
<file path=[Content_Types].xml><?xml version="1.0" encoding="utf-8"?>
<Types xmlns="http://schemas.openxmlformats.org/package/2006/content-types">
  <Default Extension="png" ContentType="image/png"/>
  <Default Extension="jfif" ContentType="image/jpe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1" r:id="rId1"/>
    <p:sldMasterId id="2147483853" r:id="rId2"/>
    <p:sldMasterId id="2147483906" r:id="rId3"/>
  </p:sldMasterIdLst>
  <p:notesMasterIdLst>
    <p:notesMasterId r:id="rId20"/>
  </p:notesMasterIdLst>
  <p:sldIdLst>
    <p:sldId id="256" r:id="rId4"/>
    <p:sldId id="257" r:id="rId5"/>
    <p:sldId id="258" r:id="rId6"/>
    <p:sldId id="259" r:id="rId7"/>
    <p:sldId id="260" r:id="rId8"/>
    <p:sldId id="262" r:id="rId9"/>
    <p:sldId id="263" r:id="rId10"/>
    <p:sldId id="264" r:id="rId11"/>
    <p:sldId id="265" r:id="rId12"/>
    <p:sldId id="266" r:id="rId13"/>
    <p:sldId id="267" r:id="rId14"/>
    <p:sldId id="269" r:id="rId15"/>
    <p:sldId id="270" r:id="rId16"/>
    <p:sldId id="271" r:id="rId17"/>
    <p:sldId id="272" r:id="rId18"/>
    <p:sldId id="273"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9" d="100"/>
          <a:sy n="69" d="100"/>
        </p:scale>
        <p:origin x="756"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DADA7C8-D714-487F-A0CB-7D2886AEBC3D}" type="doc">
      <dgm:prSet loTypeId="urn:microsoft.com/office/officeart/2005/8/layout/hList1" loCatId="list" qsTypeId="urn:microsoft.com/office/officeart/2005/8/quickstyle/3d4" qsCatId="3D" csTypeId="urn:microsoft.com/office/officeart/2005/8/colors/accent0_1" csCatId="mainScheme" phldr="1"/>
      <dgm:spPr/>
      <dgm:t>
        <a:bodyPr/>
        <a:lstStyle/>
        <a:p>
          <a:endParaRPr lang="en-US"/>
        </a:p>
      </dgm:t>
    </dgm:pt>
    <dgm:pt modelId="{E9EB961B-EC0E-44C4-9757-DD6AFC5F21C8}">
      <dgm:prSet phldrT="[Text]"/>
      <dgm:spPr>
        <a:gradFill rotWithShape="0">
          <a:gsLst>
            <a:gs pos="0">
              <a:schemeClr val="accent2">
                <a:lumMod val="5000"/>
                <a:lumOff val="95000"/>
              </a:schemeClr>
            </a:gs>
            <a:gs pos="18000">
              <a:schemeClr val="accent2"/>
            </a:gs>
            <a:gs pos="83000">
              <a:schemeClr val="accent2">
                <a:lumMod val="45000"/>
                <a:lumOff val="55000"/>
              </a:schemeClr>
            </a:gs>
            <a:gs pos="100000">
              <a:schemeClr val="accent2">
                <a:lumMod val="30000"/>
                <a:lumOff val="70000"/>
              </a:schemeClr>
            </a:gs>
          </a:gsLst>
          <a:lin ang="5400000" scaled="1"/>
        </a:gradFill>
      </dgm:spPr>
      <dgm:t>
        <a:bodyPr/>
        <a:lstStyle/>
        <a:p>
          <a:r>
            <a:rPr lang="en-US" dirty="0" smtClean="0"/>
            <a:t>Objectives of the study</a:t>
          </a:r>
          <a:endParaRPr lang="en-US" dirty="0"/>
        </a:p>
      </dgm:t>
    </dgm:pt>
    <dgm:pt modelId="{01D9FB98-F29C-4350-AB7B-0BDCCEA0A4A3}" type="parTrans" cxnId="{11414394-B9FF-4751-9982-64B935AE112E}">
      <dgm:prSet/>
      <dgm:spPr/>
      <dgm:t>
        <a:bodyPr/>
        <a:lstStyle/>
        <a:p>
          <a:endParaRPr lang="en-US"/>
        </a:p>
      </dgm:t>
    </dgm:pt>
    <dgm:pt modelId="{9ABA2640-18C2-44B9-B141-D573ED11B982}" type="sibTrans" cxnId="{11414394-B9FF-4751-9982-64B935AE112E}">
      <dgm:prSet/>
      <dgm:spPr/>
      <dgm:t>
        <a:bodyPr/>
        <a:lstStyle/>
        <a:p>
          <a:endParaRPr lang="en-US"/>
        </a:p>
      </dgm:t>
    </dgm:pt>
    <dgm:pt modelId="{54DB8010-7C38-4950-A433-37B262AC5776}">
      <dgm:prSet phldrT="[Text]"/>
      <dgm:spPr/>
      <dgm:t>
        <a:bodyPr/>
        <a:lstStyle/>
        <a:p>
          <a:r>
            <a:rPr lang="en-US" dirty="0" smtClean="0"/>
            <a:t>To identify the overall soft skills acquired by in-service teacher and its components, namely communication skills, technological skills, empathy skill, teamwork skill</a:t>
          </a:r>
          <a:endParaRPr lang="en-US" dirty="0"/>
        </a:p>
      </dgm:t>
    </dgm:pt>
    <dgm:pt modelId="{AE7AC420-D963-4397-BC60-48E2D125027B}" type="parTrans" cxnId="{F691C6BC-96E4-4A0C-A70D-A75323447B29}">
      <dgm:prSet/>
      <dgm:spPr/>
      <dgm:t>
        <a:bodyPr/>
        <a:lstStyle/>
        <a:p>
          <a:endParaRPr lang="en-US"/>
        </a:p>
      </dgm:t>
    </dgm:pt>
    <dgm:pt modelId="{63242C6D-CD9D-4B8F-A1AE-669EF3C37D12}" type="sibTrans" cxnId="{F691C6BC-96E4-4A0C-A70D-A75323447B29}">
      <dgm:prSet/>
      <dgm:spPr/>
      <dgm:t>
        <a:bodyPr/>
        <a:lstStyle/>
        <a:p>
          <a:endParaRPr lang="en-US"/>
        </a:p>
      </dgm:t>
    </dgm:pt>
    <dgm:pt modelId="{BEE13D41-7E09-45FC-AD1D-16449F9E02CD}">
      <dgm:prSet phldrT="[Text]"/>
      <dgm:spPr/>
      <dgm:t>
        <a:bodyPr/>
        <a:lstStyle/>
        <a:p>
          <a:r>
            <a:rPr lang="en-US" dirty="0" smtClean="0"/>
            <a:t>To examine the relationship between the overall soft skills acquired by in-service teachers and its components, namely communication skills, technological skills, cultural skill, empathy skill, creative skill, teamwork/collective work skills. Toward Preservice teachers’ perceptions relationship of soft skill on adaptability</a:t>
          </a:r>
          <a:endParaRPr lang="en-US" dirty="0"/>
        </a:p>
      </dgm:t>
    </dgm:pt>
    <dgm:pt modelId="{26EFC66D-B538-4549-A39C-A7CD8440C8AA}" type="parTrans" cxnId="{751AFC81-0594-446C-9B17-DF7B20E86B43}">
      <dgm:prSet/>
      <dgm:spPr/>
      <dgm:t>
        <a:bodyPr/>
        <a:lstStyle/>
        <a:p>
          <a:endParaRPr lang="en-US"/>
        </a:p>
      </dgm:t>
    </dgm:pt>
    <dgm:pt modelId="{7B24B770-8095-4232-B5AF-D21289AD40B9}" type="sibTrans" cxnId="{751AFC81-0594-446C-9B17-DF7B20E86B43}">
      <dgm:prSet/>
      <dgm:spPr/>
      <dgm:t>
        <a:bodyPr/>
        <a:lstStyle/>
        <a:p>
          <a:endParaRPr lang="en-US"/>
        </a:p>
      </dgm:t>
    </dgm:pt>
    <dgm:pt modelId="{2EE58B84-A6B1-4637-BAB8-BAAA7B9D08F6}">
      <dgm:prSet/>
      <dgm:spPr>
        <a:gradFill rotWithShape="0">
          <a:gsLst>
            <a:gs pos="0">
              <a:schemeClr val="accent2">
                <a:lumMod val="5000"/>
                <a:lumOff val="95000"/>
              </a:schemeClr>
            </a:gs>
            <a:gs pos="18000">
              <a:schemeClr val="accent2"/>
            </a:gs>
            <a:gs pos="83000">
              <a:schemeClr val="accent2">
                <a:lumMod val="45000"/>
                <a:lumOff val="55000"/>
              </a:schemeClr>
            </a:gs>
            <a:gs pos="100000">
              <a:schemeClr val="accent2">
                <a:lumMod val="30000"/>
                <a:lumOff val="70000"/>
              </a:schemeClr>
            </a:gs>
          </a:gsLst>
          <a:lin ang="5400000" scaled="1"/>
        </a:gradFill>
      </dgm:spPr>
      <dgm:t>
        <a:bodyPr/>
        <a:lstStyle/>
        <a:p>
          <a:r>
            <a:rPr lang="en-US" dirty="0" smtClean="0"/>
            <a:t>Hypotheses</a:t>
          </a:r>
          <a:endParaRPr lang="en-IN" dirty="0"/>
        </a:p>
      </dgm:t>
    </dgm:pt>
    <dgm:pt modelId="{19D337BA-D6F2-4A0E-9C95-BE41B1E9A421}" type="parTrans" cxnId="{A1E483B9-394D-4DBB-832A-C4E4A8A52296}">
      <dgm:prSet/>
      <dgm:spPr/>
      <dgm:t>
        <a:bodyPr/>
        <a:lstStyle/>
        <a:p>
          <a:endParaRPr lang="en-US"/>
        </a:p>
      </dgm:t>
    </dgm:pt>
    <dgm:pt modelId="{60827CB5-EDDC-4F66-87BA-364286E57BE2}" type="sibTrans" cxnId="{A1E483B9-394D-4DBB-832A-C4E4A8A52296}">
      <dgm:prSet/>
      <dgm:spPr/>
      <dgm:t>
        <a:bodyPr/>
        <a:lstStyle/>
        <a:p>
          <a:endParaRPr lang="en-US"/>
        </a:p>
      </dgm:t>
    </dgm:pt>
    <dgm:pt modelId="{3DED52FB-E370-4D3D-A275-AE738A267765}">
      <dgm:prSet/>
      <dgm:spPr/>
      <dgm:t>
        <a:bodyPr/>
        <a:lstStyle/>
        <a:p>
          <a:r>
            <a:rPr lang="en-IN" dirty="0" smtClean="0"/>
            <a:t>H1: There is no significant relationship between empathy and team work skill for in-service teacher’s adaptability.</a:t>
          </a:r>
          <a:endParaRPr lang="en-US" dirty="0"/>
        </a:p>
      </dgm:t>
    </dgm:pt>
    <dgm:pt modelId="{E484CFC9-8B60-4D53-A5BC-7E5BB8B30D73}" type="parTrans" cxnId="{9A0CDA88-8A6C-4952-BD34-B6A6E2D03849}">
      <dgm:prSet/>
      <dgm:spPr/>
      <dgm:t>
        <a:bodyPr/>
        <a:lstStyle/>
        <a:p>
          <a:endParaRPr lang="en-US"/>
        </a:p>
      </dgm:t>
    </dgm:pt>
    <dgm:pt modelId="{5C30E06F-ABBE-469A-A972-E9B56A20E94F}" type="sibTrans" cxnId="{9A0CDA88-8A6C-4952-BD34-B6A6E2D03849}">
      <dgm:prSet/>
      <dgm:spPr/>
      <dgm:t>
        <a:bodyPr/>
        <a:lstStyle/>
        <a:p>
          <a:endParaRPr lang="en-US"/>
        </a:p>
      </dgm:t>
    </dgm:pt>
    <dgm:pt modelId="{4D12A02E-289B-4384-AF32-7CC977C22A86}">
      <dgm:prSet/>
      <dgm:spPr/>
      <dgm:t>
        <a:bodyPr/>
        <a:lstStyle/>
        <a:p>
          <a:r>
            <a:rPr lang="en-IN" dirty="0" smtClean="0"/>
            <a:t>H2: There is no significant relationship between empathy and team work skill for in-service teacher’s adaptability.</a:t>
          </a:r>
          <a:endParaRPr lang="en-IN" dirty="0"/>
        </a:p>
      </dgm:t>
    </dgm:pt>
    <dgm:pt modelId="{94C06248-8D85-4BBE-8A23-3927062B34FF}" type="parTrans" cxnId="{35A3D528-4091-4FA4-A4B3-4036D08A4A63}">
      <dgm:prSet/>
      <dgm:spPr/>
      <dgm:t>
        <a:bodyPr/>
        <a:lstStyle/>
        <a:p>
          <a:endParaRPr lang="en-US"/>
        </a:p>
      </dgm:t>
    </dgm:pt>
    <dgm:pt modelId="{6101C62B-B72A-4891-858D-8D9BF0E6CC52}" type="sibTrans" cxnId="{35A3D528-4091-4FA4-A4B3-4036D08A4A63}">
      <dgm:prSet/>
      <dgm:spPr/>
      <dgm:t>
        <a:bodyPr/>
        <a:lstStyle/>
        <a:p>
          <a:endParaRPr lang="en-US"/>
        </a:p>
      </dgm:t>
    </dgm:pt>
    <dgm:pt modelId="{4D2F07AC-B763-41B5-96F6-18F91BB00AB2}" type="pres">
      <dgm:prSet presAssocID="{4DADA7C8-D714-487F-A0CB-7D2886AEBC3D}" presName="Name0" presStyleCnt="0">
        <dgm:presLayoutVars>
          <dgm:dir/>
          <dgm:animLvl val="lvl"/>
          <dgm:resizeHandles val="exact"/>
        </dgm:presLayoutVars>
      </dgm:prSet>
      <dgm:spPr/>
      <dgm:t>
        <a:bodyPr/>
        <a:lstStyle/>
        <a:p>
          <a:endParaRPr lang="en-US"/>
        </a:p>
      </dgm:t>
    </dgm:pt>
    <dgm:pt modelId="{23526BC6-49D3-45A3-955F-7F58B606C081}" type="pres">
      <dgm:prSet presAssocID="{E9EB961B-EC0E-44C4-9757-DD6AFC5F21C8}" presName="composite" presStyleCnt="0"/>
      <dgm:spPr/>
    </dgm:pt>
    <dgm:pt modelId="{2C28B52F-542B-432D-8376-507BAE4D9B5A}" type="pres">
      <dgm:prSet presAssocID="{E9EB961B-EC0E-44C4-9757-DD6AFC5F21C8}" presName="parTx" presStyleLbl="alignNode1" presStyleIdx="0" presStyleCnt="2">
        <dgm:presLayoutVars>
          <dgm:chMax val="0"/>
          <dgm:chPref val="0"/>
          <dgm:bulletEnabled val="1"/>
        </dgm:presLayoutVars>
      </dgm:prSet>
      <dgm:spPr/>
      <dgm:t>
        <a:bodyPr/>
        <a:lstStyle/>
        <a:p>
          <a:endParaRPr lang="en-US"/>
        </a:p>
      </dgm:t>
    </dgm:pt>
    <dgm:pt modelId="{9D82544D-1F91-4652-BC5E-14C5104465E8}" type="pres">
      <dgm:prSet presAssocID="{E9EB961B-EC0E-44C4-9757-DD6AFC5F21C8}" presName="desTx" presStyleLbl="alignAccFollowNode1" presStyleIdx="0" presStyleCnt="2">
        <dgm:presLayoutVars>
          <dgm:bulletEnabled val="1"/>
        </dgm:presLayoutVars>
      </dgm:prSet>
      <dgm:spPr/>
      <dgm:t>
        <a:bodyPr/>
        <a:lstStyle/>
        <a:p>
          <a:endParaRPr lang="en-US"/>
        </a:p>
      </dgm:t>
    </dgm:pt>
    <dgm:pt modelId="{209F19C4-F76D-481F-B19F-CE29AAF24350}" type="pres">
      <dgm:prSet presAssocID="{9ABA2640-18C2-44B9-B141-D573ED11B982}" presName="space" presStyleCnt="0"/>
      <dgm:spPr/>
    </dgm:pt>
    <dgm:pt modelId="{2AF52158-C90D-46A2-99C3-1A7E9735275C}" type="pres">
      <dgm:prSet presAssocID="{2EE58B84-A6B1-4637-BAB8-BAAA7B9D08F6}" presName="composite" presStyleCnt="0"/>
      <dgm:spPr/>
    </dgm:pt>
    <dgm:pt modelId="{2C83E042-BBEE-4AB8-92F9-2E9C896D2F18}" type="pres">
      <dgm:prSet presAssocID="{2EE58B84-A6B1-4637-BAB8-BAAA7B9D08F6}" presName="parTx" presStyleLbl="alignNode1" presStyleIdx="1" presStyleCnt="2">
        <dgm:presLayoutVars>
          <dgm:chMax val="0"/>
          <dgm:chPref val="0"/>
          <dgm:bulletEnabled val="1"/>
        </dgm:presLayoutVars>
      </dgm:prSet>
      <dgm:spPr/>
      <dgm:t>
        <a:bodyPr/>
        <a:lstStyle/>
        <a:p>
          <a:endParaRPr lang="en-US"/>
        </a:p>
      </dgm:t>
    </dgm:pt>
    <dgm:pt modelId="{07E39B7B-F637-4D14-9AD3-E79221816AAA}" type="pres">
      <dgm:prSet presAssocID="{2EE58B84-A6B1-4637-BAB8-BAAA7B9D08F6}" presName="desTx" presStyleLbl="alignAccFollowNode1" presStyleIdx="1" presStyleCnt="2">
        <dgm:presLayoutVars>
          <dgm:bulletEnabled val="1"/>
        </dgm:presLayoutVars>
      </dgm:prSet>
      <dgm:spPr/>
      <dgm:t>
        <a:bodyPr/>
        <a:lstStyle/>
        <a:p>
          <a:endParaRPr lang="en-US"/>
        </a:p>
      </dgm:t>
    </dgm:pt>
  </dgm:ptLst>
  <dgm:cxnLst>
    <dgm:cxn modelId="{0628064D-7962-41B3-97A8-5F1FF92F9E73}" type="presOf" srcId="{E9EB961B-EC0E-44C4-9757-DD6AFC5F21C8}" destId="{2C28B52F-542B-432D-8376-507BAE4D9B5A}" srcOrd="0" destOrd="0" presId="urn:microsoft.com/office/officeart/2005/8/layout/hList1"/>
    <dgm:cxn modelId="{11414394-B9FF-4751-9982-64B935AE112E}" srcId="{4DADA7C8-D714-487F-A0CB-7D2886AEBC3D}" destId="{E9EB961B-EC0E-44C4-9757-DD6AFC5F21C8}" srcOrd="0" destOrd="0" parTransId="{01D9FB98-F29C-4350-AB7B-0BDCCEA0A4A3}" sibTransId="{9ABA2640-18C2-44B9-B141-D573ED11B982}"/>
    <dgm:cxn modelId="{35A3D528-4091-4FA4-A4B3-4036D08A4A63}" srcId="{2EE58B84-A6B1-4637-BAB8-BAAA7B9D08F6}" destId="{4D12A02E-289B-4384-AF32-7CC977C22A86}" srcOrd="1" destOrd="0" parTransId="{94C06248-8D85-4BBE-8A23-3927062B34FF}" sibTransId="{6101C62B-B72A-4891-858D-8D9BF0E6CC52}"/>
    <dgm:cxn modelId="{11285119-8972-44C0-85B5-4C202F019BE2}" type="presOf" srcId="{3DED52FB-E370-4D3D-A275-AE738A267765}" destId="{07E39B7B-F637-4D14-9AD3-E79221816AAA}" srcOrd="0" destOrd="0" presId="urn:microsoft.com/office/officeart/2005/8/layout/hList1"/>
    <dgm:cxn modelId="{A1E483B9-394D-4DBB-832A-C4E4A8A52296}" srcId="{4DADA7C8-D714-487F-A0CB-7D2886AEBC3D}" destId="{2EE58B84-A6B1-4637-BAB8-BAAA7B9D08F6}" srcOrd="1" destOrd="0" parTransId="{19D337BA-D6F2-4A0E-9C95-BE41B1E9A421}" sibTransId="{60827CB5-EDDC-4F66-87BA-364286E57BE2}"/>
    <dgm:cxn modelId="{9A0CDA88-8A6C-4952-BD34-B6A6E2D03849}" srcId="{2EE58B84-A6B1-4637-BAB8-BAAA7B9D08F6}" destId="{3DED52FB-E370-4D3D-A275-AE738A267765}" srcOrd="0" destOrd="0" parTransId="{E484CFC9-8B60-4D53-A5BC-7E5BB8B30D73}" sibTransId="{5C30E06F-ABBE-469A-A972-E9B56A20E94F}"/>
    <dgm:cxn modelId="{9D75F8E7-4ED5-48F9-A96E-12D4FB8C1A7E}" type="presOf" srcId="{BEE13D41-7E09-45FC-AD1D-16449F9E02CD}" destId="{9D82544D-1F91-4652-BC5E-14C5104465E8}" srcOrd="0" destOrd="1" presId="urn:microsoft.com/office/officeart/2005/8/layout/hList1"/>
    <dgm:cxn modelId="{3A22B3F1-3268-458E-8C70-63A19F5739A5}" type="presOf" srcId="{2EE58B84-A6B1-4637-BAB8-BAAA7B9D08F6}" destId="{2C83E042-BBEE-4AB8-92F9-2E9C896D2F18}" srcOrd="0" destOrd="0" presId="urn:microsoft.com/office/officeart/2005/8/layout/hList1"/>
    <dgm:cxn modelId="{8D5B2A16-9E60-4F53-8A55-425592961C23}" type="presOf" srcId="{4D12A02E-289B-4384-AF32-7CC977C22A86}" destId="{07E39B7B-F637-4D14-9AD3-E79221816AAA}" srcOrd="0" destOrd="1" presId="urn:microsoft.com/office/officeart/2005/8/layout/hList1"/>
    <dgm:cxn modelId="{F691C6BC-96E4-4A0C-A70D-A75323447B29}" srcId="{E9EB961B-EC0E-44C4-9757-DD6AFC5F21C8}" destId="{54DB8010-7C38-4950-A433-37B262AC5776}" srcOrd="0" destOrd="0" parTransId="{AE7AC420-D963-4397-BC60-48E2D125027B}" sibTransId="{63242C6D-CD9D-4B8F-A1AE-669EF3C37D12}"/>
    <dgm:cxn modelId="{751AFC81-0594-446C-9B17-DF7B20E86B43}" srcId="{E9EB961B-EC0E-44C4-9757-DD6AFC5F21C8}" destId="{BEE13D41-7E09-45FC-AD1D-16449F9E02CD}" srcOrd="1" destOrd="0" parTransId="{26EFC66D-B538-4549-A39C-A7CD8440C8AA}" sibTransId="{7B24B770-8095-4232-B5AF-D21289AD40B9}"/>
    <dgm:cxn modelId="{9F67236E-952F-475F-AC0B-CC3C9A609605}" type="presOf" srcId="{4DADA7C8-D714-487F-A0CB-7D2886AEBC3D}" destId="{4D2F07AC-B763-41B5-96F6-18F91BB00AB2}" srcOrd="0" destOrd="0" presId="urn:microsoft.com/office/officeart/2005/8/layout/hList1"/>
    <dgm:cxn modelId="{F14F9592-1D77-4C2F-A49A-38004B2402F1}" type="presOf" srcId="{54DB8010-7C38-4950-A433-37B262AC5776}" destId="{9D82544D-1F91-4652-BC5E-14C5104465E8}" srcOrd="0" destOrd="0" presId="urn:microsoft.com/office/officeart/2005/8/layout/hList1"/>
    <dgm:cxn modelId="{56CF76CD-3B69-4067-B3EC-1E69EA24F63A}" type="presParOf" srcId="{4D2F07AC-B763-41B5-96F6-18F91BB00AB2}" destId="{23526BC6-49D3-45A3-955F-7F58B606C081}" srcOrd="0" destOrd="0" presId="urn:microsoft.com/office/officeart/2005/8/layout/hList1"/>
    <dgm:cxn modelId="{E3D5A027-6EAC-4967-BD3F-7E01A564392D}" type="presParOf" srcId="{23526BC6-49D3-45A3-955F-7F58B606C081}" destId="{2C28B52F-542B-432D-8376-507BAE4D9B5A}" srcOrd="0" destOrd="0" presId="urn:microsoft.com/office/officeart/2005/8/layout/hList1"/>
    <dgm:cxn modelId="{6A3C54E0-38EF-4391-A08C-0C2766DEC087}" type="presParOf" srcId="{23526BC6-49D3-45A3-955F-7F58B606C081}" destId="{9D82544D-1F91-4652-BC5E-14C5104465E8}" srcOrd="1" destOrd="0" presId="urn:microsoft.com/office/officeart/2005/8/layout/hList1"/>
    <dgm:cxn modelId="{659D4CB3-FCA5-4788-A13F-63F907ACCAE3}" type="presParOf" srcId="{4D2F07AC-B763-41B5-96F6-18F91BB00AB2}" destId="{209F19C4-F76D-481F-B19F-CE29AAF24350}" srcOrd="1" destOrd="0" presId="urn:microsoft.com/office/officeart/2005/8/layout/hList1"/>
    <dgm:cxn modelId="{D8B460F9-46A5-4A44-826B-C38C784EC743}" type="presParOf" srcId="{4D2F07AC-B763-41B5-96F6-18F91BB00AB2}" destId="{2AF52158-C90D-46A2-99C3-1A7E9735275C}" srcOrd="2" destOrd="0" presId="urn:microsoft.com/office/officeart/2005/8/layout/hList1"/>
    <dgm:cxn modelId="{6C2F2F71-235F-4DD6-8083-A226B3110BFE}" type="presParOf" srcId="{2AF52158-C90D-46A2-99C3-1A7E9735275C}" destId="{2C83E042-BBEE-4AB8-92F9-2E9C896D2F18}" srcOrd="0" destOrd="0" presId="urn:microsoft.com/office/officeart/2005/8/layout/hList1"/>
    <dgm:cxn modelId="{0CF81E9E-759D-4F94-BB53-2FA3C3BD8381}" type="presParOf" srcId="{2AF52158-C90D-46A2-99C3-1A7E9735275C}" destId="{07E39B7B-F637-4D14-9AD3-E79221816AAA}" srcOrd="1" destOrd="0" presId="urn:microsoft.com/office/officeart/2005/8/layout/hList1"/>
  </dgm:cxnLst>
  <dgm:bg>
    <a:solidFill>
      <a:schemeClr val="bg1"/>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28B52F-542B-432D-8376-507BAE4D9B5A}">
      <dsp:nvSpPr>
        <dsp:cNvPr id="0" name=""/>
        <dsp:cNvSpPr/>
      </dsp:nvSpPr>
      <dsp:spPr>
        <a:xfrm>
          <a:off x="51" y="128799"/>
          <a:ext cx="4913783" cy="547200"/>
        </a:xfrm>
        <a:prstGeom prst="rect">
          <a:avLst/>
        </a:prstGeom>
        <a:gradFill rotWithShape="0">
          <a:gsLst>
            <a:gs pos="0">
              <a:schemeClr val="accent2">
                <a:lumMod val="5000"/>
                <a:lumOff val="95000"/>
              </a:schemeClr>
            </a:gs>
            <a:gs pos="18000">
              <a:schemeClr val="accent2"/>
            </a:gs>
            <a:gs pos="83000">
              <a:schemeClr val="accent2">
                <a:lumMod val="45000"/>
                <a:lumOff val="55000"/>
              </a:schemeClr>
            </a:gs>
            <a:gs pos="100000">
              <a:schemeClr val="accent2">
                <a:lumMod val="30000"/>
                <a:lumOff val="70000"/>
              </a:schemeClr>
            </a:gs>
          </a:gsLst>
          <a:lin ang="5400000" scaled="1"/>
        </a:gradFill>
        <a:ln w="6350" cap="flat" cmpd="sng" algn="ctr">
          <a:solidFill>
            <a:schemeClr val="dk1">
              <a:shade val="80000"/>
              <a:hueOff val="0"/>
              <a:satOff val="0"/>
              <a:lumOff val="0"/>
              <a:alphaOff val="0"/>
            </a:schemeClr>
          </a:solidFill>
          <a:prstDash val="solid"/>
          <a:miter lim="800000"/>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lvl="0" algn="ctr" defTabSz="844550">
            <a:lnSpc>
              <a:spcPct val="90000"/>
            </a:lnSpc>
            <a:spcBef>
              <a:spcPct val="0"/>
            </a:spcBef>
            <a:spcAft>
              <a:spcPct val="35000"/>
            </a:spcAft>
          </a:pPr>
          <a:r>
            <a:rPr lang="en-US" sz="1900" kern="1200" dirty="0" smtClean="0"/>
            <a:t>Objectives of the study</a:t>
          </a:r>
          <a:endParaRPr lang="en-US" sz="1900" kern="1200" dirty="0"/>
        </a:p>
      </dsp:txBody>
      <dsp:txXfrm>
        <a:off x="51" y="128799"/>
        <a:ext cx="4913783" cy="547200"/>
      </dsp:txXfrm>
    </dsp:sp>
    <dsp:sp modelId="{9D82544D-1F91-4652-BC5E-14C5104465E8}">
      <dsp:nvSpPr>
        <dsp:cNvPr id="0" name=""/>
        <dsp:cNvSpPr/>
      </dsp:nvSpPr>
      <dsp:spPr>
        <a:xfrm>
          <a:off x="51" y="675999"/>
          <a:ext cx="4913783" cy="3546539"/>
        </a:xfrm>
        <a:prstGeom prst="rect">
          <a:avLst/>
        </a:prstGeom>
        <a:solidFill>
          <a:schemeClr val="lt1">
            <a:alpha val="90000"/>
            <a:tint val="40000"/>
            <a:hueOff val="0"/>
            <a:satOff val="0"/>
            <a:lumOff val="0"/>
            <a:alphaOff val="0"/>
          </a:schemeClr>
        </a:solidFill>
        <a:ln w="6350" cap="flat" cmpd="sng" algn="ctr">
          <a:solidFill>
            <a:schemeClr val="dk1">
              <a:alpha val="90000"/>
              <a:hueOff val="0"/>
              <a:satOff val="0"/>
              <a:lumOff val="0"/>
              <a:alphaOff val="0"/>
            </a:schemeClr>
          </a:solidFill>
          <a:prstDash val="solid"/>
          <a:miter lim="800000"/>
        </a:ln>
        <a:effectLst/>
        <a:scene3d>
          <a:camera prst="orthographicFront"/>
          <a:lightRig rig="chilly" dir="t"/>
        </a:scene3d>
        <a:sp3d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US" sz="1900" kern="1200" dirty="0" smtClean="0"/>
            <a:t>To identify the overall soft skills acquired by in-service teacher and its components, namely communication skills, technological skills, empathy skill, teamwork skill</a:t>
          </a:r>
          <a:endParaRPr lang="en-US" sz="1900" kern="1200" dirty="0"/>
        </a:p>
        <a:p>
          <a:pPr marL="171450" lvl="1" indent="-171450" algn="l" defTabSz="844550">
            <a:lnSpc>
              <a:spcPct val="90000"/>
            </a:lnSpc>
            <a:spcBef>
              <a:spcPct val="0"/>
            </a:spcBef>
            <a:spcAft>
              <a:spcPct val="15000"/>
            </a:spcAft>
            <a:buChar char="••"/>
          </a:pPr>
          <a:r>
            <a:rPr lang="en-US" sz="1900" kern="1200" dirty="0" smtClean="0"/>
            <a:t>To examine the relationship between the overall soft skills acquired by in-service teachers and its components, namely communication skills, technological skills, cultural skill, empathy skill, creative skill, teamwork/collective work skills. Toward Preservice teachers’ perceptions relationship of soft skill on adaptability</a:t>
          </a:r>
          <a:endParaRPr lang="en-US" sz="1900" kern="1200" dirty="0"/>
        </a:p>
      </dsp:txBody>
      <dsp:txXfrm>
        <a:off x="51" y="675999"/>
        <a:ext cx="4913783" cy="3546539"/>
      </dsp:txXfrm>
    </dsp:sp>
    <dsp:sp modelId="{2C83E042-BBEE-4AB8-92F9-2E9C896D2F18}">
      <dsp:nvSpPr>
        <dsp:cNvPr id="0" name=""/>
        <dsp:cNvSpPr/>
      </dsp:nvSpPr>
      <dsp:spPr>
        <a:xfrm>
          <a:off x="5601764" y="128799"/>
          <a:ext cx="4913783" cy="547200"/>
        </a:xfrm>
        <a:prstGeom prst="rect">
          <a:avLst/>
        </a:prstGeom>
        <a:gradFill rotWithShape="0">
          <a:gsLst>
            <a:gs pos="0">
              <a:schemeClr val="accent2">
                <a:lumMod val="5000"/>
                <a:lumOff val="95000"/>
              </a:schemeClr>
            </a:gs>
            <a:gs pos="18000">
              <a:schemeClr val="accent2"/>
            </a:gs>
            <a:gs pos="83000">
              <a:schemeClr val="accent2">
                <a:lumMod val="45000"/>
                <a:lumOff val="55000"/>
              </a:schemeClr>
            </a:gs>
            <a:gs pos="100000">
              <a:schemeClr val="accent2">
                <a:lumMod val="30000"/>
                <a:lumOff val="70000"/>
              </a:schemeClr>
            </a:gs>
          </a:gsLst>
          <a:lin ang="5400000" scaled="1"/>
        </a:gradFill>
        <a:ln w="6350" cap="flat" cmpd="sng" algn="ctr">
          <a:solidFill>
            <a:schemeClr val="dk1">
              <a:shade val="80000"/>
              <a:hueOff val="0"/>
              <a:satOff val="0"/>
              <a:lumOff val="0"/>
              <a:alphaOff val="0"/>
            </a:schemeClr>
          </a:solidFill>
          <a:prstDash val="solid"/>
          <a:miter lim="800000"/>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lvl="0" algn="ctr" defTabSz="844550">
            <a:lnSpc>
              <a:spcPct val="90000"/>
            </a:lnSpc>
            <a:spcBef>
              <a:spcPct val="0"/>
            </a:spcBef>
            <a:spcAft>
              <a:spcPct val="35000"/>
            </a:spcAft>
          </a:pPr>
          <a:r>
            <a:rPr lang="en-US" sz="1900" kern="1200" dirty="0" smtClean="0"/>
            <a:t>Hypotheses</a:t>
          </a:r>
          <a:endParaRPr lang="en-IN" sz="1900" kern="1200" dirty="0"/>
        </a:p>
      </dsp:txBody>
      <dsp:txXfrm>
        <a:off x="5601764" y="128799"/>
        <a:ext cx="4913783" cy="547200"/>
      </dsp:txXfrm>
    </dsp:sp>
    <dsp:sp modelId="{07E39B7B-F637-4D14-9AD3-E79221816AAA}">
      <dsp:nvSpPr>
        <dsp:cNvPr id="0" name=""/>
        <dsp:cNvSpPr/>
      </dsp:nvSpPr>
      <dsp:spPr>
        <a:xfrm>
          <a:off x="5601764" y="675999"/>
          <a:ext cx="4913783" cy="3546539"/>
        </a:xfrm>
        <a:prstGeom prst="rect">
          <a:avLst/>
        </a:prstGeom>
        <a:solidFill>
          <a:schemeClr val="lt1">
            <a:alpha val="90000"/>
            <a:tint val="40000"/>
            <a:hueOff val="0"/>
            <a:satOff val="0"/>
            <a:lumOff val="0"/>
            <a:alphaOff val="0"/>
          </a:schemeClr>
        </a:solidFill>
        <a:ln w="6350" cap="flat" cmpd="sng" algn="ctr">
          <a:solidFill>
            <a:schemeClr val="dk1">
              <a:alpha val="90000"/>
              <a:hueOff val="0"/>
              <a:satOff val="0"/>
              <a:lumOff val="0"/>
              <a:alphaOff val="0"/>
            </a:schemeClr>
          </a:solidFill>
          <a:prstDash val="solid"/>
          <a:miter lim="800000"/>
        </a:ln>
        <a:effectLst/>
        <a:scene3d>
          <a:camera prst="orthographicFront"/>
          <a:lightRig rig="chilly" dir="t"/>
        </a:scene3d>
        <a:sp3d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IN" sz="1900" kern="1200" dirty="0" smtClean="0"/>
            <a:t>H1: There is no significant relationship between empathy and team work skill for in-service teacher’s adaptability.</a:t>
          </a:r>
          <a:endParaRPr lang="en-US" sz="1900" kern="1200" dirty="0"/>
        </a:p>
        <a:p>
          <a:pPr marL="171450" lvl="1" indent="-171450" algn="l" defTabSz="844550">
            <a:lnSpc>
              <a:spcPct val="90000"/>
            </a:lnSpc>
            <a:spcBef>
              <a:spcPct val="0"/>
            </a:spcBef>
            <a:spcAft>
              <a:spcPct val="15000"/>
            </a:spcAft>
            <a:buChar char="••"/>
          </a:pPr>
          <a:r>
            <a:rPr lang="en-IN" sz="1900" kern="1200" dirty="0" smtClean="0"/>
            <a:t>H2: There is no significant relationship between empathy and team work skill for in-service teacher’s adaptability.</a:t>
          </a:r>
          <a:endParaRPr lang="en-IN" sz="1900" kern="1200" dirty="0"/>
        </a:p>
      </dsp:txBody>
      <dsp:txXfrm>
        <a:off x="5601764" y="675999"/>
        <a:ext cx="4913783" cy="3546539"/>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C974328-317D-4538-988C-32159AE9429B}" type="datetimeFigureOut">
              <a:rPr lang="en-IN" smtClean="0"/>
              <a:t>14-05-2022</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9B3D636-C277-4596-9FB7-817093E01778}" type="slidenum">
              <a:rPr lang="en-IN" smtClean="0"/>
              <a:t>‹#›</a:t>
            </a:fld>
            <a:endParaRPr lang="en-IN"/>
          </a:p>
        </p:txBody>
      </p:sp>
    </p:spTree>
    <p:extLst>
      <p:ext uri="{BB962C8B-B14F-4D97-AF65-F5344CB8AC3E}">
        <p14:creationId xmlns:p14="http://schemas.microsoft.com/office/powerpoint/2010/main" val="37783755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99B3D636-C277-4596-9FB7-817093E01778}" type="slidenum">
              <a:rPr lang="en-IN" smtClean="0"/>
              <a:t>12</a:t>
            </a:fld>
            <a:endParaRPr lang="en-IN"/>
          </a:p>
        </p:txBody>
      </p:sp>
    </p:spTree>
    <p:extLst>
      <p:ext uri="{BB962C8B-B14F-4D97-AF65-F5344CB8AC3E}">
        <p14:creationId xmlns:p14="http://schemas.microsoft.com/office/powerpoint/2010/main" val="19058366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I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p>
            <a:fld id="{F98ABF3A-8C0A-440D-A873-C56ED5976259}" type="datetimeFigureOut">
              <a:rPr lang="en-IN" smtClean="0"/>
              <a:t>14-05-2022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3AF71941-8B69-41F0-BCB3-EEB298404FFC}" type="slidenum">
              <a:rPr lang="en-IN" smtClean="0"/>
              <a:t>‹#›</a:t>
            </a:fld>
            <a:endParaRPr lang="en-IN"/>
          </a:p>
        </p:txBody>
      </p:sp>
    </p:spTree>
    <p:extLst>
      <p:ext uri="{BB962C8B-B14F-4D97-AF65-F5344CB8AC3E}">
        <p14:creationId xmlns:p14="http://schemas.microsoft.com/office/powerpoint/2010/main" val="19006336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F98ABF3A-8C0A-440D-A873-C56ED5976259}" type="datetimeFigureOut">
              <a:rPr lang="en-IN" smtClean="0"/>
              <a:t>14-05-2022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3AF71941-8B69-41F0-BCB3-EEB298404FFC}" type="slidenum">
              <a:rPr lang="en-IN" smtClean="0"/>
              <a:t>‹#›</a:t>
            </a:fld>
            <a:endParaRPr lang="en-IN"/>
          </a:p>
        </p:txBody>
      </p:sp>
    </p:spTree>
    <p:extLst>
      <p:ext uri="{BB962C8B-B14F-4D97-AF65-F5344CB8AC3E}">
        <p14:creationId xmlns:p14="http://schemas.microsoft.com/office/powerpoint/2010/main" val="24334004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F98ABF3A-8C0A-440D-A873-C56ED5976259}" type="datetimeFigureOut">
              <a:rPr lang="en-IN" smtClean="0"/>
              <a:t>14-05-2022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3AF71941-8B69-41F0-BCB3-EEB298404FFC}" type="slidenum">
              <a:rPr lang="en-IN" smtClean="0"/>
              <a:t>‹#›</a:t>
            </a:fld>
            <a:endParaRPr lang="en-IN"/>
          </a:p>
        </p:txBody>
      </p:sp>
    </p:spTree>
    <p:extLst>
      <p:ext uri="{BB962C8B-B14F-4D97-AF65-F5344CB8AC3E}">
        <p14:creationId xmlns:p14="http://schemas.microsoft.com/office/powerpoint/2010/main" val="23861713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rot="10800000">
              <a:off x="0" y="0"/>
              <a:ext cx="842596" cy="5666154"/>
            </a:xfrm>
            <a:prstGeom prst="triangle">
              <a:avLst>
                <a:gd name="adj" fmla="val 10000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lumMod val="7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98ABF3A-8C0A-440D-A873-C56ED5976259}" type="datetimeFigureOut">
              <a:rPr lang="en-IN" smtClean="0"/>
              <a:t>14-05-2022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3AF71941-8B69-41F0-BCB3-EEB298404FFC}" type="slidenum">
              <a:rPr lang="en-IN" smtClean="0"/>
              <a:t>‹#›</a:t>
            </a:fld>
            <a:endParaRPr lang="en-IN"/>
          </a:p>
        </p:txBody>
      </p:sp>
    </p:spTree>
    <p:extLst>
      <p:ext uri="{BB962C8B-B14F-4D97-AF65-F5344CB8AC3E}">
        <p14:creationId xmlns:p14="http://schemas.microsoft.com/office/powerpoint/2010/main" val="20386076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98ABF3A-8C0A-440D-A873-C56ED5976259}" type="datetimeFigureOut">
              <a:rPr lang="en-IN" smtClean="0"/>
              <a:t>14-05-2022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3AF71941-8B69-41F0-BCB3-EEB298404FFC}" type="slidenum">
              <a:rPr lang="en-IN" smtClean="0"/>
              <a:t>‹#›</a:t>
            </a:fld>
            <a:endParaRPr lang="en-IN"/>
          </a:p>
        </p:txBody>
      </p:sp>
    </p:spTree>
    <p:extLst>
      <p:ext uri="{BB962C8B-B14F-4D97-AF65-F5344CB8AC3E}">
        <p14:creationId xmlns:p14="http://schemas.microsoft.com/office/powerpoint/2010/main" val="11607950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98ABF3A-8C0A-440D-A873-C56ED5976259}" type="datetimeFigureOut">
              <a:rPr lang="en-IN" smtClean="0"/>
              <a:t>14-05-2022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3AF71941-8B69-41F0-BCB3-EEB298404FFC}" type="slidenum">
              <a:rPr lang="en-IN" smtClean="0"/>
              <a:t>‹#›</a:t>
            </a:fld>
            <a:endParaRPr lang="en-IN"/>
          </a:p>
        </p:txBody>
      </p:sp>
    </p:spTree>
    <p:extLst>
      <p:ext uri="{BB962C8B-B14F-4D97-AF65-F5344CB8AC3E}">
        <p14:creationId xmlns:p14="http://schemas.microsoft.com/office/powerpoint/2010/main" val="18758426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98ABF3A-8C0A-440D-A873-C56ED5976259}" type="datetimeFigureOut">
              <a:rPr lang="en-IN" smtClean="0"/>
              <a:t>14-05-2022</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3AF71941-8B69-41F0-BCB3-EEB298404FFC}" type="slidenum">
              <a:rPr lang="en-IN" smtClean="0"/>
              <a:t>‹#›</a:t>
            </a:fld>
            <a:endParaRPr lang="en-IN"/>
          </a:p>
        </p:txBody>
      </p:sp>
    </p:spTree>
    <p:extLst>
      <p:ext uri="{BB962C8B-B14F-4D97-AF65-F5344CB8AC3E}">
        <p14:creationId xmlns:p14="http://schemas.microsoft.com/office/powerpoint/2010/main" val="494879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98ABF3A-8C0A-440D-A873-C56ED5976259}" type="datetimeFigureOut">
              <a:rPr lang="en-IN" smtClean="0"/>
              <a:t>14-05-2022</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3AF71941-8B69-41F0-BCB3-EEB298404FFC}" type="slidenum">
              <a:rPr lang="en-IN" smtClean="0"/>
              <a:t>‹#›</a:t>
            </a:fld>
            <a:endParaRPr lang="en-IN"/>
          </a:p>
        </p:txBody>
      </p:sp>
    </p:spTree>
    <p:extLst>
      <p:ext uri="{BB962C8B-B14F-4D97-AF65-F5344CB8AC3E}">
        <p14:creationId xmlns:p14="http://schemas.microsoft.com/office/powerpoint/2010/main" val="34847052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98ABF3A-8C0A-440D-A873-C56ED5976259}" type="datetimeFigureOut">
              <a:rPr lang="en-IN" smtClean="0"/>
              <a:t>14-05-2022</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3AF71941-8B69-41F0-BCB3-EEB298404FFC}" type="slidenum">
              <a:rPr lang="en-IN" smtClean="0"/>
              <a:t>‹#›</a:t>
            </a:fld>
            <a:endParaRPr lang="en-IN"/>
          </a:p>
        </p:txBody>
      </p:sp>
    </p:spTree>
    <p:extLst>
      <p:ext uri="{BB962C8B-B14F-4D97-AF65-F5344CB8AC3E}">
        <p14:creationId xmlns:p14="http://schemas.microsoft.com/office/powerpoint/2010/main" val="18481833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8ABF3A-8C0A-440D-A873-C56ED5976259}" type="datetimeFigureOut">
              <a:rPr lang="en-IN" smtClean="0"/>
              <a:t>14-05-2022</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3AF71941-8B69-41F0-BCB3-EEB298404FFC}" type="slidenum">
              <a:rPr lang="en-IN" smtClean="0"/>
              <a:t>‹#›</a:t>
            </a:fld>
            <a:endParaRPr lang="en-IN"/>
          </a:p>
        </p:txBody>
      </p:sp>
    </p:spTree>
    <p:extLst>
      <p:ext uri="{BB962C8B-B14F-4D97-AF65-F5344CB8AC3E}">
        <p14:creationId xmlns:p14="http://schemas.microsoft.com/office/powerpoint/2010/main" val="26214503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98ABF3A-8C0A-440D-A873-C56ED5976259}" type="datetimeFigureOut">
              <a:rPr lang="en-IN" smtClean="0"/>
              <a:t>14-05-2022</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3AF71941-8B69-41F0-BCB3-EEB298404FFC}" type="slidenum">
              <a:rPr lang="en-IN" smtClean="0"/>
              <a:t>‹#›</a:t>
            </a:fld>
            <a:endParaRPr lang="en-IN"/>
          </a:p>
        </p:txBody>
      </p:sp>
    </p:spTree>
    <p:extLst>
      <p:ext uri="{BB962C8B-B14F-4D97-AF65-F5344CB8AC3E}">
        <p14:creationId xmlns:p14="http://schemas.microsoft.com/office/powerpoint/2010/main" val="7863398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F98ABF3A-8C0A-440D-A873-C56ED5976259}" type="datetimeFigureOut">
              <a:rPr lang="en-IN" smtClean="0"/>
              <a:t>14-05-2022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3AF71941-8B69-41F0-BCB3-EEB298404FFC}" type="slidenum">
              <a:rPr lang="en-IN" smtClean="0"/>
              <a:t>‹#›</a:t>
            </a:fld>
            <a:endParaRPr lang="en-IN"/>
          </a:p>
        </p:txBody>
      </p:sp>
    </p:spTree>
    <p:extLst>
      <p:ext uri="{BB962C8B-B14F-4D97-AF65-F5344CB8AC3E}">
        <p14:creationId xmlns:p14="http://schemas.microsoft.com/office/powerpoint/2010/main" val="106590949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F98ABF3A-8C0A-440D-A873-C56ED5976259}" type="datetimeFigureOut">
              <a:rPr lang="en-IN" smtClean="0"/>
              <a:t>14-05-2022</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3AF71941-8B69-41F0-BCB3-EEB298404FFC}" type="slidenum">
              <a:rPr lang="en-IN" smtClean="0"/>
              <a:t>‹#›</a:t>
            </a:fld>
            <a:endParaRPr lang="en-IN"/>
          </a:p>
        </p:txBody>
      </p:sp>
    </p:spTree>
    <p:extLst>
      <p:ext uri="{BB962C8B-B14F-4D97-AF65-F5344CB8AC3E}">
        <p14:creationId xmlns:p14="http://schemas.microsoft.com/office/powerpoint/2010/main" val="408260295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98ABF3A-8C0A-440D-A873-C56ED5976259}" type="datetimeFigureOut">
              <a:rPr lang="en-IN" smtClean="0"/>
              <a:t>14-05-2022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3AF71941-8B69-41F0-BCB3-EEB298404FFC}" type="slidenum">
              <a:rPr lang="en-IN" smtClean="0"/>
              <a:t>‹#›</a:t>
            </a:fld>
            <a:endParaRPr lang="en-IN"/>
          </a:p>
        </p:txBody>
      </p:sp>
    </p:spTree>
    <p:extLst>
      <p:ext uri="{BB962C8B-B14F-4D97-AF65-F5344CB8AC3E}">
        <p14:creationId xmlns:p14="http://schemas.microsoft.com/office/powerpoint/2010/main" val="6712769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98ABF3A-8C0A-440D-A873-C56ED5976259}" type="datetimeFigureOut">
              <a:rPr lang="en-IN" smtClean="0"/>
              <a:t>14-05-2022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3AF71941-8B69-41F0-BCB3-EEB298404FFC}" type="slidenum">
              <a:rPr lang="en-IN" smtClean="0"/>
              <a:t>‹#›</a:t>
            </a:fld>
            <a:endParaRPr lang="en-IN"/>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07276827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98ABF3A-8C0A-440D-A873-C56ED5976259}" type="datetimeFigureOut">
              <a:rPr lang="en-IN" smtClean="0"/>
              <a:t>14-05-2022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3AF71941-8B69-41F0-BCB3-EEB298404FFC}" type="slidenum">
              <a:rPr lang="en-IN" smtClean="0"/>
              <a:t>‹#›</a:t>
            </a:fld>
            <a:endParaRPr lang="en-IN"/>
          </a:p>
        </p:txBody>
      </p:sp>
    </p:spTree>
    <p:extLst>
      <p:ext uri="{BB962C8B-B14F-4D97-AF65-F5344CB8AC3E}">
        <p14:creationId xmlns:p14="http://schemas.microsoft.com/office/powerpoint/2010/main" val="82956382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98ABF3A-8C0A-440D-A873-C56ED5976259}" type="datetimeFigureOut">
              <a:rPr lang="en-IN" smtClean="0"/>
              <a:t>14-05-2022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3AF71941-8B69-41F0-BCB3-EEB298404FFC}" type="slidenum">
              <a:rPr lang="en-IN" smtClean="0"/>
              <a:t>‹#›</a:t>
            </a:fld>
            <a:endParaRPr lang="en-IN"/>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52729606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98ABF3A-8C0A-440D-A873-C56ED5976259}" type="datetimeFigureOut">
              <a:rPr lang="en-IN" smtClean="0"/>
              <a:t>14-05-2022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3AF71941-8B69-41F0-BCB3-EEB298404FFC}" type="slidenum">
              <a:rPr lang="en-IN" smtClean="0"/>
              <a:t>‹#›</a:t>
            </a:fld>
            <a:endParaRPr lang="en-IN"/>
          </a:p>
        </p:txBody>
      </p:sp>
    </p:spTree>
    <p:extLst>
      <p:ext uri="{BB962C8B-B14F-4D97-AF65-F5344CB8AC3E}">
        <p14:creationId xmlns:p14="http://schemas.microsoft.com/office/powerpoint/2010/main" val="299170315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98ABF3A-8C0A-440D-A873-C56ED5976259}" type="datetimeFigureOut">
              <a:rPr lang="en-IN" smtClean="0"/>
              <a:t>14-05-2022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3AF71941-8B69-41F0-BCB3-EEB298404FFC}" type="slidenum">
              <a:rPr lang="en-IN" smtClean="0"/>
              <a:t>‹#›</a:t>
            </a:fld>
            <a:endParaRPr lang="en-IN"/>
          </a:p>
        </p:txBody>
      </p:sp>
    </p:spTree>
    <p:extLst>
      <p:ext uri="{BB962C8B-B14F-4D97-AF65-F5344CB8AC3E}">
        <p14:creationId xmlns:p14="http://schemas.microsoft.com/office/powerpoint/2010/main" val="261371731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98ABF3A-8C0A-440D-A873-C56ED5976259}" type="datetimeFigureOut">
              <a:rPr lang="en-IN" smtClean="0"/>
              <a:t>14-05-2022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3AF71941-8B69-41F0-BCB3-EEB298404FFC}" type="slidenum">
              <a:rPr lang="en-IN" smtClean="0"/>
              <a:t>‹#›</a:t>
            </a:fld>
            <a:endParaRPr lang="en-IN"/>
          </a:p>
        </p:txBody>
      </p:sp>
    </p:spTree>
    <p:extLst>
      <p:ext uri="{BB962C8B-B14F-4D97-AF65-F5344CB8AC3E}">
        <p14:creationId xmlns:p14="http://schemas.microsoft.com/office/powerpoint/2010/main" val="158969237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98ABF3A-8C0A-440D-A873-C56ED5976259}" type="datetimeFigureOut">
              <a:rPr lang="en-IN" smtClean="0"/>
              <a:t>14-05-2022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3AF71941-8B69-41F0-BCB3-EEB298404FFC}" type="slidenum">
              <a:rPr lang="en-IN" smtClean="0"/>
              <a:t>‹#›</a:t>
            </a:fld>
            <a:endParaRPr lang="en-IN"/>
          </a:p>
        </p:txBody>
      </p:sp>
    </p:spTree>
    <p:extLst>
      <p:ext uri="{BB962C8B-B14F-4D97-AF65-F5344CB8AC3E}">
        <p14:creationId xmlns:p14="http://schemas.microsoft.com/office/powerpoint/2010/main" val="95230190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98ABF3A-8C0A-440D-A873-C56ED5976259}" type="datetimeFigureOut">
              <a:rPr lang="en-IN" smtClean="0"/>
              <a:t>14-05-2022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3AF71941-8B69-41F0-BCB3-EEB298404FFC}" type="slidenum">
              <a:rPr lang="en-IN" smtClean="0"/>
              <a:t>‹#›</a:t>
            </a:fld>
            <a:endParaRPr lang="en-IN"/>
          </a:p>
        </p:txBody>
      </p:sp>
    </p:spTree>
    <p:extLst>
      <p:ext uri="{BB962C8B-B14F-4D97-AF65-F5344CB8AC3E}">
        <p14:creationId xmlns:p14="http://schemas.microsoft.com/office/powerpoint/2010/main" val="17222664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I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98ABF3A-8C0A-440D-A873-C56ED5976259}" type="datetimeFigureOut">
              <a:rPr lang="en-IN" smtClean="0"/>
              <a:t>14-05-2022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3AF71941-8B69-41F0-BCB3-EEB298404FFC}" type="slidenum">
              <a:rPr lang="en-IN" smtClean="0"/>
              <a:t>‹#›</a:t>
            </a:fld>
            <a:endParaRPr lang="en-IN"/>
          </a:p>
        </p:txBody>
      </p:sp>
    </p:spTree>
    <p:extLst>
      <p:ext uri="{BB962C8B-B14F-4D97-AF65-F5344CB8AC3E}">
        <p14:creationId xmlns:p14="http://schemas.microsoft.com/office/powerpoint/2010/main" val="49859404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98ABF3A-8C0A-440D-A873-C56ED5976259}" type="datetimeFigureOut">
              <a:rPr lang="en-IN" smtClean="0"/>
              <a:t>14-05-2022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3AF71941-8B69-41F0-BCB3-EEB298404FFC}" type="slidenum">
              <a:rPr lang="en-IN" smtClean="0"/>
              <a:t>‹#›</a:t>
            </a:fld>
            <a:endParaRPr lang="en-IN"/>
          </a:p>
        </p:txBody>
      </p:sp>
    </p:spTree>
    <p:extLst>
      <p:ext uri="{BB962C8B-B14F-4D97-AF65-F5344CB8AC3E}">
        <p14:creationId xmlns:p14="http://schemas.microsoft.com/office/powerpoint/2010/main" val="358142427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98ABF3A-8C0A-440D-A873-C56ED5976259}" type="datetimeFigureOut">
              <a:rPr lang="en-IN" smtClean="0"/>
              <a:t>14-05-2022</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3AF71941-8B69-41F0-BCB3-EEB298404FFC}" type="slidenum">
              <a:rPr lang="en-IN" smtClean="0"/>
              <a:t>‹#›</a:t>
            </a:fld>
            <a:endParaRPr lang="en-IN"/>
          </a:p>
        </p:txBody>
      </p:sp>
    </p:spTree>
    <p:extLst>
      <p:ext uri="{BB962C8B-B14F-4D97-AF65-F5344CB8AC3E}">
        <p14:creationId xmlns:p14="http://schemas.microsoft.com/office/powerpoint/2010/main" val="347356787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98ABF3A-8C0A-440D-A873-C56ED5976259}" type="datetimeFigureOut">
              <a:rPr lang="en-IN" smtClean="0"/>
              <a:t>14-05-2022</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3AF71941-8B69-41F0-BCB3-EEB298404FFC}" type="slidenum">
              <a:rPr lang="en-IN" smtClean="0"/>
              <a:t>‹#›</a:t>
            </a:fld>
            <a:endParaRPr lang="en-IN"/>
          </a:p>
        </p:txBody>
      </p:sp>
    </p:spTree>
    <p:extLst>
      <p:ext uri="{BB962C8B-B14F-4D97-AF65-F5344CB8AC3E}">
        <p14:creationId xmlns:p14="http://schemas.microsoft.com/office/powerpoint/2010/main" val="209363024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98ABF3A-8C0A-440D-A873-C56ED5976259}" type="datetimeFigureOut">
              <a:rPr lang="en-IN" smtClean="0"/>
              <a:t>14-05-2022</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3AF71941-8B69-41F0-BCB3-EEB298404FFC}" type="slidenum">
              <a:rPr lang="en-IN" smtClean="0"/>
              <a:t>‹#›</a:t>
            </a:fld>
            <a:endParaRPr lang="en-IN"/>
          </a:p>
        </p:txBody>
      </p:sp>
    </p:spTree>
    <p:extLst>
      <p:ext uri="{BB962C8B-B14F-4D97-AF65-F5344CB8AC3E}">
        <p14:creationId xmlns:p14="http://schemas.microsoft.com/office/powerpoint/2010/main" val="357613060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F98ABF3A-8C0A-440D-A873-C56ED5976259}" type="datetimeFigureOut">
              <a:rPr lang="en-IN" smtClean="0"/>
              <a:t>14-05-2022</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3AF71941-8B69-41F0-BCB3-EEB298404FFC}" type="slidenum">
              <a:rPr lang="en-IN" smtClean="0"/>
              <a:t>‹#›</a:t>
            </a:fld>
            <a:endParaRPr lang="en-IN"/>
          </a:p>
        </p:txBody>
      </p:sp>
    </p:spTree>
    <p:extLst>
      <p:ext uri="{BB962C8B-B14F-4D97-AF65-F5344CB8AC3E}">
        <p14:creationId xmlns:p14="http://schemas.microsoft.com/office/powerpoint/2010/main" val="193034327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smtClean="0"/>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98ABF3A-8C0A-440D-A873-C56ED5976259}" type="datetimeFigureOut">
              <a:rPr lang="en-IN" smtClean="0"/>
              <a:t>14-05-2022</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3AF71941-8B69-41F0-BCB3-EEB298404FFC}" type="slidenum">
              <a:rPr lang="en-IN" smtClean="0"/>
              <a:t>‹#›</a:t>
            </a:fld>
            <a:endParaRPr lang="en-IN"/>
          </a:p>
        </p:txBody>
      </p:sp>
    </p:spTree>
    <p:extLst>
      <p:ext uri="{BB962C8B-B14F-4D97-AF65-F5344CB8AC3E}">
        <p14:creationId xmlns:p14="http://schemas.microsoft.com/office/powerpoint/2010/main" val="153966783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98ABF3A-8C0A-440D-A873-C56ED5976259}" type="datetimeFigureOut">
              <a:rPr lang="en-IN" smtClean="0"/>
              <a:t>14-05-2022</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3AF71941-8B69-41F0-BCB3-EEB298404FFC}" type="slidenum">
              <a:rPr lang="en-IN" smtClean="0"/>
              <a:t>‹#›</a:t>
            </a:fld>
            <a:endParaRPr lang="en-IN"/>
          </a:p>
        </p:txBody>
      </p:sp>
    </p:spTree>
    <p:extLst>
      <p:ext uri="{BB962C8B-B14F-4D97-AF65-F5344CB8AC3E}">
        <p14:creationId xmlns:p14="http://schemas.microsoft.com/office/powerpoint/2010/main" val="254462712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98ABF3A-8C0A-440D-A873-C56ED5976259}" type="datetimeFigureOut">
              <a:rPr lang="en-IN" smtClean="0"/>
              <a:t>14-05-2022</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3AF71941-8B69-41F0-BCB3-EEB298404FFC}" type="slidenum">
              <a:rPr lang="en-IN" smtClean="0"/>
              <a:t>‹#›</a:t>
            </a:fld>
            <a:endParaRPr lang="en-IN"/>
          </a:p>
        </p:txBody>
      </p:sp>
    </p:spTree>
    <p:extLst>
      <p:ext uri="{BB962C8B-B14F-4D97-AF65-F5344CB8AC3E}">
        <p14:creationId xmlns:p14="http://schemas.microsoft.com/office/powerpoint/2010/main" val="73990737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98ABF3A-8C0A-440D-A873-C56ED5976259}" type="datetimeFigureOut">
              <a:rPr lang="en-IN" smtClean="0"/>
              <a:t>14-05-2022</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3AF71941-8B69-41F0-BCB3-EEB298404FFC}" type="slidenum">
              <a:rPr lang="en-IN" smtClean="0"/>
              <a:t>‹#›</a:t>
            </a:fld>
            <a:endParaRPr lang="en-IN"/>
          </a:p>
        </p:txBody>
      </p:sp>
    </p:spTree>
    <p:extLst>
      <p:ext uri="{BB962C8B-B14F-4D97-AF65-F5344CB8AC3E}">
        <p14:creationId xmlns:p14="http://schemas.microsoft.com/office/powerpoint/2010/main" val="38461724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98ABF3A-8C0A-440D-A873-C56ED5976259}" type="datetimeFigureOut">
              <a:rPr lang="en-IN" smtClean="0"/>
              <a:t>14-05-2022</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3AF71941-8B69-41F0-BCB3-EEB298404FFC}" type="slidenum">
              <a:rPr lang="en-IN" smtClean="0"/>
              <a:t>‹#›</a:t>
            </a:fld>
            <a:endParaRPr lang="en-IN"/>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6345159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p>
            <a:fld id="{F98ABF3A-8C0A-440D-A873-C56ED5976259}" type="datetimeFigureOut">
              <a:rPr lang="en-IN" smtClean="0"/>
              <a:t>14-05-2022</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3AF71941-8B69-41F0-BCB3-EEB298404FFC}" type="slidenum">
              <a:rPr lang="en-IN" smtClean="0"/>
              <a:t>‹#›</a:t>
            </a:fld>
            <a:endParaRPr lang="en-IN"/>
          </a:p>
        </p:txBody>
      </p:sp>
    </p:spTree>
    <p:extLst>
      <p:ext uri="{BB962C8B-B14F-4D97-AF65-F5344CB8AC3E}">
        <p14:creationId xmlns:p14="http://schemas.microsoft.com/office/powerpoint/2010/main" val="14891589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98ABF3A-8C0A-440D-A873-C56ED5976259}" type="datetimeFigureOut">
              <a:rPr lang="en-IN" smtClean="0"/>
              <a:t>14-05-2022</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3AF71941-8B69-41F0-BCB3-EEB298404FFC}" type="slidenum">
              <a:rPr lang="en-IN" smtClean="0"/>
              <a:t>‹#›</a:t>
            </a:fld>
            <a:endParaRPr lang="en-IN"/>
          </a:p>
        </p:txBody>
      </p:sp>
    </p:spTree>
    <p:extLst>
      <p:ext uri="{BB962C8B-B14F-4D97-AF65-F5344CB8AC3E}">
        <p14:creationId xmlns:p14="http://schemas.microsoft.com/office/powerpoint/2010/main" val="53673796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F98ABF3A-8C0A-440D-A873-C56ED5976259}" type="datetimeFigureOut">
              <a:rPr lang="en-IN" smtClean="0"/>
              <a:t>14-05-2022</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3AF71941-8B69-41F0-BCB3-EEB298404FFC}" type="slidenum">
              <a:rPr lang="en-IN" smtClean="0"/>
              <a:t>‹#›</a:t>
            </a:fld>
            <a:endParaRPr lang="en-IN"/>
          </a:p>
        </p:txBody>
      </p:sp>
    </p:spTree>
    <p:extLst>
      <p:ext uri="{BB962C8B-B14F-4D97-AF65-F5344CB8AC3E}">
        <p14:creationId xmlns:p14="http://schemas.microsoft.com/office/powerpoint/2010/main" val="340745725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F98ABF3A-8C0A-440D-A873-C56ED5976259}" type="datetimeFigureOut">
              <a:rPr lang="en-IN" smtClean="0"/>
              <a:t>14-05-2022</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3AF71941-8B69-41F0-BCB3-EEB298404FFC}" type="slidenum">
              <a:rPr lang="en-IN" smtClean="0"/>
              <a:t>‹#›</a:t>
            </a:fld>
            <a:endParaRPr lang="en-IN"/>
          </a:p>
        </p:txBody>
      </p:sp>
    </p:spTree>
    <p:extLst>
      <p:ext uri="{BB962C8B-B14F-4D97-AF65-F5344CB8AC3E}">
        <p14:creationId xmlns:p14="http://schemas.microsoft.com/office/powerpoint/2010/main" val="381487181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98ABF3A-8C0A-440D-A873-C56ED5976259}" type="datetimeFigureOut">
              <a:rPr lang="en-IN" smtClean="0"/>
              <a:t>14-05-2022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3AF71941-8B69-41F0-BCB3-EEB298404FFC}" type="slidenum">
              <a:rPr lang="en-IN" smtClean="0"/>
              <a:t>‹#›</a:t>
            </a:fld>
            <a:endParaRPr lang="en-IN"/>
          </a:p>
        </p:txBody>
      </p:sp>
    </p:spTree>
    <p:extLst>
      <p:ext uri="{BB962C8B-B14F-4D97-AF65-F5344CB8AC3E}">
        <p14:creationId xmlns:p14="http://schemas.microsoft.com/office/powerpoint/2010/main" val="281970190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smtClean="0"/>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98ABF3A-8C0A-440D-A873-C56ED5976259}" type="datetimeFigureOut">
              <a:rPr lang="en-IN" smtClean="0"/>
              <a:t>14-05-2022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3AF71941-8B69-41F0-BCB3-EEB298404FFC}" type="slidenum">
              <a:rPr lang="en-IN" smtClean="0"/>
              <a:t>‹#›</a:t>
            </a:fld>
            <a:endParaRPr lang="en-IN"/>
          </a:p>
        </p:txBody>
      </p:sp>
    </p:spTree>
    <p:extLst>
      <p:ext uri="{BB962C8B-B14F-4D97-AF65-F5344CB8AC3E}">
        <p14:creationId xmlns:p14="http://schemas.microsoft.com/office/powerpoint/2010/main" val="41744171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I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p>
            <a:fld id="{F98ABF3A-8C0A-440D-A873-C56ED5976259}" type="datetimeFigureOut">
              <a:rPr lang="en-IN" smtClean="0"/>
              <a:t>14-05-2022</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3AF71941-8B69-41F0-BCB3-EEB298404FFC}" type="slidenum">
              <a:rPr lang="en-IN" smtClean="0"/>
              <a:t>‹#›</a:t>
            </a:fld>
            <a:endParaRPr lang="en-IN"/>
          </a:p>
        </p:txBody>
      </p:sp>
    </p:spTree>
    <p:extLst>
      <p:ext uri="{BB962C8B-B14F-4D97-AF65-F5344CB8AC3E}">
        <p14:creationId xmlns:p14="http://schemas.microsoft.com/office/powerpoint/2010/main" val="37318521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p>
            <a:fld id="{F98ABF3A-8C0A-440D-A873-C56ED5976259}" type="datetimeFigureOut">
              <a:rPr lang="en-IN" smtClean="0"/>
              <a:t>14-05-2022</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3AF71941-8B69-41F0-BCB3-EEB298404FFC}" type="slidenum">
              <a:rPr lang="en-IN" smtClean="0"/>
              <a:t>‹#›</a:t>
            </a:fld>
            <a:endParaRPr lang="en-IN"/>
          </a:p>
        </p:txBody>
      </p:sp>
    </p:spTree>
    <p:extLst>
      <p:ext uri="{BB962C8B-B14F-4D97-AF65-F5344CB8AC3E}">
        <p14:creationId xmlns:p14="http://schemas.microsoft.com/office/powerpoint/2010/main" val="21292781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8ABF3A-8C0A-440D-A873-C56ED5976259}" type="datetimeFigureOut">
              <a:rPr lang="en-IN" smtClean="0"/>
              <a:t>14-05-2022</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3AF71941-8B69-41F0-BCB3-EEB298404FFC}" type="slidenum">
              <a:rPr lang="en-IN" smtClean="0"/>
              <a:t>‹#›</a:t>
            </a:fld>
            <a:endParaRPr lang="en-IN"/>
          </a:p>
        </p:txBody>
      </p:sp>
    </p:spTree>
    <p:extLst>
      <p:ext uri="{BB962C8B-B14F-4D97-AF65-F5344CB8AC3E}">
        <p14:creationId xmlns:p14="http://schemas.microsoft.com/office/powerpoint/2010/main" val="38934396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I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98ABF3A-8C0A-440D-A873-C56ED5976259}" type="datetimeFigureOut">
              <a:rPr lang="en-IN" smtClean="0"/>
              <a:t>14-05-2022</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3AF71941-8B69-41F0-BCB3-EEB298404FFC}" type="slidenum">
              <a:rPr lang="en-IN" smtClean="0"/>
              <a:t>‹#›</a:t>
            </a:fld>
            <a:endParaRPr lang="en-IN"/>
          </a:p>
        </p:txBody>
      </p:sp>
    </p:spTree>
    <p:extLst>
      <p:ext uri="{BB962C8B-B14F-4D97-AF65-F5344CB8AC3E}">
        <p14:creationId xmlns:p14="http://schemas.microsoft.com/office/powerpoint/2010/main" val="17357157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IN"/>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98ABF3A-8C0A-440D-A873-C56ED5976259}" type="datetimeFigureOut">
              <a:rPr lang="en-IN" smtClean="0"/>
              <a:t>14-05-2022</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3AF71941-8B69-41F0-BCB3-EEB298404FFC}" type="slidenum">
              <a:rPr lang="en-IN" smtClean="0"/>
              <a:t>‹#›</a:t>
            </a:fld>
            <a:endParaRPr lang="en-IN"/>
          </a:p>
        </p:txBody>
      </p:sp>
    </p:spTree>
    <p:extLst>
      <p:ext uri="{BB962C8B-B14F-4D97-AF65-F5344CB8AC3E}">
        <p14:creationId xmlns:p14="http://schemas.microsoft.com/office/powerpoint/2010/main" val="27919214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18" Type="http://schemas.openxmlformats.org/officeDocument/2006/relationships/theme" Target="../theme/theme3.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17" Type="http://schemas.openxmlformats.org/officeDocument/2006/relationships/slideLayout" Target="../slideLayouts/slideLayout44.xml"/><Relationship Id="rId2" Type="http://schemas.openxmlformats.org/officeDocument/2006/relationships/slideLayout" Target="../slideLayouts/slideLayout29.xml"/><Relationship Id="rId16" Type="http://schemas.openxmlformats.org/officeDocument/2006/relationships/slideLayout" Target="../slideLayouts/slideLayout43.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5" Type="http://schemas.openxmlformats.org/officeDocument/2006/relationships/slideLayout" Target="../slideLayouts/slideLayout42.xml"/><Relationship Id="rId10" Type="http://schemas.openxmlformats.org/officeDocument/2006/relationships/slideLayout" Target="../slideLayouts/slideLayout37.xml"/><Relationship Id="rId19" Type="http://schemas.openxmlformats.org/officeDocument/2006/relationships/image" Target="../media/image1.png"/><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3000">
              <a:schemeClr val="accent1">
                <a:lumMod val="45000"/>
                <a:lumOff val="55000"/>
              </a:schemeClr>
            </a:gs>
            <a:gs pos="52000">
              <a:schemeClr val="accent1">
                <a:lumMod val="3000"/>
                <a:lumOff val="97000"/>
              </a:schemeClr>
            </a:gs>
            <a:gs pos="83000">
              <a:schemeClr val="accent1">
                <a:lumMod val="20000"/>
                <a:lumOff val="8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I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8ABF3A-8C0A-440D-A873-C56ED5976259}" type="datetimeFigureOut">
              <a:rPr lang="en-IN" smtClean="0"/>
              <a:t>14-05-2022</a:t>
            </a:fld>
            <a:endParaRPr lang="en-I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F71941-8B69-41F0-BCB3-EEB298404FFC}" type="slidenum">
              <a:rPr lang="en-IN" smtClean="0"/>
              <a:t>‹#›</a:t>
            </a:fld>
            <a:endParaRPr lang="en-IN"/>
          </a:p>
        </p:txBody>
      </p:sp>
    </p:spTree>
    <p:extLst>
      <p:ext uri="{BB962C8B-B14F-4D97-AF65-F5344CB8AC3E}">
        <p14:creationId xmlns:p14="http://schemas.microsoft.com/office/powerpoint/2010/main" val="1463079948"/>
      </p:ext>
    </p:extLst>
  </p:cSld>
  <p:clrMap bg1="lt1" tx1="dk1" bg2="lt2" tx2="dk2" accent1="accent1" accent2="accent2" accent3="accent3" accent4="accent4" accent5="accent5" accent6="accent6" hlink="hlink" folHlink="folHlink"/>
  <p:sldLayoutIdLst>
    <p:sldLayoutId id="2147483772" r:id="rId1"/>
    <p:sldLayoutId id="2147483773" r:id="rId2"/>
    <p:sldLayoutId id="2147483774" r:id="rId3"/>
    <p:sldLayoutId id="2147483775" r:id="rId4"/>
    <p:sldLayoutId id="2147483776" r:id="rId5"/>
    <p:sldLayoutId id="2147483777" r:id="rId6"/>
    <p:sldLayoutId id="2147483778" r:id="rId7"/>
    <p:sldLayoutId id="2147483779" r:id="rId8"/>
    <p:sldLayoutId id="2147483780" r:id="rId9"/>
    <p:sldLayoutId id="2147483781" r:id="rId10"/>
    <p:sldLayoutId id="214748378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29" name="Group 28"/>
          <p:cNvGrpSpPr/>
          <p:nvPr/>
        </p:nvGrpSpPr>
        <p:grpSpPr>
          <a:xfrm>
            <a:off x="0" y="-8467"/>
            <a:ext cx="12192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0" y="4013200"/>
              <a:ext cx="448733" cy="2844800"/>
            </a:xfrm>
            <a:prstGeom prst="triangle">
              <a:avLst>
                <a:gd name="adj" fmla="val 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F98ABF3A-8C0A-440D-A873-C56ED5976259}" type="datetimeFigureOut">
              <a:rPr lang="en-IN" smtClean="0"/>
              <a:t>14-05-2022</a:t>
            </a:fld>
            <a:endParaRPr lang="en-IN"/>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lumMod val="75000"/>
                  </a:schemeClr>
                </a:solidFill>
              </a:defRPr>
            </a:lvl1pPr>
          </a:lstStyle>
          <a:p>
            <a:fld id="{3AF71941-8B69-41F0-BCB3-EEB298404FFC}" type="slidenum">
              <a:rPr lang="en-IN" smtClean="0"/>
              <a:t>‹#›</a:t>
            </a:fld>
            <a:endParaRPr lang="en-IN"/>
          </a:p>
        </p:txBody>
      </p:sp>
    </p:spTree>
    <p:extLst>
      <p:ext uri="{BB962C8B-B14F-4D97-AF65-F5344CB8AC3E}">
        <p14:creationId xmlns:p14="http://schemas.microsoft.com/office/powerpoint/2010/main" val="1576654988"/>
      </p:ext>
    </p:extLst>
  </p:cSld>
  <p:clrMap bg1="lt1" tx1="dk1" bg2="lt2" tx2="dk2" accent1="accent1" accent2="accent2" accent3="accent3" accent4="accent4" accent5="accent5" accent6="accent6" hlink="hlink" folHlink="folHlink"/>
  <p:sldLayoutIdLst>
    <p:sldLayoutId id="2147483854" r:id="rId1"/>
    <p:sldLayoutId id="2147483855" r:id="rId2"/>
    <p:sldLayoutId id="2147483856" r:id="rId3"/>
    <p:sldLayoutId id="2147483857" r:id="rId4"/>
    <p:sldLayoutId id="2147483858" r:id="rId5"/>
    <p:sldLayoutId id="2147483859" r:id="rId6"/>
    <p:sldLayoutId id="2147483860" r:id="rId7"/>
    <p:sldLayoutId id="2147483861" r:id="rId8"/>
    <p:sldLayoutId id="2147483862" r:id="rId9"/>
    <p:sldLayoutId id="2147483863" r:id="rId10"/>
    <p:sldLayoutId id="2147483864" r:id="rId11"/>
    <p:sldLayoutId id="2147483865" r:id="rId12"/>
    <p:sldLayoutId id="2147483866" r:id="rId13"/>
    <p:sldLayoutId id="2147483867" r:id="rId14"/>
    <p:sldLayoutId id="2147483868" r:id="rId15"/>
    <p:sldLayoutId id="2147483869" r:id="rId16"/>
  </p:sldLayoutIdLst>
  <p:txStyles>
    <p:titleStyle>
      <a:lvl1pPr algn="l" defTabSz="457200" rtl="0" eaLnBrk="1" latinLnBrk="0" hangingPunct="1">
        <a:spcBef>
          <a:spcPct val="0"/>
        </a:spcBef>
        <a:buNone/>
        <a:defRPr sz="3600" kern="1200">
          <a:solidFill>
            <a:schemeClr val="accent1">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lumMod val="75000"/>
          </a:schemeClr>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lumMod val="75000"/>
          </a:schemeClr>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mt="8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F98ABF3A-8C0A-440D-A873-C56ED5976259}" type="datetimeFigureOut">
              <a:rPr lang="en-IN" smtClean="0"/>
              <a:t>14-05-2022</a:t>
            </a:fld>
            <a:endParaRPr lang="en-IN"/>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IN"/>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3AF71941-8B69-41F0-BCB3-EEB298404FFC}" type="slidenum">
              <a:rPr lang="en-IN" smtClean="0"/>
              <a:t>‹#›</a:t>
            </a:fld>
            <a:endParaRPr lang="en-IN"/>
          </a:p>
        </p:txBody>
      </p:sp>
    </p:spTree>
    <p:extLst>
      <p:ext uri="{BB962C8B-B14F-4D97-AF65-F5344CB8AC3E}">
        <p14:creationId xmlns:p14="http://schemas.microsoft.com/office/powerpoint/2010/main" val="2556043700"/>
      </p:ext>
    </p:extLst>
  </p:cSld>
  <p:clrMap bg1="lt1" tx1="dk1" bg2="lt2" tx2="dk2" accent1="accent1" accent2="accent2" accent3="accent3" accent4="accent4" accent5="accent5" accent6="accent6" hlink="hlink" folHlink="folHlink"/>
  <p:sldLayoutIdLst>
    <p:sldLayoutId id="2147483907" r:id="rId1"/>
    <p:sldLayoutId id="2147483908" r:id="rId2"/>
    <p:sldLayoutId id="2147483909" r:id="rId3"/>
    <p:sldLayoutId id="2147483910" r:id="rId4"/>
    <p:sldLayoutId id="2147483911" r:id="rId5"/>
    <p:sldLayoutId id="2147483912" r:id="rId6"/>
    <p:sldLayoutId id="2147483913" r:id="rId7"/>
    <p:sldLayoutId id="2147483914" r:id="rId8"/>
    <p:sldLayoutId id="2147483915" r:id="rId9"/>
    <p:sldLayoutId id="2147483916" r:id="rId10"/>
    <p:sldLayoutId id="2147483917" r:id="rId11"/>
    <p:sldLayoutId id="2147483918" r:id="rId12"/>
    <p:sldLayoutId id="2147483919" r:id="rId13"/>
    <p:sldLayoutId id="2147483920" r:id="rId14"/>
    <p:sldLayoutId id="2147483921" r:id="rId15"/>
    <p:sldLayoutId id="2147483922" r:id="rId16"/>
    <p:sldLayoutId id="2147483923"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jfif"/><Relationship Id="rId2" Type="http://schemas.openxmlformats.org/officeDocument/2006/relationships/image" Target="../media/image4.jpg"/><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f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fif"/><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fif"/><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11.jfif"/><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3600" b="1" dirty="0" smtClean="0">
                <a:latin typeface="Times New Roman" panose="02020603050405020304" pitchFamily="18" charset="0"/>
                <a:cs typeface="Times New Roman" panose="02020603050405020304" pitchFamily="18" charset="0"/>
              </a:rPr>
              <a:t>Adaptability: Role of soft skill for In-service Teacher Education</a:t>
            </a:r>
            <a:endParaRPr lang="en-IN" sz="3600" b="1" dirty="0">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418714" y="4341778"/>
            <a:ext cx="7766936" cy="1096899"/>
          </a:xfrm>
        </p:spPr>
        <p:txBody>
          <a:bodyPr>
            <a:noAutofit/>
          </a:bodyPr>
          <a:lstStyle/>
          <a:p>
            <a:r>
              <a:rPr lang="en-US" sz="1600" b="1" dirty="0" smtClean="0">
                <a:solidFill>
                  <a:schemeClr val="tx1"/>
                </a:solidFill>
                <a:latin typeface="Times New Roman" panose="02020603050405020304" pitchFamily="18" charset="0"/>
                <a:cs typeface="Times New Roman" panose="02020603050405020304" pitchFamily="18" charset="0"/>
              </a:rPr>
              <a:t>Name: </a:t>
            </a:r>
            <a:r>
              <a:rPr lang="en-US" sz="1600" b="1" dirty="0" err="1" smtClean="0">
                <a:solidFill>
                  <a:schemeClr val="tx1"/>
                </a:solidFill>
                <a:latin typeface="Times New Roman" panose="02020603050405020304" pitchFamily="18" charset="0"/>
                <a:cs typeface="Times New Roman" panose="02020603050405020304" pitchFamily="18" charset="0"/>
              </a:rPr>
              <a:t>Farhin</a:t>
            </a:r>
            <a:r>
              <a:rPr lang="en-US" sz="1600" b="1" dirty="0" smtClean="0">
                <a:solidFill>
                  <a:schemeClr val="tx1"/>
                </a:solidFill>
                <a:latin typeface="Times New Roman" panose="02020603050405020304" pitchFamily="18" charset="0"/>
                <a:cs typeface="Times New Roman" panose="02020603050405020304" pitchFamily="18" charset="0"/>
              </a:rPr>
              <a:t> D </a:t>
            </a:r>
            <a:r>
              <a:rPr lang="en-US" sz="1600" b="1" dirty="0" err="1" smtClean="0">
                <a:solidFill>
                  <a:schemeClr val="tx1"/>
                </a:solidFill>
                <a:latin typeface="Times New Roman" panose="02020603050405020304" pitchFamily="18" charset="0"/>
                <a:cs typeface="Times New Roman" panose="02020603050405020304" pitchFamily="18" charset="0"/>
              </a:rPr>
              <a:t>Rathod</a:t>
            </a:r>
            <a:endParaRPr lang="en-IN" sz="1600" b="1" dirty="0" smtClean="0">
              <a:solidFill>
                <a:schemeClr val="tx1"/>
              </a:solidFill>
              <a:latin typeface="Times New Roman" panose="02020603050405020304" pitchFamily="18" charset="0"/>
              <a:cs typeface="Times New Roman" panose="02020603050405020304" pitchFamily="18" charset="0"/>
            </a:endParaRPr>
          </a:p>
          <a:p>
            <a:r>
              <a:rPr lang="en-US" sz="1600" b="1" dirty="0" smtClean="0">
                <a:solidFill>
                  <a:schemeClr val="tx1"/>
                </a:solidFill>
                <a:latin typeface="Times New Roman" panose="02020603050405020304" pitchFamily="18" charset="0"/>
                <a:cs typeface="Times New Roman" panose="02020603050405020304" pitchFamily="18" charset="0"/>
              </a:rPr>
              <a:t>Designation: Research Scholar</a:t>
            </a:r>
          </a:p>
          <a:p>
            <a:r>
              <a:rPr lang="en-US" sz="1600" b="1" dirty="0" smtClean="0">
                <a:solidFill>
                  <a:schemeClr val="tx1"/>
                </a:solidFill>
                <a:latin typeface="Times New Roman" panose="02020603050405020304" pitchFamily="18" charset="0"/>
                <a:cs typeface="Times New Roman" panose="02020603050405020304" pitchFamily="18" charset="0"/>
              </a:rPr>
              <a:t>College: </a:t>
            </a:r>
            <a:r>
              <a:rPr lang="en-US" sz="1600" b="1" dirty="0" err="1" smtClean="0">
                <a:solidFill>
                  <a:schemeClr val="tx1"/>
                </a:solidFill>
                <a:latin typeface="Times New Roman" panose="02020603050405020304" pitchFamily="18" charset="0"/>
                <a:cs typeface="Times New Roman" panose="02020603050405020304" pitchFamily="18" charset="0"/>
              </a:rPr>
              <a:t>Waymade</a:t>
            </a:r>
            <a:r>
              <a:rPr lang="en-US" sz="1600" b="1" dirty="0" smtClean="0">
                <a:solidFill>
                  <a:schemeClr val="tx1"/>
                </a:solidFill>
                <a:latin typeface="Times New Roman" panose="02020603050405020304" pitchFamily="18" charset="0"/>
                <a:cs typeface="Times New Roman" panose="02020603050405020304" pitchFamily="18" charset="0"/>
              </a:rPr>
              <a:t> College of Education</a:t>
            </a:r>
          </a:p>
          <a:p>
            <a:r>
              <a:rPr lang="en-US" sz="1600" b="1" dirty="0" smtClean="0">
                <a:solidFill>
                  <a:schemeClr val="tx1"/>
                </a:solidFill>
                <a:latin typeface="Times New Roman" panose="02020603050405020304" pitchFamily="18" charset="0"/>
                <a:cs typeface="Times New Roman" panose="02020603050405020304" pitchFamily="18" charset="0"/>
              </a:rPr>
              <a:t>University :CVM </a:t>
            </a:r>
            <a:r>
              <a:rPr lang="en-US" sz="1600" b="1" dirty="0" err="1" smtClean="0">
                <a:solidFill>
                  <a:schemeClr val="tx1"/>
                </a:solidFill>
                <a:latin typeface="Times New Roman" panose="02020603050405020304" pitchFamily="18" charset="0"/>
                <a:cs typeface="Times New Roman" panose="02020603050405020304" pitchFamily="18" charset="0"/>
              </a:rPr>
              <a:t>University,Vidyanaga</a:t>
            </a:r>
            <a:r>
              <a:rPr lang="en-US" sz="1200" b="1" dirty="0" err="1" smtClean="0">
                <a:solidFill>
                  <a:schemeClr val="tx1"/>
                </a:solidFill>
                <a:latin typeface="Times New Roman" panose="02020603050405020304" pitchFamily="18" charset="0"/>
                <a:cs typeface="Times New Roman" panose="02020603050405020304" pitchFamily="18" charset="0"/>
              </a:rPr>
              <a:t>r</a:t>
            </a:r>
            <a:endParaRPr lang="en-US" sz="1200" b="1" dirty="0" smtClean="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35804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Objectives  </a:t>
            </a:r>
            <a:r>
              <a:rPr lang="en-US" b="1" dirty="0" smtClean="0"/>
              <a:t>and Hypotheses of the study</a:t>
            </a:r>
            <a:r>
              <a:rPr lang="en-IN" b="1" dirty="0"/>
              <a:t/>
            </a:r>
            <a:br>
              <a:rPr lang="en-IN" b="1" dirty="0"/>
            </a:br>
            <a:endParaRPr lang="en-IN"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428732202"/>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0828611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Research Methodology</a:t>
            </a:r>
            <a:endParaRPr lang="en-IN" b="1" dirty="0"/>
          </a:p>
        </p:txBody>
      </p:sp>
      <p:sp>
        <p:nvSpPr>
          <p:cNvPr id="3" name="Content Placeholder 2"/>
          <p:cNvSpPr>
            <a:spLocks noGrp="1"/>
          </p:cNvSpPr>
          <p:nvPr>
            <p:ph idx="1"/>
          </p:nvPr>
        </p:nvSpPr>
        <p:spPr/>
        <p:txBody>
          <a:bodyPr>
            <a:normAutofit fontScale="85000" lnSpcReduction="20000"/>
          </a:bodyPr>
          <a:lstStyle/>
          <a:p>
            <a:pPr marL="0" indent="0" algn="just">
              <a:buNone/>
            </a:pP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This </a:t>
            </a:r>
            <a:r>
              <a:rPr lang="en-US" dirty="0">
                <a:latin typeface="Times New Roman" panose="02020603050405020304" pitchFamily="18" charset="0"/>
                <a:cs typeface="Times New Roman" panose="02020603050405020304" pitchFamily="18" charset="0"/>
              </a:rPr>
              <a:t>study employ survey questionnaire as a method to collect quantitative data. The questionnaires were distributed to 248 in-service teachers who are serving in school from Gujarat State. The questionnaire was in English language. There were 20 items including demographics items in this instrument. Section A of the questionnaire was intended to gather information regarding demographic factors of the respondents which included information pertaining to their personal background such as Name of teacher, school name, City, State, Gender. Section B was specifically designed based on the components of soft skills as determined by self-made. Section A were scored using a five-point Likert scale. Pilot testing of the instrument was carried out to about 10 percent (25) of the total number (248) of teachers in school who have a similar background to the respondents in the survey. Those In-service teachers involved in the survey study were excluded in the actual study. Revisions were made based on the suggestions and feedback given by these teachers. It could be concluded from the pilot-study results that the instrument had high internal consistency as the Cronbach alpha value ranged from 0.875 to 0.883.</a:t>
            </a:r>
            <a:endParaRPr lang="en-IN" dirty="0">
              <a:latin typeface="Times New Roman" panose="02020603050405020304" pitchFamily="18" charset="0"/>
              <a:cs typeface="Times New Roman" panose="02020603050405020304" pitchFamily="18" charset="0"/>
            </a:endParaRPr>
          </a:p>
          <a:p>
            <a:endParaRPr lang="en-IN" dirty="0"/>
          </a:p>
        </p:txBody>
      </p:sp>
    </p:spTree>
    <p:extLst>
      <p:ext uri="{BB962C8B-B14F-4D97-AF65-F5344CB8AC3E}">
        <p14:creationId xmlns:p14="http://schemas.microsoft.com/office/powerpoint/2010/main" val="17014107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Findings</a:t>
            </a:r>
            <a:endParaRPr lang="en-IN" dirty="0"/>
          </a:p>
        </p:txBody>
      </p:sp>
      <p:sp>
        <p:nvSpPr>
          <p:cNvPr id="3" name="Text Placeholder 2"/>
          <p:cNvSpPr>
            <a:spLocks noGrp="1"/>
          </p:cNvSpPr>
          <p:nvPr>
            <p:ph type="body" idx="1"/>
          </p:nvPr>
        </p:nvSpPr>
        <p:spPr/>
        <p:txBody>
          <a:bodyPr/>
          <a:lstStyle/>
          <a:p>
            <a:r>
              <a:rPr lang="en-US" dirty="0"/>
              <a:t>Descriptive analysis</a:t>
            </a:r>
            <a:endParaRPr lang="en-IN" dirty="0" smtClean="0"/>
          </a:p>
          <a:p>
            <a:endParaRPr lang="en-IN" dirty="0"/>
          </a:p>
        </p:txBody>
      </p:sp>
      <p:graphicFrame>
        <p:nvGraphicFramePr>
          <p:cNvPr id="7" name="Content Placeholder 6"/>
          <p:cNvGraphicFramePr>
            <a:graphicFrameLocks noGrp="1"/>
          </p:cNvGraphicFramePr>
          <p:nvPr>
            <p:ph sz="half" idx="2"/>
            <p:extLst>
              <p:ext uri="{D42A27DB-BD31-4B8C-83A1-F6EECF244321}">
                <p14:modId xmlns:p14="http://schemas.microsoft.com/office/powerpoint/2010/main" val="3627714843"/>
              </p:ext>
            </p:extLst>
          </p:nvPr>
        </p:nvGraphicFramePr>
        <p:xfrm>
          <a:off x="839788" y="2258293"/>
          <a:ext cx="9232466" cy="3756428"/>
        </p:xfrm>
        <a:graphic>
          <a:graphicData uri="http://schemas.openxmlformats.org/drawingml/2006/table">
            <a:tbl>
              <a:tblPr firstRow="1" bandRow="1">
                <a:tableStyleId>{21E4AEA4-8DFA-4A89-87EB-49C32662AFE0}</a:tableStyleId>
              </a:tblPr>
              <a:tblGrid>
                <a:gridCol w="2402176">
                  <a:extLst>
                    <a:ext uri="{9D8B030D-6E8A-4147-A177-3AD203B41FA5}">
                      <a16:colId xmlns:a16="http://schemas.microsoft.com/office/drawing/2014/main" val="1688816043"/>
                    </a:ext>
                  </a:extLst>
                </a:gridCol>
                <a:gridCol w="1537854">
                  <a:extLst>
                    <a:ext uri="{9D8B030D-6E8A-4147-A177-3AD203B41FA5}">
                      <a16:colId xmlns:a16="http://schemas.microsoft.com/office/drawing/2014/main" val="2368856135"/>
                    </a:ext>
                  </a:extLst>
                </a:gridCol>
                <a:gridCol w="1634837">
                  <a:extLst>
                    <a:ext uri="{9D8B030D-6E8A-4147-A177-3AD203B41FA5}">
                      <a16:colId xmlns:a16="http://schemas.microsoft.com/office/drawing/2014/main" val="4149117041"/>
                    </a:ext>
                  </a:extLst>
                </a:gridCol>
                <a:gridCol w="1357745">
                  <a:extLst>
                    <a:ext uri="{9D8B030D-6E8A-4147-A177-3AD203B41FA5}">
                      <a16:colId xmlns:a16="http://schemas.microsoft.com/office/drawing/2014/main" val="2288859213"/>
                    </a:ext>
                  </a:extLst>
                </a:gridCol>
                <a:gridCol w="2299854">
                  <a:extLst>
                    <a:ext uri="{9D8B030D-6E8A-4147-A177-3AD203B41FA5}">
                      <a16:colId xmlns:a16="http://schemas.microsoft.com/office/drawing/2014/main" val="4066348147"/>
                    </a:ext>
                  </a:extLst>
                </a:gridCol>
              </a:tblGrid>
              <a:tr h="598054">
                <a:tc>
                  <a:txBody>
                    <a:bodyPr/>
                    <a:lstStyle/>
                    <a:p>
                      <a:r>
                        <a:rPr lang="en-US" sz="1800" kern="1200" dirty="0" smtClean="0">
                          <a:effectLst/>
                        </a:rPr>
                        <a:t>Components </a:t>
                      </a:r>
                      <a:endParaRPr lang="en-IN" dirty="0"/>
                    </a:p>
                  </a:txBody>
                  <a:tcPr>
                    <a:blipFill>
                      <a:blip r:embed="rId3"/>
                      <a:tile tx="0" ty="0" sx="100000" sy="100000" flip="x" algn="l"/>
                    </a:blipFill>
                  </a:tcPr>
                </a:tc>
                <a:tc>
                  <a:txBody>
                    <a:bodyPr/>
                    <a:lstStyle/>
                    <a:p>
                      <a:r>
                        <a:rPr lang="en-US" sz="1800" kern="1200" dirty="0" smtClean="0">
                          <a:effectLst/>
                        </a:rPr>
                        <a:t>N</a:t>
                      </a:r>
                      <a:endParaRPr lang="en-IN" dirty="0"/>
                    </a:p>
                  </a:txBody>
                  <a:tcPr>
                    <a:blipFill>
                      <a:blip r:embed="rId3"/>
                      <a:tile tx="0" ty="0" sx="100000" sy="100000" flip="x" algn="l"/>
                    </a:blipFill>
                  </a:tcPr>
                </a:tc>
                <a:tc>
                  <a:txBody>
                    <a:bodyPr/>
                    <a:lstStyle/>
                    <a:p>
                      <a:r>
                        <a:rPr lang="en-US" sz="1800" kern="1200" dirty="0" smtClean="0">
                          <a:effectLst/>
                        </a:rPr>
                        <a:t>Mean score </a:t>
                      </a:r>
                      <a:endParaRPr lang="en-IN" dirty="0"/>
                    </a:p>
                  </a:txBody>
                  <a:tcPr>
                    <a:blipFill>
                      <a:blip r:embed="rId3"/>
                      <a:tile tx="0" ty="0" sx="100000" sy="100000" flip="x" algn="l"/>
                    </a:blipFill>
                  </a:tcPr>
                </a:tc>
                <a:tc>
                  <a:txBody>
                    <a:bodyPr/>
                    <a:lstStyle/>
                    <a:p>
                      <a:r>
                        <a:rPr lang="en-US" sz="1800" kern="1200" dirty="0" smtClean="0">
                          <a:effectLst/>
                        </a:rPr>
                        <a:t>SD</a:t>
                      </a:r>
                      <a:endParaRPr lang="en-IN" dirty="0"/>
                    </a:p>
                  </a:txBody>
                  <a:tcPr>
                    <a:blipFill>
                      <a:blip r:embed="rId3"/>
                      <a:tile tx="0" ty="0" sx="100000" sy="100000" flip="x" algn="l"/>
                    </a:blipFill>
                  </a:tcPr>
                </a:tc>
                <a:tc>
                  <a:txBody>
                    <a:bodyPr/>
                    <a:lstStyle/>
                    <a:p>
                      <a:r>
                        <a:rPr lang="en-US" dirty="0" smtClean="0"/>
                        <a:t>Level</a:t>
                      </a:r>
                      <a:endParaRPr lang="en-IN" dirty="0"/>
                    </a:p>
                  </a:txBody>
                  <a:tcPr>
                    <a:blipFill>
                      <a:blip r:embed="rId3"/>
                      <a:tile tx="0" ty="0" sx="100000" sy="100000" flip="x" algn="l"/>
                    </a:blipFill>
                  </a:tcPr>
                </a:tc>
                <a:extLst>
                  <a:ext uri="{0D108BD9-81ED-4DB2-BD59-A6C34878D82A}">
                    <a16:rowId xmlns:a16="http://schemas.microsoft.com/office/drawing/2014/main" val="4212350875"/>
                  </a:ext>
                </a:extLst>
              </a:tr>
              <a:tr h="598054">
                <a:tc>
                  <a:txBody>
                    <a:bodyPr/>
                    <a:lstStyle/>
                    <a:p>
                      <a:r>
                        <a:rPr lang="en-US" sz="1800" kern="1200" dirty="0" smtClean="0">
                          <a:effectLst/>
                        </a:rPr>
                        <a:t>Communication skill </a:t>
                      </a:r>
                      <a:endParaRPr lang="en-IN" dirty="0"/>
                    </a:p>
                  </a:txBody>
                  <a:tcPr/>
                </a:tc>
                <a:tc>
                  <a:txBody>
                    <a:bodyPr/>
                    <a:lstStyle/>
                    <a:p>
                      <a:r>
                        <a:rPr lang="en-US" dirty="0" smtClean="0"/>
                        <a:t>248</a:t>
                      </a:r>
                      <a:endParaRPr lang="en-IN" dirty="0"/>
                    </a:p>
                  </a:txBody>
                  <a:tcPr/>
                </a:tc>
                <a:tc>
                  <a:txBody>
                    <a:bodyPr/>
                    <a:lstStyle/>
                    <a:p>
                      <a:r>
                        <a:rPr lang="en-US" sz="1800" kern="1200" dirty="0" smtClean="0">
                          <a:effectLst/>
                        </a:rPr>
                        <a:t>4.12 </a:t>
                      </a:r>
                      <a:endParaRPr lang="en-IN" dirty="0"/>
                    </a:p>
                  </a:txBody>
                  <a:tcPr/>
                </a:tc>
                <a:tc>
                  <a:txBody>
                    <a:bodyPr/>
                    <a:lstStyle/>
                    <a:p>
                      <a:r>
                        <a:rPr lang="en-US" dirty="0" smtClean="0"/>
                        <a:t>0.62</a:t>
                      </a:r>
                      <a:endParaRPr lang="en-IN" dirty="0"/>
                    </a:p>
                  </a:txBody>
                  <a:tcPr/>
                </a:tc>
                <a:tc>
                  <a:txBody>
                    <a:bodyPr/>
                    <a:lstStyle/>
                    <a:p>
                      <a:r>
                        <a:rPr lang="en-US" dirty="0" smtClean="0"/>
                        <a:t>High</a:t>
                      </a:r>
                      <a:endParaRPr lang="en-IN" dirty="0"/>
                    </a:p>
                  </a:txBody>
                  <a:tcPr/>
                </a:tc>
                <a:extLst>
                  <a:ext uri="{0D108BD9-81ED-4DB2-BD59-A6C34878D82A}">
                    <a16:rowId xmlns:a16="http://schemas.microsoft.com/office/drawing/2014/main" val="3797606725"/>
                  </a:ext>
                </a:extLst>
              </a:tr>
              <a:tr h="598054">
                <a:tc>
                  <a:txBody>
                    <a:bodyPr/>
                    <a:lstStyle/>
                    <a:p>
                      <a:r>
                        <a:rPr lang="en-US" sz="1800" kern="1200" dirty="0" smtClean="0">
                          <a:effectLst/>
                        </a:rPr>
                        <a:t>Technological skill </a:t>
                      </a:r>
                      <a:endParaRPr lang="en-IN"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248</a:t>
                      </a:r>
                      <a:endParaRPr lang="en-IN" dirty="0" smtClean="0"/>
                    </a:p>
                    <a:p>
                      <a:endParaRPr lang="en-IN" dirty="0"/>
                    </a:p>
                  </a:txBody>
                  <a:tcPr/>
                </a:tc>
                <a:tc>
                  <a:txBody>
                    <a:bodyPr/>
                    <a:lstStyle/>
                    <a:p>
                      <a:r>
                        <a:rPr lang="en-US" sz="1800" kern="1200" dirty="0" smtClean="0">
                          <a:effectLst/>
                        </a:rPr>
                        <a:t>3.92 </a:t>
                      </a:r>
                      <a:endParaRPr lang="en-IN" dirty="0"/>
                    </a:p>
                  </a:txBody>
                  <a:tcPr/>
                </a:tc>
                <a:tc>
                  <a:txBody>
                    <a:bodyPr/>
                    <a:lstStyle/>
                    <a:p>
                      <a:r>
                        <a:rPr lang="en-US" dirty="0" smtClean="0"/>
                        <a:t>0.71</a:t>
                      </a:r>
                      <a:endParaRPr lang="en-IN" dirty="0"/>
                    </a:p>
                  </a:txBody>
                  <a:tcPr/>
                </a:tc>
                <a:tc>
                  <a:txBody>
                    <a:bodyPr/>
                    <a:lstStyle/>
                    <a:p>
                      <a:r>
                        <a:rPr lang="en-US" dirty="0" err="1" smtClean="0"/>
                        <a:t>M.High</a:t>
                      </a:r>
                      <a:endParaRPr lang="en-IN" dirty="0"/>
                    </a:p>
                  </a:txBody>
                  <a:tcPr/>
                </a:tc>
                <a:extLst>
                  <a:ext uri="{0D108BD9-81ED-4DB2-BD59-A6C34878D82A}">
                    <a16:rowId xmlns:a16="http://schemas.microsoft.com/office/drawing/2014/main" val="1942533958"/>
                  </a:ext>
                </a:extLst>
              </a:tr>
              <a:tr h="598054">
                <a:tc>
                  <a:txBody>
                    <a:bodyPr/>
                    <a:lstStyle/>
                    <a:p>
                      <a:r>
                        <a:rPr lang="en-US" sz="1800" kern="1200" dirty="0" smtClean="0">
                          <a:effectLst/>
                        </a:rPr>
                        <a:t> Empathy skill </a:t>
                      </a:r>
                      <a:endParaRPr lang="en-IN"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248</a:t>
                      </a:r>
                      <a:endParaRPr lang="en-IN" dirty="0" smtClean="0"/>
                    </a:p>
                    <a:p>
                      <a:endParaRPr lang="en-IN" dirty="0"/>
                    </a:p>
                  </a:txBody>
                  <a:tcPr/>
                </a:tc>
                <a:tc>
                  <a:txBody>
                    <a:bodyPr/>
                    <a:lstStyle/>
                    <a:p>
                      <a:r>
                        <a:rPr lang="en-US" sz="1800" kern="1200" dirty="0" smtClean="0">
                          <a:effectLst/>
                        </a:rPr>
                        <a:t> 4.20</a:t>
                      </a:r>
                      <a:endParaRPr lang="en-IN" dirty="0"/>
                    </a:p>
                  </a:txBody>
                  <a:tcPr/>
                </a:tc>
                <a:tc>
                  <a:txBody>
                    <a:bodyPr/>
                    <a:lstStyle/>
                    <a:p>
                      <a:r>
                        <a:rPr lang="en-US" dirty="0" smtClean="0"/>
                        <a:t>0.76</a:t>
                      </a:r>
                      <a:endParaRPr lang="en-IN" dirty="0"/>
                    </a:p>
                  </a:txBody>
                  <a:tcPr/>
                </a:tc>
                <a:tc>
                  <a:txBody>
                    <a:bodyPr/>
                    <a:lstStyle/>
                    <a:p>
                      <a:r>
                        <a:rPr lang="en-US" dirty="0" smtClean="0"/>
                        <a:t>High</a:t>
                      </a:r>
                      <a:endParaRPr lang="en-IN" dirty="0"/>
                    </a:p>
                  </a:txBody>
                  <a:tcPr/>
                </a:tc>
                <a:extLst>
                  <a:ext uri="{0D108BD9-81ED-4DB2-BD59-A6C34878D82A}">
                    <a16:rowId xmlns:a16="http://schemas.microsoft.com/office/drawing/2014/main" val="1604388824"/>
                  </a:ext>
                </a:extLst>
              </a:tr>
              <a:tr h="598054">
                <a:tc>
                  <a:txBody>
                    <a:bodyPr/>
                    <a:lstStyle/>
                    <a:p>
                      <a:r>
                        <a:rPr lang="en-US" sz="1800" kern="1200" dirty="0" smtClean="0">
                          <a:effectLst/>
                        </a:rPr>
                        <a:t>Team work skill </a:t>
                      </a:r>
                      <a:endParaRPr lang="en-IN"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248</a:t>
                      </a:r>
                      <a:endParaRPr lang="en-IN" dirty="0" smtClean="0"/>
                    </a:p>
                    <a:p>
                      <a:endParaRPr lang="en-IN" dirty="0"/>
                    </a:p>
                  </a:txBody>
                  <a:tcPr/>
                </a:tc>
                <a:tc>
                  <a:txBody>
                    <a:bodyPr/>
                    <a:lstStyle/>
                    <a:p>
                      <a:r>
                        <a:rPr lang="en-US" sz="1800" kern="1200" dirty="0" smtClean="0">
                          <a:effectLst/>
                        </a:rPr>
                        <a:t>4.15 </a:t>
                      </a:r>
                      <a:endParaRPr lang="en-IN" dirty="0"/>
                    </a:p>
                  </a:txBody>
                  <a:tcPr/>
                </a:tc>
                <a:tc>
                  <a:txBody>
                    <a:bodyPr/>
                    <a:lstStyle/>
                    <a:p>
                      <a:r>
                        <a:rPr lang="en-US" dirty="0" smtClean="0"/>
                        <a:t>0.77</a:t>
                      </a:r>
                      <a:endParaRPr lang="en-IN" dirty="0"/>
                    </a:p>
                  </a:txBody>
                  <a:tcPr/>
                </a:tc>
                <a:tc>
                  <a:txBody>
                    <a:bodyPr/>
                    <a:lstStyle/>
                    <a:p>
                      <a:r>
                        <a:rPr lang="en-US" dirty="0" smtClean="0"/>
                        <a:t>High</a:t>
                      </a:r>
                      <a:endParaRPr lang="en-IN" dirty="0"/>
                    </a:p>
                  </a:txBody>
                  <a:tcPr/>
                </a:tc>
                <a:extLst>
                  <a:ext uri="{0D108BD9-81ED-4DB2-BD59-A6C34878D82A}">
                    <a16:rowId xmlns:a16="http://schemas.microsoft.com/office/drawing/2014/main" val="1474798628"/>
                  </a:ext>
                </a:extLst>
              </a:tr>
              <a:tr h="598054">
                <a:tc>
                  <a:txBody>
                    <a:bodyPr/>
                    <a:lstStyle/>
                    <a:p>
                      <a:r>
                        <a:rPr lang="en-US" sz="1800" kern="1200" dirty="0" smtClean="0">
                          <a:effectLst/>
                        </a:rPr>
                        <a:t> All over skill </a:t>
                      </a:r>
                      <a:endParaRPr lang="en-IN"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248</a:t>
                      </a:r>
                      <a:endParaRPr lang="en-IN" dirty="0" smtClean="0"/>
                    </a:p>
                    <a:p>
                      <a:endParaRPr lang="en-IN" dirty="0"/>
                    </a:p>
                  </a:txBody>
                  <a:tcPr/>
                </a:tc>
                <a:tc>
                  <a:txBody>
                    <a:bodyPr/>
                    <a:lstStyle/>
                    <a:p>
                      <a:r>
                        <a:rPr lang="en-US" sz="1800" kern="1200" dirty="0" smtClean="0">
                          <a:effectLst/>
                        </a:rPr>
                        <a:t>4.20 </a:t>
                      </a:r>
                      <a:endParaRPr lang="en-IN" dirty="0"/>
                    </a:p>
                  </a:txBody>
                  <a:tcPr/>
                </a:tc>
                <a:tc>
                  <a:txBody>
                    <a:bodyPr/>
                    <a:lstStyle/>
                    <a:p>
                      <a:r>
                        <a:rPr lang="en-US" dirty="0" smtClean="0"/>
                        <a:t>0.78</a:t>
                      </a:r>
                      <a:endParaRPr lang="en-IN" dirty="0"/>
                    </a:p>
                  </a:txBody>
                  <a:tcPr/>
                </a:tc>
                <a:tc>
                  <a:txBody>
                    <a:bodyPr/>
                    <a:lstStyle/>
                    <a:p>
                      <a:r>
                        <a:rPr lang="en-US" dirty="0" smtClean="0"/>
                        <a:t>High</a:t>
                      </a:r>
                      <a:endParaRPr lang="en-IN" dirty="0"/>
                    </a:p>
                  </a:txBody>
                  <a:tcPr/>
                </a:tc>
                <a:extLst>
                  <a:ext uri="{0D108BD9-81ED-4DB2-BD59-A6C34878D82A}">
                    <a16:rowId xmlns:a16="http://schemas.microsoft.com/office/drawing/2014/main" val="1501126821"/>
                  </a:ext>
                </a:extLst>
              </a:tr>
            </a:tbl>
          </a:graphicData>
        </a:graphic>
      </p:graphicFrame>
    </p:spTree>
    <p:extLst>
      <p:ext uri="{BB962C8B-B14F-4D97-AF65-F5344CB8AC3E}">
        <p14:creationId xmlns:p14="http://schemas.microsoft.com/office/powerpoint/2010/main" val="285384497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latin typeface="Times New Roman" panose="02020603050405020304" pitchFamily="18" charset="0"/>
                <a:cs typeface="Times New Roman" panose="02020603050405020304" pitchFamily="18" charset="0"/>
              </a:rPr>
              <a:t>Hypothesis</a:t>
            </a:r>
            <a:endParaRPr lang="en-IN"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r>
              <a:rPr lang="en-IN" dirty="0"/>
              <a:t>H</a:t>
            </a:r>
            <a:r>
              <a:rPr lang="en-IN" baseline="-25000" dirty="0"/>
              <a:t>1</a:t>
            </a:r>
            <a:r>
              <a:rPr lang="en-IN" dirty="0"/>
              <a:t>: There is no significant relationship between communication skill and technological skill for In-service teacher’s </a:t>
            </a:r>
            <a:r>
              <a:rPr lang="en-IN" dirty="0" smtClean="0"/>
              <a:t>adaptability</a:t>
            </a:r>
          </a:p>
          <a:p>
            <a:pPr marL="0" indent="0">
              <a:buNone/>
            </a:pPr>
            <a:endParaRPr lang="en-IN" dirty="0"/>
          </a:p>
        </p:txBody>
      </p:sp>
      <p:graphicFrame>
        <p:nvGraphicFramePr>
          <p:cNvPr id="4" name="Table 3"/>
          <p:cNvGraphicFramePr>
            <a:graphicFrameLocks noGrp="1"/>
          </p:cNvGraphicFramePr>
          <p:nvPr>
            <p:extLst>
              <p:ext uri="{D42A27DB-BD31-4B8C-83A1-F6EECF244321}">
                <p14:modId xmlns:p14="http://schemas.microsoft.com/office/powerpoint/2010/main" val="1506127063"/>
              </p:ext>
            </p:extLst>
          </p:nvPr>
        </p:nvGraphicFramePr>
        <p:xfrm>
          <a:off x="1177637" y="2673191"/>
          <a:ext cx="9268690" cy="3453926"/>
        </p:xfrm>
        <a:graphic>
          <a:graphicData uri="http://schemas.openxmlformats.org/drawingml/2006/table">
            <a:tbl>
              <a:tblPr>
                <a:tableStyleId>{21E4AEA4-8DFA-4A89-87EB-49C32662AFE0}</a:tableStyleId>
              </a:tblPr>
              <a:tblGrid>
                <a:gridCol w="2155397">
                  <a:extLst>
                    <a:ext uri="{9D8B030D-6E8A-4147-A177-3AD203B41FA5}">
                      <a16:colId xmlns:a16="http://schemas.microsoft.com/office/drawing/2014/main" val="38076739"/>
                    </a:ext>
                  </a:extLst>
                </a:gridCol>
                <a:gridCol w="2127689">
                  <a:extLst>
                    <a:ext uri="{9D8B030D-6E8A-4147-A177-3AD203B41FA5}">
                      <a16:colId xmlns:a16="http://schemas.microsoft.com/office/drawing/2014/main" val="1890916674"/>
                    </a:ext>
                  </a:extLst>
                </a:gridCol>
                <a:gridCol w="2492802">
                  <a:extLst>
                    <a:ext uri="{9D8B030D-6E8A-4147-A177-3AD203B41FA5}">
                      <a16:colId xmlns:a16="http://schemas.microsoft.com/office/drawing/2014/main" val="1622116376"/>
                    </a:ext>
                  </a:extLst>
                </a:gridCol>
                <a:gridCol w="2492802">
                  <a:extLst>
                    <a:ext uri="{9D8B030D-6E8A-4147-A177-3AD203B41FA5}">
                      <a16:colId xmlns:a16="http://schemas.microsoft.com/office/drawing/2014/main" val="1593026610"/>
                    </a:ext>
                  </a:extLst>
                </a:gridCol>
              </a:tblGrid>
              <a:tr h="306642">
                <a:tc gridSpan="4">
                  <a:txBody>
                    <a:bodyPr/>
                    <a:lstStyle/>
                    <a:p>
                      <a:pPr marL="38100" marR="38100" algn="ctr">
                        <a:lnSpc>
                          <a:spcPts val="1600"/>
                        </a:lnSpc>
                        <a:spcBef>
                          <a:spcPts val="0"/>
                        </a:spcBef>
                        <a:spcAft>
                          <a:spcPts val="0"/>
                        </a:spcAft>
                      </a:pPr>
                      <a:r>
                        <a:rPr lang="en-IN" sz="1600" b="1" dirty="0">
                          <a:effectLst/>
                        </a:rPr>
                        <a:t>Correlations</a:t>
                      </a:r>
                      <a:endParaRPr lang="en-IN" sz="16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blipFill>
                      <a:blip r:embed="rId2"/>
                      <a:tile tx="0" ty="0" sx="100000" sy="100000" flip="none" algn="tl"/>
                    </a:blipFill>
                  </a:tcPr>
                </a:tc>
                <a:tc hMerge="1">
                  <a:txBody>
                    <a:bodyPr/>
                    <a:lstStyle/>
                    <a:p>
                      <a:endParaRPr lang="en-IN"/>
                    </a:p>
                  </a:txBody>
                  <a:tcPr/>
                </a:tc>
                <a:tc hMerge="1">
                  <a:txBody>
                    <a:bodyPr/>
                    <a:lstStyle/>
                    <a:p>
                      <a:endParaRPr lang="en-IN"/>
                    </a:p>
                  </a:txBody>
                  <a:tcPr/>
                </a:tc>
                <a:tc hMerge="1">
                  <a:txBody>
                    <a:bodyPr/>
                    <a:lstStyle/>
                    <a:p>
                      <a:endParaRPr lang="en-IN"/>
                    </a:p>
                  </a:txBody>
                  <a:tcPr/>
                </a:tc>
                <a:extLst>
                  <a:ext uri="{0D108BD9-81ED-4DB2-BD59-A6C34878D82A}">
                    <a16:rowId xmlns:a16="http://schemas.microsoft.com/office/drawing/2014/main" val="783933280"/>
                  </a:ext>
                </a:extLst>
              </a:tr>
              <a:tr h="597952">
                <a:tc gridSpan="2">
                  <a:txBody>
                    <a:bodyPr/>
                    <a:lstStyle/>
                    <a:p>
                      <a:pPr marL="0" marR="0" algn="l">
                        <a:lnSpc>
                          <a:spcPct val="150000"/>
                        </a:lnSpc>
                        <a:spcBef>
                          <a:spcPts val="0"/>
                        </a:spcBef>
                        <a:spcAft>
                          <a:spcPts val="0"/>
                        </a:spcAft>
                      </a:pPr>
                      <a:r>
                        <a:rPr lang="en-IN" sz="1600" b="1" dirty="0">
                          <a:effectLst/>
                        </a:rPr>
                        <a:t> </a:t>
                      </a:r>
                      <a:endParaRPr lang="en-IN" sz="16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blipFill>
                      <a:blip r:embed="rId2"/>
                      <a:tile tx="0" ty="0" sx="100000" sy="100000" flip="none" algn="tl"/>
                    </a:blipFill>
                  </a:tcPr>
                </a:tc>
                <a:tc hMerge="1">
                  <a:txBody>
                    <a:bodyPr/>
                    <a:lstStyle/>
                    <a:p>
                      <a:endParaRPr lang="en-IN"/>
                    </a:p>
                  </a:txBody>
                  <a:tcPr/>
                </a:tc>
                <a:tc>
                  <a:txBody>
                    <a:bodyPr/>
                    <a:lstStyle/>
                    <a:p>
                      <a:pPr marL="38100" marR="38100" algn="ctr">
                        <a:lnSpc>
                          <a:spcPts val="1600"/>
                        </a:lnSpc>
                        <a:spcBef>
                          <a:spcPts val="0"/>
                        </a:spcBef>
                        <a:spcAft>
                          <a:spcPts val="0"/>
                        </a:spcAft>
                      </a:pPr>
                      <a:r>
                        <a:rPr lang="en-IN" sz="1600" b="1" dirty="0">
                          <a:effectLst/>
                        </a:rPr>
                        <a:t>Communication skill</a:t>
                      </a:r>
                      <a:endParaRPr lang="en-IN" sz="16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blipFill>
                      <a:blip r:embed="rId2"/>
                      <a:tile tx="0" ty="0" sx="100000" sy="100000" flip="none" algn="tl"/>
                    </a:blipFill>
                  </a:tcPr>
                </a:tc>
                <a:tc>
                  <a:txBody>
                    <a:bodyPr/>
                    <a:lstStyle/>
                    <a:p>
                      <a:pPr marL="38100" marR="38100" algn="ctr">
                        <a:lnSpc>
                          <a:spcPts val="1600"/>
                        </a:lnSpc>
                        <a:spcBef>
                          <a:spcPts val="0"/>
                        </a:spcBef>
                        <a:spcAft>
                          <a:spcPts val="0"/>
                        </a:spcAft>
                      </a:pPr>
                      <a:r>
                        <a:rPr lang="en-IN" sz="1600" b="1" dirty="0">
                          <a:effectLst/>
                        </a:rPr>
                        <a:t>Technological skill</a:t>
                      </a:r>
                      <a:endParaRPr lang="en-IN" sz="16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blipFill>
                      <a:blip r:embed="rId2"/>
                      <a:tile tx="0" ty="0" sx="100000" sy="100000" flip="none" algn="tl"/>
                    </a:blipFill>
                  </a:tcPr>
                </a:tc>
                <a:extLst>
                  <a:ext uri="{0D108BD9-81ED-4DB2-BD59-A6C34878D82A}">
                    <a16:rowId xmlns:a16="http://schemas.microsoft.com/office/drawing/2014/main" val="867329281"/>
                  </a:ext>
                </a:extLst>
              </a:tr>
              <a:tr h="306642">
                <a:tc rowSpan="3">
                  <a:txBody>
                    <a:bodyPr/>
                    <a:lstStyle/>
                    <a:p>
                      <a:pPr marL="38100" marR="38100" algn="l">
                        <a:lnSpc>
                          <a:spcPts val="1600"/>
                        </a:lnSpc>
                        <a:spcBef>
                          <a:spcPts val="0"/>
                        </a:spcBef>
                        <a:spcAft>
                          <a:spcPts val="0"/>
                        </a:spcAft>
                      </a:pPr>
                      <a:r>
                        <a:rPr lang="en-IN" sz="1600" b="1" dirty="0" smtClean="0">
                          <a:effectLst/>
                          <a:latin typeface="Times New Roman" panose="02020603050405020304" pitchFamily="18" charset="0"/>
                          <a:cs typeface="Times New Roman" panose="02020603050405020304" pitchFamily="18" charset="0"/>
                        </a:rPr>
                        <a:t>Communication skill</a:t>
                      </a:r>
                      <a:endParaRPr lang="en-IN" sz="16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blipFill>
                      <a:blip r:embed="rId2"/>
                      <a:tile tx="0" ty="0" sx="100000" sy="100000" flip="none" algn="tl"/>
                    </a:blipFill>
                  </a:tcPr>
                </a:tc>
                <a:tc>
                  <a:txBody>
                    <a:bodyPr/>
                    <a:lstStyle/>
                    <a:p>
                      <a:pPr marL="38100" marR="38100" algn="l">
                        <a:lnSpc>
                          <a:spcPts val="1600"/>
                        </a:lnSpc>
                        <a:spcBef>
                          <a:spcPts val="0"/>
                        </a:spcBef>
                        <a:spcAft>
                          <a:spcPts val="0"/>
                        </a:spcAft>
                      </a:pPr>
                      <a:r>
                        <a:rPr lang="en-IN" sz="1600" b="1" dirty="0">
                          <a:effectLst/>
                        </a:rPr>
                        <a:t>Pearson Correlation</a:t>
                      </a:r>
                      <a:endParaRPr lang="en-IN" sz="16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blipFill>
                      <a:blip r:embed="rId2"/>
                      <a:tile tx="0" ty="0" sx="100000" sy="100000" flip="none" algn="tl"/>
                    </a:blipFill>
                  </a:tcPr>
                </a:tc>
                <a:tc>
                  <a:txBody>
                    <a:bodyPr/>
                    <a:lstStyle/>
                    <a:p>
                      <a:pPr marL="38100" marR="38100" algn="r">
                        <a:lnSpc>
                          <a:spcPts val="1600"/>
                        </a:lnSpc>
                        <a:spcBef>
                          <a:spcPts val="0"/>
                        </a:spcBef>
                        <a:spcAft>
                          <a:spcPts val="0"/>
                        </a:spcAft>
                      </a:pPr>
                      <a:r>
                        <a:rPr lang="en-IN" sz="1600" b="1" dirty="0">
                          <a:effectLst/>
                        </a:rPr>
                        <a:t>1</a:t>
                      </a:r>
                      <a:endParaRPr lang="en-IN" sz="16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blipFill>
                      <a:blip r:embed="rId2"/>
                      <a:tile tx="0" ty="0" sx="100000" sy="100000" flip="none" algn="tl"/>
                    </a:blipFill>
                  </a:tcPr>
                </a:tc>
                <a:tc>
                  <a:txBody>
                    <a:bodyPr/>
                    <a:lstStyle/>
                    <a:p>
                      <a:pPr marL="38100" marR="38100" algn="r">
                        <a:lnSpc>
                          <a:spcPts val="1600"/>
                        </a:lnSpc>
                        <a:spcBef>
                          <a:spcPts val="0"/>
                        </a:spcBef>
                        <a:spcAft>
                          <a:spcPts val="0"/>
                        </a:spcAft>
                      </a:pPr>
                      <a:r>
                        <a:rPr lang="en-IN" sz="1600" b="1">
                          <a:effectLst/>
                        </a:rPr>
                        <a:t>.544</a:t>
                      </a:r>
                      <a:r>
                        <a:rPr lang="en-IN" sz="1600" b="1" baseline="30000">
                          <a:effectLst/>
                        </a:rPr>
                        <a:t>**</a:t>
                      </a:r>
                      <a:endParaRPr lang="en-IN" sz="16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blipFill>
                      <a:blip r:embed="rId2"/>
                      <a:tile tx="0" ty="0" sx="100000" sy="100000" flip="none" algn="tl"/>
                    </a:blipFill>
                  </a:tcPr>
                </a:tc>
                <a:extLst>
                  <a:ext uri="{0D108BD9-81ED-4DB2-BD59-A6C34878D82A}">
                    <a16:rowId xmlns:a16="http://schemas.microsoft.com/office/drawing/2014/main" val="3541101101"/>
                  </a:ext>
                </a:extLst>
              </a:tr>
              <a:tr h="330598">
                <a:tc vMerge="1">
                  <a:txBody>
                    <a:bodyPr/>
                    <a:lstStyle/>
                    <a:p>
                      <a:endParaRPr lang="en-IN"/>
                    </a:p>
                  </a:txBody>
                  <a:tcPr/>
                </a:tc>
                <a:tc>
                  <a:txBody>
                    <a:bodyPr/>
                    <a:lstStyle/>
                    <a:p>
                      <a:pPr marL="38100" marR="38100" algn="l">
                        <a:lnSpc>
                          <a:spcPts val="1600"/>
                        </a:lnSpc>
                        <a:spcBef>
                          <a:spcPts val="0"/>
                        </a:spcBef>
                        <a:spcAft>
                          <a:spcPts val="0"/>
                        </a:spcAft>
                      </a:pPr>
                      <a:r>
                        <a:rPr lang="en-IN" sz="1600" b="1">
                          <a:effectLst/>
                        </a:rPr>
                        <a:t>Sig. (2-tailed)</a:t>
                      </a:r>
                      <a:endParaRPr lang="en-IN" sz="16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blipFill>
                      <a:blip r:embed="rId2"/>
                      <a:tile tx="0" ty="0" sx="100000" sy="100000" flip="none" algn="tl"/>
                    </a:blipFill>
                  </a:tcPr>
                </a:tc>
                <a:tc>
                  <a:txBody>
                    <a:bodyPr/>
                    <a:lstStyle/>
                    <a:p>
                      <a:pPr marL="0" marR="0" algn="l">
                        <a:lnSpc>
                          <a:spcPct val="150000"/>
                        </a:lnSpc>
                        <a:spcBef>
                          <a:spcPts val="0"/>
                        </a:spcBef>
                        <a:spcAft>
                          <a:spcPts val="0"/>
                        </a:spcAft>
                      </a:pPr>
                      <a:r>
                        <a:rPr lang="en-IN" sz="1600" b="1" dirty="0">
                          <a:effectLst/>
                        </a:rPr>
                        <a:t> </a:t>
                      </a:r>
                      <a:endParaRPr lang="en-IN" sz="16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blipFill>
                      <a:blip r:embed="rId2"/>
                      <a:tile tx="0" ty="0" sx="100000" sy="100000" flip="none" algn="tl"/>
                    </a:blipFill>
                  </a:tcPr>
                </a:tc>
                <a:tc>
                  <a:txBody>
                    <a:bodyPr/>
                    <a:lstStyle/>
                    <a:p>
                      <a:pPr marL="38100" marR="38100" algn="r">
                        <a:lnSpc>
                          <a:spcPts val="1600"/>
                        </a:lnSpc>
                        <a:spcBef>
                          <a:spcPts val="0"/>
                        </a:spcBef>
                        <a:spcAft>
                          <a:spcPts val="0"/>
                        </a:spcAft>
                      </a:pPr>
                      <a:r>
                        <a:rPr lang="en-IN" sz="1600" b="1" dirty="0">
                          <a:effectLst/>
                        </a:rPr>
                        <a:t>.000</a:t>
                      </a:r>
                      <a:endParaRPr lang="en-IN" sz="16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blipFill>
                      <a:blip r:embed="rId2"/>
                      <a:tile tx="0" ty="0" sx="100000" sy="100000" flip="none" algn="tl"/>
                    </a:blipFill>
                  </a:tcPr>
                </a:tc>
                <a:extLst>
                  <a:ext uri="{0D108BD9-81ED-4DB2-BD59-A6C34878D82A}">
                    <a16:rowId xmlns:a16="http://schemas.microsoft.com/office/drawing/2014/main" val="616167653"/>
                  </a:ext>
                </a:extLst>
              </a:tr>
              <a:tr h="342097">
                <a:tc vMerge="1">
                  <a:txBody>
                    <a:bodyPr/>
                    <a:lstStyle/>
                    <a:p>
                      <a:endParaRPr lang="en-IN"/>
                    </a:p>
                  </a:txBody>
                  <a:tcPr/>
                </a:tc>
                <a:tc>
                  <a:txBody>
                    <a:bodyPr/>
                    <a:lstStyle/>
                    <a:p>
                      <a:pPr marL="38100" marR="38100" algn="l">
                        <a:lnSpc>
                          <a:spcPts val="1600"/>
                        </a:lnSpc>
                        <a:spcBef>
                          <a:spcPts val="0"/>
                        </a:spcBef>
                        <a:spcAft>
                          <a:spcPts val="0"/>
                        </a:spcAft>
                      </a:pPr>
                      <a:r>
                        <a:rPr lang="en-IN" sz="1600" b="1">
                          <a:effectLst/>
                        </a:rPr>
                        <a:t>N</a:t>
                      </a:r>
                      <a:endParaRPr lang="en-IN" sz="16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blipFill>
                      <a:blip r:embed="rId2"/>
                      <a:tile tx="0" ty="0" sx="100000" sy="100000" flip="none" algn="tl"/>
                    </a:blipFill>
                  </a:tcPr>
                </a:tc>
                <a:tc>
                  <a:txBody>
                    <a:bodyPr/>
                    <a:lstStyle/>
                    <a:p>
                      <a:pPr marL="38100" marR="38100" algn="r">
                        <a:lnSpc>
                          <a:spcPts val="1600"/>
                        </a:lnSpc>
                        <a:spcBef>
                          <a:spcPts val="0"/>
                        </a:spcBef>
                        <a:spcAft>
                          <a:spcPts val="0"/>
                        </a:spcAft>
                      </a:pPr>
                      <a:r>
                        <a:rPr lang="en-IN" sz="1600" b="1" dirty="0">
                          <a:effectLst/>
                        </a:rPr>
                        <a:t>248</a:t>
                      </a:r>
                      <a:endParaRPr lang="en-IN" sz="16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blipFill>
                      <a:blip r:embed="rId2"/>
                      <a:tile tx="0" ty="0" sx="100000" sy="100000" flip="none" algn="tl"/>
                    </a:blipFill>
                  </a:tcPr>
                </a:tc>
                <a:tc>
                  <a:txBody>
                    <a:bodyPr/>
                    <a:lstStyle/>
                    <a:p>
                      <a:pPr marL="38100" marR="38100" algn="r">
                        <a:lnSpc>
                          <a:spcPts val="1600"/>
                        </a:lnSpc>
                        <a:spcBef>
                          <a:spcPts val="0"/>
                        </a:spcBef>
                        <a:spcAft>
                          <a:spcPts val="0"/>
                        </a:spcAft>
                      </a:pPr>
                      <a:r>
                        <a:rPr lang="en-IN" sz="1600" b="1" dirty="0">
                          <a:effectLst/>
                        </a:rPr>
                        <a:t>248</a:t>
                      </a:r>
                      <a:endParaRPr lang="en-IN" sz="16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blipFill>
                      <a:blip r:embed="rId2"/>
                      <a:tile tx="0" ty="0" sx="100000" sy="100000" flip="none" algn="tl"/>
                    </a:blipFill>
                  </a:tcPr>
                </a:tc>
                <a:extLst>
                  <a:ext uri="{0D108BD9-81ED-4DB2-BD59-A6C34878D82A}">
                    <a16:rowId xmlns:a16="http://schemas.microsoft.com/office/drawing/2014/main" val="1014650891"/>
                  </a:ext>
                </a:extLst>
              </a:tr>
              <a:tr h="306642">
                <a:tc rowSpan="3">
                  <a:txBody>
                    <a:bodyPr/>
                    <a:lstStyle/>
                    <a:p>
                      <a:pPr marL="38100" marR="38100" indent="0" algn="l" defTabSz="914400" rtl="0" eaLnBrk="1" fontAlgn="auto" latinLnBrk="0" hangingPunct="1">
                        <a:lnSpc>
                          <a:spcPts val="1600"/>
                        </a:lnSpc>
                        <a:spcBef>
                          <a:spcPts val="0"/>
                        </a:spcBef>
                        <a:spcAft>
                          <a:spcPts val="0"/>
                        </a:spcAft>
                        <a:buClrTx/>
                        <a:buSzTx/>
                        <a:buFontTx/>
                        <a:buNone/>
                        <a:tabLst/>
                        <a:defRPr/>
                      </a:pPr>
                      <a:r>
                        <a:rPr lang="en-IN" sz="1600" b="1" dirty="0" smtClean="0">
                          <a:effectLst/>
                          <a:latin typeface="Times New Roman" panose="02020603050405020304" pitchFamily="18" charset="0"/>
                          <a:cs typeface="Times New Roman" panose="02020603050405020304" pitchFamily="18" charset="0"/>
                        </a:rPr>
                        <a:t>Technological skill</a:t>
                      </a:r>
                      <a:endParaRPr lang="en-IN" sz="1600" b="1" dirty="0" smtClean="0">
                        <a:effectLst/>
                        <a:latin typeface="Times New Roman" panose="02020603050405020304" pitchFamily="18" charset="0"/>
                        <a:ea typeface="Times New Roman" panose="02020603050405020304" pitchFamily="18" charset="0"/>
                        <a:cs typeface="Times New Roman" panose="02020603050405020304" pitchFamily="18" charset="0"/>
                      </a:endParaRPr>
                    </a:p>
                    <a:p>
                      <a:pPr marL="38100" marR="38100" algn="l">
                        <a:lnSpc>
                          <a:spcPts val="1600"/>
                        </a:lnSpc>
                        <a:spcBef>
                          <a:spcPts val="0"/>
                        </a:spcBef>
                        <a:spcAft>
                          <a:spcPts val="0"/>
                        </a:spcAft>
                      </a:pPr>
                      <a:endParaRPr lang="en-IN" sz="16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blipFill>
                      <a:blip r:embed="rId2"/>
                      <a:tile tx="0" ty="0" sx="100000" sy="100000" flip="none" algn="tl"/>
                    </a:blipFill>
                  </a:tcPr>
                </a:tc>
                <a:tc>
                  <a:txBody>
                    <a:bodyPr/>
                    <a:lstStyle/>
                    <a:p>
                      <a:pPr marL="38100" marR="38100" algn="l">
                        <a:lnSpc>
                          <a:spcPts val="1600"/>
                        </a:lnSpc>
                        <a:spcBef>
                          <a:spcPts val="0"/>
                        </a:spcBef>
                        <a:spcAft>
                          <a:spcPts val="0"/>
                        </a:spcAft>
                      </a:pPr>
                      <a:r>
                        <a:rPr lang="en-IN" sz="1600" b="1">
                          <a:effectLst/>
                        </a:rPr>
                        <a:t>Pearson Correlation</a:t>
                      </a:r>
                      <a:endParaRPr lang="en-IN" sz="16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blipFill>
                      <a:blip r:embed="rId2"/>
                      <a:tile tx="0" ty="0" sx="100000" sy="100000" flip="none" algn="tl"/>
                    </a:blipFill>
                  </a:tcPr>
                </a:tc>
                <a:tc>
                  <a:txBody>
                    <a:bodyPr/>
                    <a:lstStyle/>
                    <a:p>
                      <a:pPr marL="38100" marR="38100" algn="r">
                        <a:lnSpc>
                          <a:spcPts val="1600"/>
                        </a:lnSpc>
                        <a:spcBef>
                          <a:spcPts val="0"/>
                        </a:spcBef>
                        <a:spcAft>
                          <a:spcPts val="0"/>
                        </a:spcAft>
                      </a:pPr>
                      <a:r>
                        <a:rPr lang="en-IN" sz="1600" b="1" dirty="0">
                          <a:effectLst/>
                        </a:rPr>
                        <a:t>.544</a:t>
                      </a:r>
                      <a:r>
                        <a:rPr lang="en-IN" sz="1600" b="1" baseline="30000" dirty="0">
                          <a:effectLst/>
                        </a:rPr>
                        <a:t>**</a:t>
                      </a:r>
                      <a:endParaRPr lang="en-IN" sz="16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blipFill>
                      <a:blip r:embed="rId2"/>
                      <a:tile tx="0" ty="0" sx="100000" sy="100000" flip="none" algn="tl"/>
                    </a:blipFill>
                  </a:tcPr>
                </a:tc>
                <a:tc>
                  <a:txBody>
                    <a:bodyPr/>
                    <a:lstStyle/>
                    <a:p>
                      <a:pPr marL="38100" marR="38100" algn="r">
                        <a:lnSpc>
                          <a:spcPts val="1600"/>
                        </a:lnSpc>
                        <a:spcBef>
                          <a:spcPts val="0"/>
                        </a:spcBef>
                        <a:spcAft>
                          <a:spcPts val="0"/>
                        </a:spcAft>
                      </a:pPr>
                      <a:r>
                        <a:rPr lang="en-IN" sz="1600" b="1" dirty="0">
                          <a:effectLst/>
                        </a:rPr>
                        <a:t>1</a:t>
                      </a:r>
                      <a:endParaRPr lang="en-IN" sz="16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blipFill>
                      <a:blip r:embed="rId2"/>
                      <a:tile tx="0" ty="0" sx="100000" sy="100000" flip="none" algn="tl"/>
                    </a:blipFill>
                  </a:tcPr>
                </a:tc>
                <a:extLst>
                  <a:ext uri="{0D108BD9-81ED-4DB2-BD59-A6C34878D82A}">
                    <a16:rowId xmlns:a16="http://schemas.microsoft.com/office/drawing/2014/main" val="1350070325"/>
                  </a:ext>
                </a:extLst>
              </a:tr>
              <a:tr h="342097">
                <a:tc vMerge="1">
                  <a:txBody>
                    <a:bodyPr/>
                    <a:lstStyle/>
                    <a:p>
                      <a:endParaRPr lang="en-IN"/>
                    </a:p>
                  </a:txBody>
                  <a:tcPr/>
                </a:tc>
                <a:tc>
                  <a:txBody>
                    <a:bodyPr/>
                    <a:lstStyle/>
                    <a:p>
                      <a:pPr marL="38100" marR="38100" algn="l">
                        <a:lnSpc>
                          <a:spcPts val="1600"/>
                        </a:lnSpc>
                        <a:spcBef>
                          <a:spcPts val="0"/>
                        </a:spcBef>
                        <a:spcAft>
                          <a:spcPts val="0"/>
                        </a:spcAft>
                      </a:pPr>
                      <a:r>
                        <a:rPr lang="en-IN" sz="1600" b="1">
                          <a:effectLst/>
                        </a:rPr>
                        <a:t>Sig. (2-tailed)</a:t>
                      </a:r>
                      <a:endParaRPr lang="en-IN" sz="16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blipFill>
                      <a:blip r:embed="rId2"/>
                      <a:tile tx="0" ty="0" sx="100000" sy="100000" flip="none" algn="tl"/>
                    </a:blipFill>
                  </a:tcPr>
                </a:tc>
                <a:tc>
                  <a:txBody>
                    <a:bodyPr/>
                    <a:lstStyle/>
                    <a:p>
                      <a:pPr marL="38100" marR="38100" algn="r">
                        <a:lnSpc>
                          <a:spcPts val="1600"/>
                        </a:lnSpc>
                        <a:spcBef>
                          <a:spcPts val="0"/>
                        </a:spcBef>
                        <a:spcAft>
                          <a:spcPts val="0"/>
                        </a:spcAft>
                      </a:pPr>
                      <a:r>
                        <a:rPr lang="en-IN" sz="1600" b="1" dirty="0">
                          <a:effectLst/>
                        </a:rPr>
                        <a:t>.000</a:t>
                      </a:r>
                      <a:endParaRPr lang="en-IN" sz="16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blipFill>
                      <a:blip r:embed="rId2"/>
                      <a:tile tx="0" ty="0" sx="100000" sy="100000" flip="none" algn="tl"/>
                    </a:blipFill>
                  </a:tcPr>
                </a:tc>
                <a:tc>
                  <a:txBody>
                    <a:bodyPr/>
                    <a:lstStyle/>
                    <a:p>
                      <a:pPr marL="0" marR="0" algn="l">
                        <a:lnSpc>
                          <a:spcPct val="150000"/>
                        </a:lnSpc>
                        <a:spcBef>
                          <a:spcPts val="0"/>
                        </a:spcBef>
                        <a:spcAft>
                          <a:spcPts val="0"/>
                        </a:spcAft>
                      </a:pPr>
                      <a:r>
                        <a:rPr lang="en-IN" sz="1600" b="1" dirty="0">
                          <a:effectLst/>
                        </a:rPr>
                        <a:t> </a:t>
                      </a:r>
                      <a:endParaRPr lang="en-IN" sz="16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blipFill>
                      <a:blip r:embed="rId2"/>
                      <a:tile tx="0" ty="0" sx="100000" sy="100000" flip="none" algn="tl"/>
                    </a:blipFill>
                  </a:tcPr>
                </a:tc>
                <a:extLst>
                  <a:ext uri="{0D108BD9-81ED-4DB2-BD59-A6C34878D82A}">
                    <a16:rowId xmlns:a16="http://schemas.microsoft.com/office/drawing/2014/main" val="2833494586"/>
                  </a:ext>
                </a:extLst>
              </a:tr>
              <a:tr h="555789">
                <a:tc vMerge="1">
                  <a:txBody>
                    <a:bodyPr/>
                    <a:lstStyle/>
                    <a:p>
                      <a:endParaRPr lang="en-IN"/>
                    </a:p>
                  </a:txBody>
                  <a:tcPr/>
                </a:tc>
                <a:tc>
                  <a:txBody>
                    <a:bodyPr/>
                    <a:lstStyle/>
                    <a:p>
                      <a:pPr marL="38100" marR="38100" algn="l">
                        <a:lnSpc>
                          <a:spcPts val="1600"/>
                        </a:lnSpc>
                        <a:spcBef>
                          <a:spcPts val="0"/>
                        </a:spcBef>
                        <a:spcAft>
                          <a:spcPts val="0"/>
                        </a:spcAft>
                      </a:pPr>
                      <a:r>
                        <a:rPr lang="en-IN" sz="1600" b="1">
                          <a:effectLst/>
                        </a:rPr>
                        <a:t>N</a:t>
                      </a:r>
                      <a:endParaRPr lang="en-IN" sz="16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blipFill>
                      <a:blip r:embed="rId2"/>
                      <a:tile tx="0" ty="0" sx="100000" sy="100000" flip="none" algn="tl"/>
                    </a:blipFill>
                  </a:tcPr>
                </a:tc>
                <a:tc>
                  <a:txBody>
                    <a:bodyPr/>
                    <a:lstStyle/>
                    <a:p>
                      <a:pPr marL="38100" marR="38100" algn="r">
                        <a:lnSpc>
                          <a:spcPts val="1600"/>
                        </a:lnSpc>
                        <a:spcBef>
                          <a:spcPts val="0"/>
                        </a:spcBef>
                        <a:spcAft>
                          <a:spcPts val="0"/>
                        </a:spcAft>
                      </a:pPr>
                      <a:r>
                        <a:rPr lang="en-IN" sz="1600" b="1" dirty="0">
                          <a:effectLst/>
                        </a:rPr>
                        <a:t>248</a:t>
                      </a:r>
                      <a:endParaRPr lang="en-IN" sz="16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blipFill>
                      <a:blip r:embed="rId2"/>
                      <a:tile tx="0" ty="0" sx="100000" sy="100000" flip="none" algn="tl"/>
                    </a:blipFill>
                  </a:tcPr>
                </a:tc>
                <a:tc>
                  <a:txBody>
                    <a:bodyPr/>
                    <a:lstStyle/>
                    <a:p>
                      <a:pPr marL="38100" marR="38100" algn="r">
                        <a:lnSpc>
                          <a:spcPts val="1600"/>
                        </a:lnSpc>
                        <a:spcBef>
                          <a:spcPts val="0"/>
                        </a:spcBef>
                        <a:spcAft>
                          <a:spcPts val="0"/>
                        </a:spcAft>
                      </a:pPr>
                      <a:r>
                        <a:rPr lang="en-IN" sz="1600" b="1" dirty="0">
                          <a:effectLst/>
                        </a:rPr>
                        <a:t>248</a:t>
                      </a:r>
                      <a:endParaRPr lang="en-IN" sz="16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blipFill>
                      <a:blip r:embed="rId2"/>
                      <a:tile tx="0" ty="0" sx="100000" sy="100000" flip="none" algn="tl"/>
                    </a:blipFill>
                  </a:tcPr>
                </a:tc>
                <a:extLst>
                  <a:ext uri="{0D108BD9-81ED-4DB2-BD59-A6C34878D82A}">
                    <a16:rowId xmlns:a16="http://schemas.microsoft.com/office/drawing/2014/main" val="3679800030"/>
                  </a:ext>
                </a:extLst>
              </a:tr>
              <a:tr h="306642">
                <a:tc gridSpan="4">
                  <a:txBody>
                    <a:bodyPr/>
                    <a:lstStyle/>
                    <a:p>
                      <a:pPr marL="38100" marR="38100" algn="l">
                        <a:lnSpc>
                          <a:spcPts val="1600"/>
                        </a:lnSpc>
                        <a:spcBef>
                          <a:spcPts val="0"/>
                        </a:spcBef>
                        <a:spcAft>
                          <a:spcPts val="0"/>
                        </a:spcAft>
                      </a:pPr>
                      <a:r>
                        <a:rPr lang="en-IN" sz="1600" b="1" dirty="0">
                          <a:effectLst/>
                        </a:rPr>
                        <a:t>**. Correlation is significant at the 0.01 level (2-tailed).</a:t>
                      </a:r>
                      <a:endParaRPr lang="en-IN" sz="16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blipFill>
                      <a:blip r:embed="rId2"/>
                      <a:tile tx="0" ty="0" sx="100000" sy="100000" flip="none" algn="tl"/>
                    </a:blipFill>
                  </a:tcPr>
                </a:tc>
                <a:tc hMerge="1">
                  <a:txBody>
                    <a:bodyPr/>
                    <a:lstStyle/>
                    <a:p>
                      <a:endParaRPr lang="en-IN"/>
                    </a:p>
                  </a:txBody>
                  <a:tcPr/>
                </a:tc>
                <a:tc hMerge="1">
                  <a:txBody>
                    <a:bodyPr/>
                    <a:lstStyle/>
                    <a:p>
                      <a:endParaRPr lang="en-IN"/>
                    </a:p>
                  </a:txBody>
                  <a:tcPr/>
                </a:tc>
                <a:tc hMerge="1">
                  <a:txBody>
                    <a:bodyPr/>
                    <a:lstStyle/>
                    <a:p>
                      <a:endParaRPr lang="en-IN"/>
                    </a:p>
                  </a:txBody>
                  <a:tcPr/>
                </a:tc>
                <a:extLst>
                  <a:ext uri="{0D108BD9-81ED-4DB2-BD59-A6C34878D82A}">
                    <a16:rowId xmlns:a16="http://schemas.microsoft.com/office/drawing/2014/main" val="2093949350"/>
                  </a:ext>
                </a:extLst>
              </a:tr>
            </a:tbl>
          </a:graphicData>
        </a:graphic>
      </p:graphicFrame>
    </p:spTree>
    <p:extLst>
      <p:ext uri="{BB962C8B-B14F-4D97-AF65-F5344CB8AC3E}">
        <p14:creationId xmlns:p14="http://schemas.microsoft.com/office/powerpoint/2010/main" val="318462084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r>
              <a:rPr lang="en-IN" dirty="0"/>
              <a:t>H</a:t>
            </a:r>
            <a:r>
              <a:rPr lang="en-IN" baseline="-25000" dirty="0"/>
              <a:t>2</a:t>
            </a:r>
            <a:r>
              <a:rPr lang="en-IN" dirty="0"/>
              <a:t>: There is no significant relationship between empathy and team work skill for in-service teacher’s adaptability.</a:t>
            </a:r>
          </a:p>
          <a:p>
            <a:endParaRPr lang="en-IN" dirty="0"/>
          </a:p>
        </p:txBody>
      </p:sp>
      <p:graphicFrame>
        <p:nvGraphicFramePr>
          <p:cNvPr id="4" name="Table 3"/>
          <p:cNvGraphicFramePr>
            <a:graphicFrameLocks noGrp="1"/>
          </p:cNvGraphicFramePr>
          <p:nvPr>
            <p:extLst>
              <p:ext uri="{D42A27DB-BD31-4B8C-83A1-F6EECF244321}">
                <p14:modId xmlns:p14="http://schemas.microsoft.com/office/powerpoint/2010/main" val="288122757"/>
              </p:ext>
            </p:extLst>
          </p:nvPr>
        </p:nvGraphicFramePr>
        <p:xfrm>
          <a:off x="838202" y="2854482"/>
          <a:ext cx="10515598" cy="3432286"/>
        </p:xfrm>
        <a:graphic>
          <a:graphicData uri="http://schemas.openxmlformats.org/drawingml/2006/table">
            <a:tbl>
              <a:tblPr>
                <a:effectLst>
                  <a:innerShdw blurRad="63500" dist="50800" dir="13500000">
                    <a:prstClr val="black">
                      <a:alpha val="50000"/>
                    </a:prstClr>
                  </a:innerShdw>
                </a:effectLst>
                <a:tableStyleId>{5C22544A-7EE6-4342-B048-85BDC9FD1C3A}</a:tableStyleId>
              </a:tblPr>
              <a:tblGrid>
                <a:gridCol w="2082296">
                  <a:extLst>
                    <a:ext uri="{9D8B030D-6E8A-4147-A177-3AD203B41FA5}">
                      <a16:colId xmlns:a16="http://schemas.microsoft.com/office/drawing/2014/main" val="400394689"/>
                    </a:ext>
                  </a:extLst>
                </a:gridCol>
                <a:gridCol w="2082296">
                  <a:extLst>
                    <a:ext uri="{9D8B030D-6E8A-4147-A177-3AD203B41FA5}">
                      <a16:colId xmlns:a16="http://schemas.microsoft.com/office/drawing/2014/main" val="4066645831"/>
                    </a:ext>
                  </a:extLst>
                </a:gridCol>
                <a:gridCol w="3175503">
                  <a:extLst>
                    <a:ext uri="{9D8B030D-6E8A-4147-A177-3AD203B41FA5}">
                      <a16:colId xmlns:a16="http://schemas.microsoft.com/office/drawing/2014/main" val="2696526436"/>
                    </a:ext>
                  </a:extLst>
                </a:gridCol>
                <a:gridCol w="3175503">
                  <a:extLst>
                    <a:ext uri="{9D8B030D-6E8A-4147-A177-3AD203B41FA5}">
                      <a16:colId xmlns:a16="http://schemas.microsoft.com/office/drawing/2014/main" val="2423633222"/>
                    </a:ext>
                  </a:extLst>
                </a:gridCol>
              </a:tblGrid>
              <a:tr h="357737">
                <a:tc gridSpan="4">
                  <a:txBody>
                    <a:bodyPr/>
                    <a:lstStyle/>
                    <a:p>
                      <a:pPr marL="38100" marR="38100" algn="ctr">
                        <a:lnSpc>
                          <a:spcPts val="1600"/>
                        </a:lnSpc>
                        <a:spcBef>
                          <a:spcPts val="0"/>
                        </a:spcBef>
                        <a:spcAft>
                          <a:spcPts val="0"/>
                        </a:spcAft>
                      </a:pPr>
                      <a:r>
                        <a:rPr lang="en-IN" sz="1800" b="1" dirty="0">
                          <a:effectLst/>
                          <a:latin typeface="Times New Roman" panose="02020603050405020304" pitchFamily="18" charset="0"/>
                          <a:cs typeface="Times New Roman" panose="02020603050405020304" pitchFamily="18" charset="0"/>
                        </a:rPr>
                        <a:t>Correlations</a:t>
                      </a:r>
                      <a:endParaRPr lang="en-IN" sz="18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blipFill>
                      <a:blip r:embed="rId2"/>
                      <a:tile tx="0" ty="0" sx="100000" sy="100000" flip="none" algn="tl"/>
                    </a:blipFill>
                  </a:tcPr>
                </a:tc>
                <a:tc hMerge="1">
                  <a:txBody>
                    <a:bodyPr/>
                    <a:lstStyle/>
                    <a:p>
                      <a:endParaRPr lang="en-IN"/>
                    </a:p>
                  </a:txBody>
                  <a:tcPr/>
                </a:tc>
                <a:tc hMerge="1">
                  <a:txBody>
                    <a:bodyPr/>
                    <a:lstStyle/>
                    <a:p>
                      <a:endParaRPr lang="en-IN"/>
                    </a:p>
                  </a:txBody>
                  <a:tcPr/>
                </a:tc>
                <a:tc hMerge="1">
                  <a:txBody>
                    <a:bodyPr/>
                    <a:lstStyle/>
                    <a:p>
                      <a:endParaRPr lang="en-IN"/>
                    </a:p>
                  </a:txBody>
                  <a:tcPr/>
                </a:tc>
                <a:extLst>
                  <a:ext uri="{0D108BD9-81ED-4DB2-BD59-A6C34878D82A}">
                    <a16:rowId xmlns:a16="http://schemas.microsoft.com/office/drawing/2014/main" val="3860363615"/>
                  </a:ext>
                </a:extLst>
              </a:tr>
              <a:tr h="357737">
                <a:tc gridSpan="2">
                  <a:txBody>
                    <a:bodyPr/>
                    <a:lstStyle/>
                    <a:p>
                      <a:pPr marL="0" marR="0" algn="l">
                        <a:lnSpc>
                          <a:spcPct val="150000"/>
                        </a:lnSpc>
                        <a:spcBef>
                          <a:spcPts val="0"/>
                        </a:spcBef>
                        <a:spcAft>
                          <a:spcPts val="0"/>
                        </a:spcAft>
                      </a:pPr>
                      <a:r>
                        <a:rPr lang="en-IN" sz="1800" b="1" dirty="0">
                          <a:effectLst/>
                          <a:latin typeface="Times New Roman" panose="02020603050405020304" pitchFamily="18" charset="0"/>
                          <a:cs typeface="Times New Roman" panose="02020603050405020304" pitchFamily="18" charset="0"/>
                        </a:rPr>
                        <a:t> </a:t>
                      </a:r>
                      <a:endParaRPr lang="en-IN" sz="18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blipFill>
                      <a:blip r:embed="rId2"/>
                      <a:tile tx="0" ty="0" sx="100000" sy="100000" flip="none" algn="tl"/>
                    </a:blipFill>
                  </a:tcPr>
                </a:tc>
                <a:tc hMerge="1">
                  <a:txBody>
                    <a:bodyPr/>
                    <a:lstStyle/>
                    <a:p>
                      <a:endParaRPr lang="en-IN"/>
                    </a:p>
                  </a:txBody>
                  <a:tcPr/>
                </a:tc>
                <a:tc>
                  <a:txBody>
                    <a:bodyPr/>
                    <a:lstStyle/>
                    <a:p>
                      <a:pPr marL="38100" marR="38100" algn="ctr">
                        <a:lnSpc>
                          <a:spcPts val="1600"/>
                        </a:lnSpc>
                        <a:spcBef>
                          <a:spcPts val="0"/>
                        </a:spcBef>
                        <a:spcAft>
                          <a:spcPts val="0"/>
                        </a:spcAft>
                      </a:pPr>
                      <a:r>
                        <a:rPr lang="en-IN" sz="1800" b="1">
                          <a:effectLst/>
                          <a:latin typeface="Times New Roman" panose="02020603050405020304" pitchFamily="18" charset="0"/>
                          <a:cs typeface="Times New Roman" panose="02020603050405020304" pitchFamily="18" charset="0"/>
                        </a:rPr>
                        <a:t>Empathy skill</a:t>
                      </a:r>
                      <a:endParaRPr lang="en-IN" sz="18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blipFill>
                      <a:blip r:embed="rId2"/>
                      <a:tile tx="0" ty="0" sx="100000" sy="100000" flip="none" algn="tl"/>
                    </a:blipFill>
                  </a:tcPr>
                </a:tc>
                <a:tc>
                  <a:txBody>
                    <a:bodyPr/>
                    <a:lstStyle/>
                    <a:p>
                      <a:pPr marL="38100" marR="38100" algn="ctr">
                        <a:lnSpc>
                          <a:spcPts val="1600"/>
                        </a:lnSpc>
                        <a:spcBef>
                          <a:spcPts val="0"/>
                        </a:spcBef>
                        <a:spcAft>
                          <a:spcPts val="0"/>
                        </a:spcAft>
                      </a:pPr>
                      <a:r>
                        <a:rPr lang="en-IN" sz="1800" b="1" dirty="0">
                          <a:effectLst/>
                          <a:latin typeface="Times New Roman" panose="02020603050405020304" pitchFamily="18" charset="0"/>
                          <a:cs typeface="Times New Roman" panose="02020603050405020304" pitchFamily="18" charset="0"/>
                        </a:rPr>
                        <a:t>Team work skill</a:t>
                      </a:r>
                      <a:endParaRPr lang="en-IN" sz="18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blipFill>
                      <a:blip r:embed="rId2"/>
                      <a:tile tx="0" ty="0" sx="100000" sy="100000" flip="none" algn="tl"/>
                    </a:blipFill>
                  </a:tcPr>
                </a:tc>
                <a:extLst>
                  <a:ext uri="{0D108BD9-81ED-4DB2-BD59-A6C34878D82A}">
                    <a16:rowId xmlns:a16="http://schemas.microsoft.com/office/drawing/2014/main" val="1494424647"/>
                  </a:ext>
                </a:extLst>
              </a:tr>
              <a:tr h="357737">
                <a:tc rowSpan="3">
                  <a:txBody>
                    <a:bodyPr/>
                    <a:lstStyle/>
                    <a:p>
                      <a:pPr marL="38100" marR="38100" algn="l">
                        <a:lnSpc>
                          <a:spcPts val="1600"/>
                        </a:lnSpc>
                        <a:spcBef>
                          <a:spcPts val="0"/>
                        </a:spcBef>
                        <a:spcAft>
                          <a:spcPts val="0"/>
                        </a:spcAft>
                      </a:pPr>
                      <a:r>
                        <a:rPr lang="en-IN" sz="1800" b="1" dirty="0">
                          <a:effectLst/>
                          <a:latin typeface="Times New Roman" panose="02020603050405020304" pitchFamily="18" charset="0"/>
                          <a:cs typeface="Times New Roman" panose="02020603050405020304" pitchFamily="18" charset="0"/>
                        </a:rPr>
                        <a:t>Empathy skill</a:t>
                      </a:r>
                      <a:endParaRPr lang="en-IN" sz="18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blipFill>
                      <a:blip r:embed="rId2"/>
                      <a:tile tx="0" ty="0" sx="100000" sy="100000" flip="none" algn="tl"/>
                    </a:blipFill>
                  </a:tcPr>
                </a:tc>
                <a:tc>
                  <a:txBody>
                    <a:bodyPr/>
                    <a:lstStyle/>
                    <a:p>
                      <a:pPr marL="38100" marR="38100" algn="l">
                        <a:lnSpc>
                          <a:spcPts val="1600"/>
                        </a:lnSpc>
                        <a:spcBef>
                          <a:spcPts val="0"/>
                        </a:spcBef>
                        <a:spcAft>
                          <a:spcPts val="0"/>
                        </a:spcAft>
                      </a:pPr>
                      <a:r>
                        <a:rPr lang="en-IN" sz="1800" b="1" dirty="0">
                          <a:effectLst/>
                          <a:latin typeface="Times New Roman" panose="02020603050405020304" pitchFamily="18" charset="0"/>
                          <a:cs typeface="Times New Roman" panose="02020603050405020304" pitchFamily="18" charset="0"/>
                        </a:rPr>
                        <a:t>Pearson Correlation</a:t>
                      </a:r>
                      <a:endParaRPr lang="en-IN" sz="18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blipFill>
                      <a:blip r:embed="rId2"/>
                      <a:tile tx="0" ty="0" sx="100000" sy="100000" flip="none" algn="tl"/>
                    </a:blipFill>
                  </a:tcPr>
                </a:tc>
                <a:tc>
                  <a:txBody>
                    <a:bodyPr/>
                    <a:lstStyle/>
                    <a:p>
                      <a:pPr marL="38100" marR="38100" algn="r">
                        <a:lnSpc>
                          <a:spcPts val="1600"/>
                        </a:lnSpc>
                        <a:spcBef>
                          <a:spcPts val="0"/>
                        </a:spcBef>
                        <a:spcAft>
                          <a:spcPts val="0"/>
                        </a:spcAft>
                      </a:pPr>
                      <a:r>
                        <a:rPr lang="en-IN" sz="1800" b="1">
                          <a:effectLst/>
                          <a:latin typeface="Times New Roman" panose="02020603050405020304" pitchFamily="18" charset="0"/>
                          <a:cs typeface="Times New Roman" panose="02020603050405020304" pitchFamily="18" charset="0"/>
                        </a:rPr>
                        <a:t>1</a:t>
                      </a:r>
                      <a:endParaRPr lang="en-IN" sz="18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blipFill>
                      <a:blip r:embed="rId2"/>
                      <a:tile tx="0" ty="0" sx="100000" sy="100000" flip="none" algn="tl"/>
                    </a:blipFill>
                  </a:tcPr>
                </a:tc>
                <a:tc>
                  <a:txBody>
                    <a:bodyPr/>
                    <a:lstStyle/>
                    <a:p>
                      <a:pPr marL="38100" marR="38100" algn="r">
                        <a:lnSpc>
                          <a:spcPts val="1600"/>
                        </a:lnSpc>
                        <a:spcBef>
                          <a:spcPts val="0"/>
                        </a:spcBef>
                        <a:spcAft>
                          <a:spcPts val="0"/>
                        </a:spcAft>
                      </a:pPr>
                      <a:r>
                        <a:rPr lang="en-IN" sz="1800" b="1" dirty="0">
                          <a:effectLst/>
                          <a:latin typeface="Times New Roman" panose="02020603050405020304" pitchFamily="18" charset="0"/>
                          <a:cs typeface="Times New Roman" panose="02020603050405020304" pitchFamily="18" charset="0"/>
                        </a:rPr>
                        <a:t>.631</a:t>
                      </a:r>
                      <a:r>
                        <a:rPr lang="en-IN" sz="1800" b="1" baseline="30000" dirty="0">
                          <a:effectLst/>
                          <a:latin typeface="Times New Roman" panose="02020603050405020304" pitchFamily="18" charset="0"/>
                          <a:cs typeface="Times New Roman" panose="02020603050405020304" pitchFamily="18" charset="0"/>
                        </a:rPr>
                        <a:t>**</a:t>
                      </a:r>
                      <a:endParaRPr lang="en-IN" sz="18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blipFill>
                      <a:blip r:embed="rId2"/>
                      <a:tile tx="0" ty="0" sx="100000" sy="100000" flip="none" algn="tl"/>
                    </a:blipFill>
                  </a:tcPr>
                </a:tc>
                <a:extLst>
                  <a:ext uri="{0D108BD9-81ED-4DB2-BD59-A6C34878D82A}">
                    <a16:rowId xmlns:a16="http://schemas.microsoft.com/office/drawing/2014/main" val="1174760174"/>
                  </a:ext>
                </a:extLst>
              </a:tr>
              <a:tr h="390156">
                <a:tc vMerge="1">
                  <a:txBody>
                    <a:bodyPr/>
                    <a:lstStyle/>
                    <a:p>
                      <a:endParaRPr lang="en-IN"/>
                    </a:p>
                  </a:txBody>
                  <a:tcPr/>
                </a:tc>
                <a:tc>
                  <a:txBody>
                    <a:bodyPr/>
                    <a:lstStyle/>
                    <a:p>
                      <a:pPr marL="38100" marR="38100" algn="l">
                        <a:lnSpc>
                          <a:spcPts val="1600"/>
                        </a:lnSpc>
                        <a:spcBef>
                          <a:spcPts val="0"/>
                        </a:spcBef>
                        <a:spcAft>
                          <a:spcPts val="0"/>
                        </a:spcAft>
                      </a:pPr>
                      <a:r>
                        <a:rPr lang="en-IN" sz="1800" b="1" dirty="0">
                          <a:effectLst/>
                          <a:latin typeface="Times New Roman" panose="02020603050405020304" pitchFamily="18" charset="0"/>
                          <a:cs typeface="Times New Roman" panose="02020603050405020304" pitchFamily="18" charset="0"/>
                        </a:rPr>
                        <a:t>Sig. (2-tailed)</a:t>
                      </a:r>
                      <a:endParaRPr lang="en-IN" sz="18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blipFill>
                      <a:blip r:embed="rId2"/>
                      <a:tile tx="0" ty="0" sx="100000" sy="100000" flip="none" algn="tl"/>
                    </a:blipFill>
                  </a:tcPr>
                </a:tc>
                <a:tc>
                  <a:txBody>
                    <a:bodyPr/>
                    <a:lstStyle/>
                    <a:p>
                      <a:pPr marL="0" marR="0" algn="l">
                        <a:lnSpc>
                          <a:spcPct val="150000"/>
                        </a:lnSpc>
                        <a:spcBef>
                          <a:spcPts val="0"/>
                        </a:spcBef>
                        <a:spcAft>
                          <a:spcPts val="0"/>
                        </a:spcAft>
                      </a:pPr>
                      <a:r>
                        <a:rPr lang="en-IN" sz="1800" b="1" dirty="0">
                          <a:effectLst/>
                          <a:latin typeface="Times New Roman" panose="02020603050405020304" pitchFamily="18" charset="0"/>
                          <a:cs typeface="Times New Roman" panose="02020603050405020304" pitchFamily="18" charset="0"/>
                        </a:rPr>
                        <a:t> </a:t>
                      </a:r>
                      <a:endParaRPr lang="en-IN" sz="18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blipFill>
                      <a:blip r:embed="rId2"/>
                      <a:tile tx="0" ty="0" sx="100000" sy="100000" flip="none" algn="tl"/>
                    </a:blipFill>
                  </a:tcPr>
                </a:tc>
                <a:tc>
                  <a:txBody>
                    <a:bodyPr/>
                    <a:lstStyle/>
                    <a:p>
                      <a:pPr marL="38100" marR="38100" algn="r">
                        <a:lnSpc>
                          <a:spcPts val="1600"/>
                        </a:lnSpc>
                        <a:spcBef>
                          <a:spcPts val="0"/>
                        </a:spcBef>
                        <a:spcAft>
                          <a:spcPts val="0"/>
                        </a:spcAft>
                      </a:pPr>
                      <a:r>
                        <a:rPr lang="en-IN" sz="1800" b="1" dirty="0">
                          <a:effectLst/>
                          <a:latin typeface="Times New Roman" panose="02020603050405020304" pitchFamily="18" charset="0"/>
                          <a:cs typeface="Times New Roman" panose="02020603050405020304" pitchFamily="18" charset="0"/>
                        </a:rPr>
                        <a:t>.000</a:t>
                      </a:r>
                      <a:endParaRPr lang="en-IN" sz="18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blipFill>
                      <a:blip r:embed="rId2"/>
                      <a:tile tx="0" ty="0" sx="100000" sy="100000" flip="none" algn="tl"/>
                    </a:blipFill>
                  </a:tcPr>
                </a:tc>
                <a:extLst>
                  <a:ext uri="{0D108BD9-81ED-4DB2-BD59-A6C34878D82A}">
                    <a16:rowId xmlns:a16="http://schemas.microsoft.com/office/drawing/2014/main" val="3161362637"/>
                  </a:ext>
                </a:extLst>
              </a:tr>
              <a:tr h="376742">
                <a:tc vMerge="1">
                  <a:txBody>
                    <a:bodyPr/>
                    <a:lstStyle/>
                    <a:p>
                      <a:endParaRPr lang="en-IN"/>
                    </a:p>
                  </a:txBody>
                  <a:tcPr/>
                </a:tc>
                <a:tc>
                  <a:txBody>
                    <a:bodyPr/>
                    <a:lstStyle/>
                    <a:p>
                      <a:pPr marL="38100" marR="38100" algn="l">
                        <a:lnSpc>
                          <a:spcPts val="1600"/>
                        </a:lnSpc>
                        <a:spcBef>
                          <a:spcPts val="0"/>
                        </a:spcBef>
                        <a:spcAft>
                          <a:spcPts val="0"/>
                        </a:spcAft>
                      </a:pPr>
                      <a:r>
                        <a:rPr lang="en-IN" sz="1800" b="1" dirty="0">
                          <a:effectLst/>
                          <a:latin typeface="Times New Roman" panose="02020603050405020304" pitchFamily="18" charset="0"/>
                          <a:cs typeface="Times New Roman" panose="02020603050405020304" pitchFamily="18" charset="0"/>
                        </a:rPr>
                        <a:t>N</a:t>
                      </a:r>
                      <a:endParaRPr lang="en-IN" sz="18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blipFill>
                      <a:blip r:embed="rId2"/>
                      <a:tile tx="0" ty="0" sx="100000" sy="100000" flip="none" algn="tl"/>
                    </a:blipFill>
                  </a:tcPr>
                </a:tc>
                <a:tc>
                  <a:txBody>
                    <a:bodyPr/>
                    <a:lstStyle/>
                    <a:p>
                      <a:pPr marL="38100" marR="38100" algn="r">
                        <a:lnSpc>
                          <a:spcPts val="1600"/>
                        </a:lnSpc>
                        <a:spcBef>
                          <a:spcPts val="0"/>
                        </a:spcBef>
                        <a:spcAft>
                          <a:spcPts val="0"/>
                        </a:spcAft>
                      </a:pPr>
                      <a:r>
                        <a:rPr lang="en-IN" sz="1800" b="1" dirty="0">
                          <a:effectLst/>
                          <a:latin typeface="Times New Roman" panose="02020603050405020304" pitchFamily="18" charset="0"/>
                          <a:cs typeface="Times New Roman" panose="02020603050405020304" pitchFamily="18" charset="0"/>
                        </a:rPr>
                        <a:t>248</a:t>
                      </a:r>
                      <a:endParaRPr lang="en-IN" sz="18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blipFill>
                      <a:blip r:embed="rId2"/>
                      <a:tile tx="0" ty="0" sx="100000" sy="100000" flip="none" algn="tl"/>
                    </a:blipFill>
                  </a:tcPr>
                </a:tc>
                <a:tc>
                  <a:txBody>
                    <a:bodyPr/>
                    <a:lstStyle/>
                    <a:p>
                      <a:pPr marL="38100" marR="38100" algn="r">
                        <a:lnSpc>
                          <a:spcPts val="1600"/>
                        </a:lnSpc>
                        <a:spcBef>
                          <a:spcPts val="0"/>
                        </a:spcBef>
                        <a:spcAft>
                          <a:spcPts val="0"/>
                        </a:spcAft>
                      </a:pPr>
                      <a:r>
                        <a:rPr lang="en-IN" sz="1800" b="1" dirty="0">
                          <a:effectLst/>
                          <a:latin typeface="Times New Roman" panose="02020603050405020304" pitchFamily="18" charset="0"/>
                          <a:cs typeface="Times New Roman" panose="02020603050405020304" pitchFamily="18" charset="0"/>
                        </a:rPr>
                        <a:t>248</a:t>
                      </a:r>
                      <a:endParaRPr lang="en-IN" sz="18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blipFill>
                      <a:blip r:embed="rId2"/>
                      <a:tile tx="0" ty="0" sx="100000" sy="100000" flip="none" algn="tl"/>
                    </a:blipFill>
                  </a:tcPr>
                </a:tc>
                <a:extLst>
                  <a:ext uri="{0D108BD9-81ED-4DB2-BD59-A6C34878D82A}">
                    <a16:rowId xmlns:a16="http://schemas.microsoft.com/office/drawing/2014/main" val="3106879731"/>
                  </a:ext>
                </a:extLst>
              </a:tr>
              <a:tr h="357737">
                <a:tc rowSpan="3">
                  <a:txBody>
                    <a:bodyPr/>
                    <a:lstStyle/>
                    <a:p>
                      <a:pPr marL="38100" marR="38100" algn="l">
                        <a:lnSpc>
                          <a:spcPts val="1600"/>
                        </a:lnSpc>
                        <a:spcBef>
                          <a:spcPts val="0"/>
                        </a:spcBef>
                        <a:spcAft>
                          <a:spcPts val="0"/>
                        </a:spcAft>
                      </a:pPr>
                      <a:r>
                        <a:rPr lang="en-IN" sz="1800" b="1" dirty="0">
                          <a:effectLst/>
                          <a:latin typeface="Times New Roman" panose="02020603050405020304" pitchFamily="18" charset="0"/>
                          <a:cs typeface="Times New Roman" panose="02020603050405020304" pitchFamily="18" charset="0"/>
                        </a:rPr>
                        <a:t>Team work skill</a:t>
                      </a:r>
                      <a:endParaRPr lang="en-IN" sz="18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blipFill>
                      <a:blip r:embed="rId2"/>
                      <a:tile tx="0" ty="0" sx="100000" sy="100000" flip="none" algn="tl"/>
                    </a:blipFill>
                  </a:tcPr>
                </a:tc>
                <a:tc>
                  <a:txBody>
                    <a:bodyPr/>
                    <a:lstStyle/>
                    <a:p>
                      <a:pPr marL="38100" marR="38100" algn="l">
                        <a:lnSpc>
                          <a:spcPts val="1600"/>
                        </a:lnSpc>
                        <a:spcBef>
                          <a:spcPts val="0"/>
                        </a:spcBef>
                        <a:spcAft>
                          <a:spcPts val="0"/>
                        </a:spcAft>
                      </a:pPr>
                      <a:r>
                        <a:rPr lang="en-IN" sz="1800" b="1" dirty="0">
                          <a:effectLst/>
                          <a:latin typeface="Times New Roman" panose="02020603050405020304" pitchFamily="18" charset="0"/>
                          <a:cs typeface="Times New Roman" panose="02020603050405020304" pitchFamily="18" charset="0"/>
                        </a:rPr>
                        <a:t>Pearson Correlation</a:t>
                      </a:r>
                      <a:endParaRPr lang="en-IN" sz="18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blipFill>
                      <a:blip r:embed="rId2"/>
                      <a:tile tx="0" ty="0" sx="100000" sy="100000" flip="none" algn="tl"/>
                    </a:blipFill>
                  </a:tcPr>
                </a:tc>
                <a:tc>
                  <a:txBody>
                    <a:bodyPr/>
                    <a:lstStyle/>
                    <a:p>
                      <a:pPr marL="38100" marR="38100" algn="r">
                        <a:lnSpc>
                          <a:spcPts val="1600"/>
                        </a:lnSpc>
                        <a:spcBef>
                          <a:spcPts val="0"/>
                        </a:spcBef>
                        <a:spcAft>
                          <a:spcPts val="0"/>
                        </a:spcAft>
                      </a:pPr>
                      <a:r>
                        <a:rPr lang="en-IN" sz="1800" b="1" dirty="0">
                          <a:effectLst/>
                          <a:latin typeface="Times New Roman" panose="02020603050405020304" pitchFamily="18" charset="0"/>
                          <a:cs typeface="Times New Roman" panose="02020603050405020304" pitchFamily="18" charset="0"/>
                        </a:rPr>
                        <a:t>.631</a:t>
                      </a:r>
                      <a:r>
                        <a:rPr lang="en-IN" sz="1800" b="1" baseline="30000" dirty="0">
                          <a:effectLst/>
                          <a:latin typeface="Times New Roman" panose="02020603050405020304" pitchFamily="18" charset="0"/>
                          <a:cs typeface="Times New Roman" panose="02020603050405020304" pitchFamily="18" charset="0"/>
                        </a:rPr>
                        <a:t>**</a:t>
                      </a:r>
                      <a:endParaRPr lang="en-IN" sz="18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blipFill>
                      <a:blip r:embed="rId2"/>
                      <a:tile tx="0" ty="0" sx="100000" sy="100000" flip="none" algn="tl"/>
                    </a:blipFill>
                  </a:tcPr>
                </a:tc>
                <a:tc>
                  <a:txBody>
                    <a:bodyPr/>
                    <a:lstStyle/>
                    <a:p>
                      <a:pPr marL="38100" marR="38100" algn="r">
                        <a:lnSpc>
                          <a:spcPts val="1600"/>
                        </a:lnSpc>
                        <a:spcBef>
                          <a:spcPts val="0"/>
                        </a:spcBef>
                        <a:spcAft>
                          <a:spcPts val="0"/>
                        </a:spcAft>
                      </a:pPr>
                      <a:r>
                        <a:rPr lang="en-IN" sz="1800" b="1" dirty="0">
                          <a:effectLst/>
                          <a:latin typeface="Times New Roman" panose="02020603050405020304" pitchFamily="18" charset="0"/>
                          <a:cs typeface="Times New Roman" panose="02020603050405020304" pitchFamily="18" charset="0"/>
                        </a:rPr>
                        <a:t>1</a:t>
                      </a:r>
                      <a:endParaRPr lang="en-IN" sz="18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blipFill>
                      <a:blip r:embed="rId2"/>
                      <a:tile tx="0" ty="0" sx="100000" sy="100000" flip="none" algn="tl"/>
                    </a:blipFill>
                  </a:tcPr>
                </a:tc>
                <a:extLst>
                  <a:ext uri="{0D108BD9-81ED-4DB2-BD59-A6C34878D82A}">
                    <a16:rowId xmlns:a16="http://schemas.microsoft.com/office/drawing/2014/main" val="1265946194"/>
                  </a:ext>
                </a:extLst>
              </a:tr>
              <a:tr h="376742">
                <a:tc vMerge="1">
                  <a:txBody>
                    <a:bodyPr/>
                    <a:lstStyle/>
                    <a:p>
                      <a:endParaRPr lang="en-IN"/>
                    </a:p>
                  </a:txBody>
                  <a:tcPr/>
                </a:tc>
                <a:tc>
                  <a:txBody>
                    <a:bodyPr/>
                    <a:lstStyle/>
                    <a:p>
                      <a:pPr marL="38100" marR="38100" algn="l">
                        <a:lnSpc>
                          <a:spcPts val="1600"/>
                        </a:lnSpc>
                        <a:spcBef>
                          <a:spcPts val="0"/>
                        </a:spcBef>
                        <a:spcAft>
                          <a:spcPts val="0"/>
                        </a:spcAft>
                      </a:pPr>
                      <a:r>
                        <a:rPr lang="en-IN" sz="1800" b="1" dirty="0">
                          <a:effectLst/>
                          <a:latin typeface="Times New Roman" panose="02020603050405020304" pitchFamily="18" charset="0"/>
                          <a:cs typeface="Times New Roman" panose="02020603050405020304" pitchFamily="18" charset="0"/>
                        </a:rPr>
                        <a:t>Sig. (2-tailed)</a:t>
                      </a:r>
                      <a:endParaRPr lang="en-IN" sz="18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blipFill>
                      <a:blip r:embed="rId2"/>
                      <a:tile tx="0" ty="0" sx="100000" sy="100000" flip="none" algn="tl"/>
                    </a:blipFill>
                  </a:tcPr>
                </a:tc>
                <a:tc>
                  <a:txBody>
                    <a:bodyPr/>
                    <a:lstStyle/>
                    <a:p>
                      <a:pPr marL="38100" marR="38100" algn="r">
                        <a:lnSpc>
                          <a:spcPts val="1600"/>
                        </a:lnSpc>
                        <a:spcBef>
                          <a:spcPts val="0"/>
                        </a:spcBef>
                        <a:spcAft>
                          <a:spcPts val="0"/>
                        </a:spcAft>
                      </a:pPr>
                      <a:r>
                        <a:rPr lang="en-IN" sz="1800" b="1" dirty="0">
                          <a:effectLst/>
                          <a:latin typeface="Times New Roman" panose="02020603050405020304" pitchFamily="18" charset="0"/>
                          <a:cs typeface="Times New Roman" panose="02020603050405020304" pitchFamily="18" charset="0"/>
                        </a:rPr>
                        <a:t>.000</a:t>
                      </a:r>
                      <a:endParaRPr lang="en-IN" sz="18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blipFill>
                      <a:blip r:embed="rId2"/>
                      <a:tile tx="0" ty="0" sx="100000" sy="100000" flip="none" algn="tl"/>
                    </a:blipFill>
                  </a:tcPr>
                </a:tc>
                <a:tc>
                  <a:txBody>
                    <a:bodyPr/>
                    <a:lstStyle/>
                    <a:p>
                      <a:pPr marL="0" marR="0" algn="l">
                        <a:lnSpc>
                          <a:spcPct val="150000"/>
                        </a:lnSpc>
                        <a:spcBef>
                          <a:spcPts val="0"/>
                        </a:spcBef>
                        <a:spcAft>
                          <a:spcPts val="0"/>
                        </a:spcAft>
                      </a:pPr>
                      <a:r>
                        <a:rPr lang="en-IN" sz="1800" b="1" dirty="0">
                          <a:effectLst/>
                          <a:latin typeface="Times New Roman" panose="02020603050405020304" pitchFamily="18" charset="0"/>
                          <a:cs typeface="Times New Roman" panose="02020603050405020304" pitchFamily="18" charset="0"/>
                        </a:rPr>
                        <a:t> </a:t>
                      </a:r>
                      <a:endParaRPr lang="en-IN" sz="18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blipFill>
                      <a:blip r:embed="rId2"/>
                      <a:tile tx="0" ty="0" sx="100000" sy="100000" flip="none" algn="tl"/>
                    </a:blipFill>
                  </a:tcPr>
                </a:tc>
                <a:extLst>
                  <a:ext uri="{0D108BD9-81ED-4DB2-BD59-A6C34878D82A}">
                    <a16:rowId xmlns:a16="http://schemas.microsoft.com/office/drawing/2014/main" val="1012328964"/>
                  </a:ext>
                </a:extLst>
              </a:tr>
              <a:tr h="390156">
                <a:tc vMerge="1">
                  <a:txBody>
                    <a:bodyPr/>
                    <a:lstStyle/>
                    <a:p>
                      <a:endParaRPr lang="en-IN"/>
                    </a:p>
                  </a:txBody>
                  <a:tcPr/>
                </a:tc>
                <a:tc>
                  <a:txBody>
                    <a:bodyPr/>
                    <a:lstStyle/>
                    <a:p>
                      <a:pPr marL="38100" marR="38100" algn="l">
                        <a:lnSpc>
                          <a:spcPts val="1600"/>
                        </a:lnSpc>
                        <a:spcBef>
                          <a:spcPts val="0"/>
                        </a:spcBef>
                        <a:spcAft>
                          <a:spcPts val="0"/>
                        </a:spcAft>
                      </a:pPr>
                      <a:r>
                        <a:rPr lang="en-IN" sz="1800" b="1" dirty="0">
                          <a:effectLst/>
                          <a:latin typeface="Times New Roman" panose="02020603050405020304" pitchFamily="18" charset="0"/>
                          <a:cs typeface="Times New Roman" panose="02020603050405020304" pitchFamily="18" charset="0"/>
                        </a:rPr>
                        <a:t>N</a:t>
                      </a:r>
                      <a:endParaRPr lang="en-IN" sz="18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blipFill>
                      <a:blip r:embed="rId2"/>
                      <a:tile tx="0" ty="0" sx="100000" sy="100000" flip="none" algn="tl"/>
                    </a:blipFill>
                  </a:tcPr>
                </a:tc>
                <a:tc>
                  <a:txBody>
                    <a:bodyPr/>
                    <a:lstStyle/>
                    <a:p>
                      <a:pPr marL="38100" marR="38100" algn="r">
                        <a:lnSpc>
                          <a:spcPts val="1600"/>
                        </a:lnSpc>
                        <a:spcBef>
                          <a:spcPts val="0"/>
                        </a:spcBef>
                        <a:spcAft>
                          <a:spcPts val="0"/>
                        </a:spcAft>
                      </a:pPr>
                      <a:r>
                        <a:rPr lang="en-IN" sz="1800" b="1" dirty="0">
                          <a:effectLst/>
                          <a:latin typeface="Times New Roman" panose="02020603050405020304" pitchFamily="18" charset="0"/>
                          <a:cs typeface="Times New Roman" panose="02020603050405020304" pitchFamily="18" charset="0"/>
                        </a:rPr>
                        <a:t>248</a:t>
                      </a:r>
                      <a:endParaRPr lang="en-IN" sz="18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blipFill>
                      <a:blip r:embed="rId2"/>
                      <a:tile tx="0" ty="0" sx="100000" sy="100000" flip="none" algn="tl"/>
                    </a:blipFill>
                  </a:tcPr>
                </a:tc>
                <a:tc>
                  <a:txBody>
                    <a:bodyPr/>
                    <a:lstStyle/>
                    <a:p>
                      <a:pPr marL="38100" marR="38100" algn="r">
                        <a:lnSpc>
                          <a:spcPts val="1600"/>
                        </a:lnSpc>
                        <a:spcBef>
                          <a:spcPts val="0"/>
                        </a:spcBef>
                        <a:spcAft>
                          <a:spcPts val="0"/>
                        </a:spcAft>
                      </a:pPr>
                      <a:r>
                        <a:rPr lang="en-IN" sz="1800" b="1" dirty="0">
                          <a:effectLst/>
                          <a:latin typeface="Times New Roman" panose="02020603050405020304" pitchFamily="18" charset="0"/>
                          <a:cs typeface="Times New Roman" panose="02020603050405020304" pitchFamily="18" charset="0"/>
                        </a:rPr>
                        <a:t>248</a:t>
                      </a:r>
                      <a:endParaRPr lang="en-IN" sz="18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blipFill>
                      <a:blip r:embed="rId2"/>
                      <a:tile tx="0" ty="0" sx="100000" sy="100000" flip="none" algn="tl"/>
                    </a:blipFill>
                  </a:tcPr>
                </a:tc>
                <a:extLst>
                  <a:ext uri="{0D108BD9-81ED-4DB2-BD59-A6C34878D82A}">
                    <a16:rowId xmlns:a16="http://schemas.microsoft.com/office/drawing/2014/main" val="1881206605"/>
                  </a:ext>
                </a:extLst>
              </a:tr>
              <a:tr h="357737">
                <a:tc gridSpan="4">
                  <a:txBody>
                    <a:bodyPr/>
                    <a:lstStyle/>
                    <a:p>
                      <a:pPr marL="38100" marR="38100" algn="l">
                        <a:lnSpc>
                          <a:spcPts val="1600"/>
                        </a:lnSpc>
                        <a:spcBef>
                          <a:spcPts val="0"/>
                        </a:spcBef>
                        <a:spcAft>
                          <a:spcPts val="0"/>
                        </a:spcAft>
                      </a:pPr>
                      <a:r>
                        <a:rPr lang="en-IN" sz="1800" b="1" dirty="0">
                          <a:effectLst/>
                          <a:latin typeface="Times New Roman" panose="02020603050405020304" pitchFamily="18" charset="0"/>
                          <a:cs typeface="Times New Roman" panose="02020603050405020304" pitchFamily="18" charset="0"/>
                        </a:rPr>
                        <a:t>**. Correlation is significant at the 0.01 level (2-tailed).</a:t>
                      </a:r>
                      <a:endParaRPr lang="en-IN" sz="18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blipFill>
                      <a:blip r:embed="rId2"/>
                      <a:tile tx="0" ty="0" sx="100000" sy="100000" flip="none" algn="tl"/>
                    </a:blipFill>
                  </a:tcPr>
                </a:tc>
                <a:tc hMerge="1">
                  <a:txBody>
                    <a:bodyPr/>
                    <a:lstStyle/>
                    <a:p>
                      <a:endParaRPr lang="en-IN"/>
                    </a:p>
                  </a:txBody>
                  <a:tcPr/>
                </a:tc>
                <a:tc hMerge="1">
                  <a:txBody>
                    <a:bodyPr/>
                    <a:lstStyle/>
                    <a:p>
                      <a:endParaRPr lang="en-IN"/>
                    </a:p>
                  </a:txBody>
                  <a:tcPr/>
                </a:tc>
                <a:tc hMerge="1">
                  <a:txBody>
                    <a:bodyPr/>
                    <a:lstStyle/>
                    <a:p>
                      <a:endParaRPr lang="en-IN"/>
                    </a:p>
                  </a:txBody>
                  <a:tcPr/>
                </a:tc>
                <a:extLst>
                  <a:ext uri="{0D108BD9-81ED-4DB2-BD59-A6C34878D82A}">
                    <a16:rowId xmlns:a16="http://schemas.microsoft.com/office/drawing/2014/main" val="60433077"/>
                  </a:ext>
                </a:extLst>
              </a:tr>
            </a:tbl>
          </a:graphicData>
        </a:graphic>
      </p:graphicFrame>
      <p:sp>
        <p:nvSpPr>
          <p:cNvPr id="5" name="Rectangle 1"/>
          <p:cNvSpPr>
            <a:spLocks noChangeArrowheads="1"/>
          </p:cNvSpPr>
          <p:nvPr/>
        </p:nvSpPr>
        <p:spPr bwMode="auto">
          <a:xfrm>
            <a:off x="-4548645" y="2854326"/>
            <a:ext cx="29071211"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IN"/>
          </a:p>
        </p:txBody>
      </p:sp>
    </p:spTree>
    <p:extLst>
      <p:ext uri="{BB962C8B-B14F-4D97-AF65-F5344CB8AC3E}">
        <p14:creationId xmlns:p14="http://schemas.microsoft.com/office/powerpoint/2010/main" val="58254254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smtClean="0">
                <a:latin typeface="Times New Roman" panose="02020603050405020304" pitchFamily="18" charset="0"/>
                <a:cs typeface="Times New Roman" panose="02020603050405020304" pitchFamily="18" charset="0"/>
              </a:rPr>
              <a:t/>
            </a:r>
            <a:br>
              <a:rPr lang="en-US" b="1" dirty="0" smtClean="0">
                <a:latin typeface="Times New Roman" panose="02020603050405020304" pitchFamily="18" charset="0"/>
                <a:cs typeface="Times New Roman" panose="02020603050405020304" pitchFamily="18" charset="0"/>
              </a:rPr>
            </a:br>
            <a:r>
              <a:rPr lang="en-US" b="1" dirty="0" smtClean="0">
                <a:latin typeface="Times New Roman" panose="02020603050405020304" pitchFamily="18" charset="0"/>
                <a:cs typeface="Times New Roman" panose="02020603050405020304" pitchFamily="18" charset="0"/>
              </a:rPr>
              <a:t>Discussion </a:t>
            </a:r>
            <a:r>
              <a:rPr lang="en-US" b="1" dirty="0">
                <a:latin typeface="Times New Roman" panose="02020603050405020304" pitchFamily="18" charset="0"/>
                <a:cs typeface="Times New Roman" panose="02020603050405020304" pitchFamily="18" charset="0"/>
              </a:rPr>
              <a:t>and Conclusion </a:t>
            </a:r>
            <a:r>
              <a:rPr lang="en-IN" b="1" dirty="0"/>
              <a:t/>
            </a:r>
            <a:br>
              <a:rPr lang="en-IN" b="1" dirty="0"/>
            </a:br>
            <a:endParaRPr lang="en-IN" dirty="0"/>
          </a:p>
        </p:txBody>
      </p:sp>
      <p:sp>
        <p:nvSpPr>
          <p:cNvPr id="3" name="Content Placeholder 2"/>
          <p:cNvSpPr>
            <a:spLocks noGrp="1"/>
          </p:cNvSpPr>
          <p:nvPr>
            <p:ph idx="1"/>
          </p:nvPr>
        </p:nvSpPr>
        <p:spPr/>
        <p:txBody>
          <a:bodyPr>
            <a:normAutofit/>
          </a:bodyPr>
          <a:lstStyle/>
          <a:p>
            <a:pPr algn="just"/>
            <a:r>
              <a:rPr lang="en-US" dirty="0">
                <a:latin typeface="Times New Roman" panose="02020603050405020304" pitchFamily="18" charset="0"/>
                <a:cs typeface="Times New Roman" panose="02020603050405020304" pitchFamily="18" charset="0"/>
              </a:rPr>
              <a:t>This study in quest to develop an understanding of the importance relationship of soft skills acquisition since it will contribute to enhance In-service teachers' adaptability. Soft skills acquisition is often viewed as something that happens in the normal course of events and it has the potential to transfer and to create knowledge based on local requirement. In order to tackle the challenges of socialization, globalization, soft skills acquisition needs to be highlighted to all educators. This is because lack of soft skills acquisition can affect quality teaching, not satisfaction in any place, no easily find problem solving any situation and student achievement.</a:t>
            </a:r>
            <a:endParaRPr lang="en-IN" dirty="0">
              <a:latin typeface="Times New Roman" panose="02020603050405020304" pitchFamily="18" charset="0"/>
              <a:cs typeface="Times New Roman" panose="02020603050405020304" pitchFamily="18" charset="0"/>
            </a:endParaRPr>
          </a:p>
          <a:p>
            <a:pPr marL="0" indent="0" algn="just">
              <a:buNone/>
            </a:pPr>
            <a:endParaRPr lang="en-IN"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1237861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Thank Images - Public Domain Pictures - Pag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6945"/>
            <a:ext cx="12192000" cy="69775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01900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Adaptability</a:t>
            </a:r>
            <a:endParaRPr lang="en-IN" b="1" dirty="0"/>
          </a:p>
        </p:txBody>
      </p:sp>
      <p:pic>
        <p:nvPicPr>
          <p:cNvPr id="4" name="Content Placeholder 3" descr="More workplace flexibility could boost employee efficiency as America ages"/>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838201" y="1690688"/>
            <a:ext cx="4606636" cy="4486275"/>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33196" y="1690688"/>
            <a:ext cx="4530004" cy="4486275"/>
          </a:xfrm>
          <a:prstGeom prst="rect">
            <a:avLst/>
          </a:prstGeom>
        </p:spPr>
      </p:pic>
    </p:spTree>
    <p:extLst>
      <p:ext uri="{BB962C8B-B14F-4D97-AF65-F5344CB8AC3E}">
        <p14:creationId xmlns:p14="http://schemas.microsoft.com/office/powerpoint/2010/main" val="268058934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latin typeface="Times New Roman" panose="02020603050405020304" pitchFamily="18" charset="0"/>
                <a:cs typeface="Times New Roman" panose="02020603050405020304" pitchFamily="18" charset="0"/>
              </a:rPr>
              <a:t>Abstract</a:t>
            </a:r>
            <a:endParaRPr lang="en-IN"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38200" y="1385455"/>
            <a:ext cx="10397836" cy="5181600"/>
          </a:xfrm>
        </p:spPr>
        <p:txBody>
          <a:bodyPr>
            <a:noAutofit/>
          </a:bodyPr>
          <a:lstStyle/>
          <a:p>
            <a:pPr algn="just"/>
            <a:r>
              <a:rPr lang="en-US" sz="1800" dirty="0">
                <a:latin typeface="Times New Roman" panose="02020603050405020304" pitchFamily="18" charset="0"/>
                <a:cs typeface="Times New Roman" panose="02020603050405020304" pitchFamily="18" charset="0"/>
              </a:rPr>
              <a:t>This study aimed to find out role of soft for adaptability in in-service teacher’s education. In-service teachers are focuses on creating learning environments which enable teachers to develop and demonstrate for the successful completion of a teacher education programmed. Teachers must have skill of adaptation. Teacher must have the up-to-date knowledge of new problems, new methods, and new techniques in education. They are better able to changing nature of teaching, socialization.</a:t>
            </a:r>
            <a:endParaRPr lang="en-IN" sz="1800" dirty="0">
              <a:latin typeface="Times New Roman" panose="02020603050405020304" pitchFamily="18" charset="0"/>
              <a:cs typeface="Times New Roman" panose="02020603050405020304" pitchFamily="18" charset="0"/>
            </a:endParaRPr>
          </a:p>
          <a:p>
            <a:pPr algn="just"/>
            <a:r>
              <a:rPr lang="en-US" sz="1800" dirty="0">
                <a:latin typeface="Times New Roman" panose="02020603050405020304" pitchFamily="18" charset="0"/>
                <a:cs typeface="Times New Roman" panose="02020603050405020304" pitchFamily="18" charset="0"/>
              </a:rPr>
              <a:t>Adaptability is a soft skill that means being able to rapidly learn new skills and behaviors in response to changing circumstances. Being able to respond effectively to this change is known as adaptability. In this article, researcher discusses the important of adaptability for in-service teachers and their relationship of soft skill. Researcher has used self-made scale for measurement of relationship of soft skill for adaptability for in-service teachers. Data was collects from serving teachers from Gujarat State, the results showed that serving teachers possessed these four components of soft skills, namely communication skill, technology skill, empathy skill, teamwork work skills This study employs the quantitative method to collect data by using a research instrument which is a questionnaire consisted of 20 items. Communication skills (mean =3.92, SD = 0.71), Technology skill (mean =4.20, SD = 0.76), Empathy skill (mean = 4.15, SD = 0.77) and Team work (mean = 4.20, SD = 0.78). Furthermore, overall soft skills (mean = 4.12, SD = 0.62). Pearson correlation analysis indicated that soft skills components, namely communication and technological skill </a:t>
            </a:r>
            <a:r>
              <a:rPr lang="en-IN" sz="1800" dirty="0">
                <a:latin typeface="Times New Roman" panose="02020603050405020304" pitchFamily="18" charset="0"/>
                <a:cs typeface="Times New Roman" panose="02020603050405020304" pitchFamily="18" charset="0"/>
              </a:rPr>
              <a:t>(r=.54, p&lt;.001), empathy and team work skill </a:t>
            </a:r>
            <a:r>
              <a:rPr lang="en-US" sz="1800" dirty="0">
                <a:latin typeface="Times New Roman" panose="02020603050405020304" pitchFamily="18" charset="0"/>
                <a:cs typeface="Times New Roman" panose="02020603050405020304" pitchFamily="18" charset="0"/>
              </a:rPr>
              <a:t>(</a:t>
            </a:r>
            <a:r>
              <a:rPr lang="en-IN" sz="1800" dirty="0">
                <a:latin typeface="Times New Roman" panose="02020603050405020304" pitchFamily="18" charset="0"/>
                <a:cs typeface="Times New Roman" panose="02020603050405020304" pitchFamily="18" charset="0"/>
              </a:rPr>
              <a:t>r=.631, p&lt;.001) are significantly and positively associated with adaptability. In conclusion, soft skill must be imparted to the in-service teachers for create adaptability.</a:t>
            </a:r>
          </a:p>
          <a:p>
            <a:pPr algn="just"/>
            <a:endParaRPr lang="en-IN"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837946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latin typeface="Times New Roman" panose="02020603050405020304" pitchFamily="18" charset="0"/>
                <a:cs typeface="Times New Roman" panose="02020603050405020304" pitchFamily="18" charset="0"/>
              </a:rPr>
              <a:t>Introduction</a:t>
            </a:r>
            <a:r>
              <a:rPr lang="en-IN" b="1" dirty="0">
                <a:latin typeface="Times New Roman" panose="02020603050405020304" pitchFamily="18" charset="0"/>
                <a:cs typeface="Times New Roman" panose="02020603050405020304" pitchFamily="18" charset="0"/>
              </a:rPr>
              <a:t/>
            </a:r>
            <a:br>
              <a:rPr lang="en-IN" b="1" dirty="0">
                <a:latin typeface="Times New Roman" panose="02020603050405020304" pitchFamily="18" charset="0"/>
                <a:cs typeface="Times New Roman" panose="02020603050405020304" pitchFamily="18" charset="0"/>
              </a:rPr>
            </a:br>
            <a:endParaRPr lang="en-IN"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fontScale="70000" lnSpcReduction="20000"/>
          </a:bodyPr>
          <a:lstStyle/>
          <a:p>
            <a:pPr algn="just"/>
            <a:r>
              <a:rPr lang="en-US" i="1" dirty="0">
                <a:latin typeface="Times New Roman" panose="02020603050405020304" pitchFamily="18" charset="0"/>
                <a:cs typeface="Times New Roman" panose="02020603050405020304" pitchFamily="18" charset="0"/>
              </a:rPr>
              <a:t>“A teacher can never truly teach unless he is still learning himself. A lamp can never light another lamp unless it continues to bum its own flame.”-</a:t>
            </a:r>
            <a:r>
              <a:rPr lang="en-US" dirty="0">
                <a:latin typeface="Times New Roman" panose="02020603050405020304" pitchFamily="18" charset="0"/>
                <a:cs typeface="Times New Roman" panose="02020603050405020304" pitchFamily="18" charset="0"/>
              </a:rPr>
              <a:t>R.N. Tagore</a:t>
            </a:r>
            <a:r>
              <a:rPr lang="en-US" dirty="0" smtClean="0">
                <a:latin typeface="Times New Roman" panose="02020603050405020304" pitchFamily="18" charset="0"/>
                <a:cs typeface="Times New Roman" panose="02020603050405020304" pitchFamily="18" charset="0"/>
              </a:rPr>
              <a:t>.</a:t>
            </a:r>
          </a:p>
          <a:p>
            <a:pPr algn="just"/>
            <a:r>
              <a:rPr lang="en-US" dirty="0" smtClean="0">
                <a:latin typeface="Times New Roman" panose="02020603050405020304" pitchFamily="18" charset="0"/>
                <a:cs typeface="Times New Roman" panose="02020603050405020304" pitchFamily="18" charset="0"/>
              </a:rPr>
              <a:t>The </a:t>
            </a:r>
            <a:r>
              <a:rPr lang="en-US" dirty="0">
                <a:latin typeface="Times New Roman" panose="02020603050405020304" pitchFamily="18" charset="0"/>
                <a:cs typeface="Times New Roman" panose="02020603050405020304" pitchFamily="18" charset="0"/>
              </a:rPr>
              <a:t>quality of education is very important in recent years. This plays a key tent for the professionals who learn and teach in this modern society with ethnically capable, clever, pioneering, resourceful problem-solvers, skilled and critical philosopher. During teacher training teacher have different skill for adapt all situation and maintained positive environment in class and any place Hence, these skills of the professional teachers help the learners to team up with good decisions, manage their time effectively, respond to one another and decide the right communication </a:t>
            </a:r>
            <a:r>
              <a:rPr lang="en-US" dirty="0" smtClean="0">
                <a:latin typeface="Times New Roman" panose="02020603050405020304" pitchFamily="18" charset="0"/>
                <a:cs typeface="Times New Roman" panose="02020603050405020304" pitchFamily="18" charset="0"/>
              </a:rPr>
              <a:t>strategy at the right time.</a:t>
            </a:r>
          </a:p>
          <a:p>
            <a:pPr algn="just"/>
            <a:r>
              <a:rPr lang="en-US" dirty="0">
                <a:latin typeface="Times New Roman" panose="02020603050405020304" pitchFamily="18" charset="0"/>
                <a:cs typeface="Times New Roman" panose="02020603050405020304" pitchFamily="18" charset="0"/>
              </a:rPr>
              <a:t>It is the education a teacher receives before he has entered the teaching profession and before he had his education in a Teacher’s college. It includes the entire </a:t>
            </a:r>
            <a:r>
              <a:rPr lang="en-US" dirty="0" smtClean="0">
                <a:latin typeface="Times New Roman" panose="02020603050405020304" pitchFamily="18" charset="0"/>
                <a:cs typeface="Times New Roman" panose="02020603050405020304" pitchFamily="18" charset="0"/>
              </a:rPr>
              <a:t>program-educational </a:t>
            </a:r>
            <a:r>
              <a:rPr lang="en-US" dirty="0">
                <a:latin typeface="Times New Roman" panose="02020603050405020304" pitchFamily="18" charset="0"/>
                <a:cs typeface="Times New Roman" panose="02020603050405020304" pitchFamily="18" charset="0"/>
              </a:rPr>
              <a:t>social or others, in which the teacher takes vital part. It also includes all the extra education which the teacher received at different institutions by way of refresher courses and all the travels and visits which he undertakes. During this program teacher’s must have soft skill for development own competency in education and soft skill are important for adaptability. So here following soft skill were taken for find relationship of soft skill of in-service teacher’s adaptability.</a:t>
            </a:r>
            <a:endParaRPr lang="en-IN" dirty="0">
              <a:latin typeface="Times New Roman" panose="02020603050405020304" pitchFamily="18" charset="0"/>
              <a:cs typeface="Times New Roman" panose="02020603050405020304" pitchFamily="18" charset="0"/>
            </a:endParaRPr>
          </a:p>
          <a:p>
            <a:pPr algn="just"/>
            <a:r>
              <a:rPr lang="en-US" dirty="0">
                <a:latin typeface="Times New Roman" panose="02020603050405020304" pitchFamily="18" charset="0"/>
                <a:cs typeface="Times New Roman" panose="02020603050405020304" pitchFamily="18" charset="0"/>
              </a:rPr>
              <a:t>Communication, Technological skill, Empathy skill, Team work skill.</a:t>
            </a:r>
            <a:endParaRPr lang="en-IN" dirty="0">
              <a:latin typeface="Times New Roman" panose="02020603050405020304" pitchFamily="18" charset="0"/>
              <a:cs typeface="Times New Roman" panose="02020603050405020304" pitchFamily="18" charset="0"/>
            </a:endParaRPr>
          </a:p>
          <a:p>
            <a:endParaRPr lang="en-IN"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9590521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latin typeface="Times New Roman" panose="02020603050405020304" pitchFamily="18" charset="0"/>
                <a:cs typeface="Times New Roman" panose="02020603050405020304" pitchFamily="18" charset="0"/>
              </a:rPr>
              <a:t>Definitions</a:t>
            </a:r>
            <a:r>
              <a:rPr lang="en-IN" b="1" dirty="0">
                <a:latin typeface="Times New Roman" panose="02020603050405020304" pitchFamily="18" charset="0"/>
                <a:cs typeface="Times New Roman" panose="02020603050405020304" pitchFamily="18" charset="0"/>
              </a:rPr>
              <a:t/>
            </a:r>
            <a:br>
              <a:rPr lang="en-IN" b="1" dirty="0">
                <a:latin typeface="Times New Roman" panose="02020603050405020304" pitchFamily="18" charset="0"/>
                <a:cs typeface="Times New Roman" panose="02020603050405020304" pitchFamily="18" charset="0"/>
              </a:rPr>
            </a:br>
            <a:endParaRPr lang="en-IN" dirty="0">
              <a:latin typeface="Times New Roman" panose="02020603050405020304" pitchFamily="18" charset="0"/>
              <a:cs typeface="Times New Roman" panose="02020603050405020304" pitchFamily="18"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39637" y="1690688"/>
            <a:ext cx="9621982" cy="4039394"/>
          </a:xfrm>
        </p:spPr>
      </p:pic>
    </p:spTree>
    <p:extLst>
      <p:ext uri="{BB962C8B-B14F-4D97-AF65-F5344CB8AC3E}">
        <p14:creationId xmlns:p14="http://schemas.microsoft.com/office/powerpoint/2010/main" val="3646088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rcRect l="7862" r="7862"/>
          <a:stretch>
            <a:fillRect/>
          </a:stretch>
        </p:blipFill>
        <p:spPr>
          <a:xfrm>
            <a:off x="5183187" y="1055077"/>
            <a:ext cx="5466055" cy="2278966"/>
          </a:xfrm>
        </p:spPr>
      </p:pic>
      <p:sp>
        <p:nvSpPr>
          <p:cNvPr id="4" name="Text Placeholder 3"/>
          <p:cNvSpPr>
            <a:spLocks noGrp="1"/>
          </p:cNvSpPr>
          <p:nvPr>
            <p:ph type="body" sz="half" idx="2"/>
          </p:nvPr>
        </p:nvSpPr>
        <p:spPr>
          <a:xfrm>
            <a:off x="839788" y="1055077"/>
            <a:ext cx="3932237" cy="4813911"/>
          </a:xfrm>
        </p:spPr>
        <p:txBody>
          <a:bodyPr>
            <a:normAutofit/>
          </a:bodyPr>
          <a:lstStyle/>
          <a:p>
            <a:endParaRPr lang="en-US" b="1" dirty="0" smtClean="0">
              <a:latin typeface="Times New Roman" panose="02020603050405020304" pitchFamily="18" charset="0"/>
              <a:cs typeface="Times New Roman" panose="02020603050405020304" pitchFamily="18" charset="0"/>
            </a:endParaRPr>
          </a:p>
          <a:p>
            <a:r>
              <a:rPr lang="en-US" b="1" dirty="0" smtClean="0">
                <a:latin typeface="Times New Roman" panose="02020603050405020304" pitchFamily="18" charset="0"/>
                <a:cs typeface="Times New Roman" panose="02020603050405020304" pitchFamily="18" charset="0"/>
              </a:rPr>
              <a:t>Communication skill: Communication</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is the ability to</a:t>
            </a:r>
            <a:r>
              <a:rPr lang="en-US" dirty="0"/>
              <a:t> </a:t>
            </a:r>
            <a:r>
              <a:rPr lang="en-US" dirty="0" smtClean="0"/>
              <a:t>convey </a:t>
            </a:r>
            <a:r>
              <a:rPr lang="en-US" dirty="0" smtClean="0">
                <a:latin typeface="Times New Roman" panose="02020603050405020304" pitchFamily="18" charset="0"/>
                <a:cs typeface="Times New Roman" panose="02020603050405020304" pitchFamily="18" charset="0"/>
              </a:rPr>
              <a:t>information </a:t>
            </a:r>
            <a:r>
              <a:rPr lang="en-US" dirty="0">
                <a:latin typeface="Times New Roman" panose="02020603050405020304" pitchFamily="18" charset="0"/>
                <a:cs typeface="Times New Roman" panose="02020603050405020304" pitchFamily="18" charset="0"/>
              </a:rPr>
              <a:t>and </a:t>
            </a:r>
            <a:r>
              <a:rPr lang="en-US" dirty="0" smtClean="0">
                <a:latin typeface="Times New Roman" panose="02020603050405020304" pitchFamily="18" charset="0"/>
                <a:cs typeface="Times New Roman" panose="02020603050405020304" pitchFamily="18" charset="0"/>
              </a:rPr>
              <a:t>ideas </a:t>
            </a:r>
            <a:r>
              <a:rPr lang="en-US" dirty="0">
                <a:latin typeface="Times New Roman" panose="02020603050405020304" pitchFamily="18" charset="0"/>
                <a:cs typeface="Times New Roman" panose="02020603050405020304" pitchFamily="18" charset="0"/>
              </a:rPr>
              <a:t> effectively. He has good </a:t>
            </a:r>
            <a:r>
              <a:rPr lang="en-US" dirty="0" smtClean="0">
                <a:latin typeface="Times New Roman" panose="02020603050405020304" pitchFamily="18" charset="0"/>
                <a:cs typeface="Times New Roman" panose="02020603050405020304" pitchFamily="18" charset="0"/>
              </a:rPr>
              <a:t>communication </a:t>
            </a:r>
            <a:r>
              <a:rPr lang="en-US" dirty="0">
                <a:latin typeface="Times New Roman" panose="02020603050405020304" pitchFamily="18" charset="0"/>
                <a:cs typeface="Times New Roman" panose="02020603050405020304" pitchFamily="18" charset="0"/>
              </a:rPr>
              <a:t>skills. </a:t>
            </a:r>
            <a:endParaRPr lang="en-US" dirty="0" smtClean="0">
              <a:latin typeface="Times New Roman" panose="02020603050405020304" pitchFamily="18" charset="0"/>
              <a:cs typeface="Times New Roman" panose="02020603050405020304" pitchFamily="18" charset="0"/>
            </a:endParaRPr>
          </a:p>
          <a:p>
            <a:endParaRPr lang="en-US" b="1" dirty="0" smtClean="0">
              <a:latin typeface="Times New Roman" panose="02020603050405020304" pitchFamily="18" charset="0"/>
              <a:cs typeface="Times New Roman" panose="02020603050405020304" pitchFamily="18" charset="0"/>
            </a:endParaRPr>
          </a:p>
          <a:p>
            <a:endParaRPr lang="en-US" b="1" dirty="0">
              <a:latin typeface="Times New Roman" panose="02020603050405020304" pitchFamily="18" charset="0"/>
              <a:cs typeface="Times New Roman" panose="02020603050405020304" pitchFamily="18" charset="0"/>
            </a:endParaRPr>
          </a:p>
          <a:p>
            <a:endParaRPr lang="en-US" b="1" dirty="0" smtClean="0">
              <a:latin typeface="Times New Roman" panose="02020603050405020304" pitchFamily="18" charset="0"/>
              <a:cs typeface="Times New Roman" panose="02020603050405020304" pitchFamily="18" charset="0"/>
            </a:endParaRPr>
          </a:p>
          <a:p>
            <a:endParaRPr lang="en-US" b="1" dirty="0">
              <a:latin typeface="Times New Roman" panose="02020603050405020304" pitchFamily="18" charset="0"/>
              <a:cs typeface="Times New Roman" panose="02020603050405020304" pitchFamily="18" charset="0"/>
            </a:endParaRPr>
          </a:p>
          <a:p>
            <a:r>
              <a:rPr lang="en-US" b="1" dirty="0" smtClean="0">
                <a:latin typeface="Times New Roman" panose="02020603050405020304" pitchFamily="18" charset="0"/>
                <a:cs typeface="Times New Roman" panose="02020603050405020304" pitchFamily="18" charset="0"/>
              </a:rPr>
              <a:t>Technological skill: Technology</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skills refer to your ability to interact and complete tasks using computer-based technologies and other connected technologies. These can either be digital or physical. These skills may be referred to as technical skills. They usually fall under the category of hard skills. That means they are usually learned in a classroom setting or through alternative </a:t>
            </a:r>
            <a:r>
              <a:rPr lang="en-US" dirty="0" smtClean="0">
                <a:latin typeface="Times New Roman" panose="02020603050405020304" pitchFamily="18" charset="0"/>
                <a:cs typeface="Times New Roman" panose="02020603050405020304" pitchFamily="18" charset="0"/>
              </a:rPr>
              <a:t>training</a:t>
            </a:r>
          </a:p>
          <a:p>
            <a:endParaRPr lang="en-IN"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83188" y="3334043"/>
            <a:ext cx="5466054" cy="2534945"/>
          </a:xfrm>
          <a:prstGeom prst="rect">
            <a:avLst/>
          </a:prstGeom>
        </p:spPr>
      </p:pic>
    </p:spTree>
    <p:extLst>
      <p:ext uri="{BB962C8B-B14F-4D97-AF65-F5344CB8AC3E}">
        <p14:creationId xmlns:p14="http://schemas.microsoft.com/office/powerpoint/2010/main" val="27066543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3000">
              <a:schemeClr val="accent1">
                <a:lumMod val="45000"/>
                <a:lumOff val="55000"/>
              </a:schemeClr>
            </a:gs>
            <a:gs pos="16000">
              <a:schemeClr val="accent2">
                <a:lumMod val="20000"/>
                <a:lumOff val="80000"/>
              </a:schemeClr>
            </a:gs>
            <a:gs pos="64000">
              <a:schemeClr val="accent2">
                <a:lumMod val="20000"/>
                <a:lumOff val="80000"/>
              </a:schemeClr>
            </a:gs>
          </a:gsLst>
          <a:lin ang="5400000" scaled="1"/>
          <a:tileRect/>
        </a:grad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rcRect l="20552" r="20552"/>
          <a:stretch>
            <a:fillRect/>
          </a:stretch>
        </p:blipFill>
        <p:spPr>
          <a:xfrm>
            <a:off x="5183188" y="1899138"/>
            <a:ext cx="6595773" cy="2011679"/>
          </a:xfrm>
          <a:prstGeom prst="rect">
            <a:avLst/>
          </a:prstGeom>
        </p:spPr>
      </p:pic>
      <p:sp>
        <p:nvSpPr>
          <p:cNvPr id="4" name="Text Placeholder 3"/>
          <p:cNvSpPr>
            <a:spLocks noGrp="1"/>
          </p:cNvSpPr>
          <p:nvPr>
            <p:ph type="body" sz="half" idx="2"/>
          </p:nvPr>
        </p:nvSpPr>
        <p:spPr>
          <a:xfrm>
            <a:off x="839788" y="1899138"/>
            <a:ext cx="3932237" cy="4304714"/>
          </a:xfrm>
          <a:solidFill>
            <a:schemeClr val="bg1"/>
          </a:solidFill>
        </p:spPr>
        <p:txBody>
          <a:bodyPr>
            <a:normAutofit/>
          </a:bodyPr>
          <a:lstStyle/>
          <a:p>
            <a:r>
              <a:rPr lang="en-US" b="1" dirty="0" smtClean="0">
                <a:latin typeface="Times New Roman" panose="02020603050405020304" pitchFamily="18" charset="0"/>
                <a:cs typeface="Times New Roman" panose="02020603050405020304" pitchFamily="18" charset="0"/>
              </a:rPr>
              <a:t>Empathy skill </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Empathy is the ability to emotionally understand what other people feel, see things from their point of view, and imagine yourself in their place. Essentially, it is putting yourself in someone else's position and feeling what they must be </a:t>
            </a:r>
            <a:r>
              <a:rPr lang="en-US" dirty="0" smtClean="0">
                <a:latin typeface="Times New Roman" panose="02020603050405020304" pitchFamily="18" charset="0"/>
                <a:cs typeface="Times New Roman" panose="02020603050405020304" pitchFamily="18" charset="0"/>
              </a:rPr>
              <a:t>feeling</a:t>
            </a:r>
          </a:p>
          <a:p>
            <a:endParaRPr lang="en-US" b="1" dirty="0" smtClean="0">
              <a:latin typeface="Times New Roman" panose="02020603050405020304" pitchFamily="18" charset="0"/>
              <a:cs typeface="Times New Roman" panose="02020603050405020304" pitchFamily="18" charset="0"/>
            </a:endParaRPr>
          </a:p>
          <a:p>
            <a:r>
              <a:rPr lang="en-US" b="1" dirty="0" smtClean="0">
                <a:latin typeface="Times New Roman" panose="02020603050405020304" pitchFamily="18" charset="0"/>
                <a:cs typeface="Times New Roman" panose="02020603050405020304" pitchFamily="18" charset="0"/>
              </a:rPr>
              <a:t>Team work skill</a:t>
            </a:r>
            <a:r>
              <a:rPr lang="en-US" dirty="0" smtClean="0">
                <a:latin typeface="Times New Roman" panose="02020603050405020304" pitchFamily="18" charset="0"/>
                <a:cs typeface="Times New Roman" panose="02020603050405020304" pitchFamily="18" charset="0"/>
              </a:rPr>
              <a:t>: </a:t>
            </a:r>
            <a:r>
              <a:rPr lang="en-US" i="1" dirty="0">
                <a:latin typeface="Times New Roman" panose="02020603050405020304" pitchFamily="18" charset="0"/>
                <a:cs typeface="Times New Roman" panose="02020603050405020304" pitchFamily="18" charset="0"/>
              </a:rPr>
              <a:t>Teamwork skills</a:t>
            </a:r>
            <a:r>
              <a:rPr lang="en-US" dirty="0">
                <a:latin typeface="Times New Roman" panose="02020603050405020304" pitchFamily="18" charset="0"/>
                <a:cs typeface="Times New Roman" panose="02020603050405020304" pitchFamily="18" charset="0"/>
              </a:rPr>
              <a:t> consist of interrelated abilities that let you work effectively in an organized group. Teamwork skills are vital to employers, as teams are a basic organizational unit within many companies. Teamwork happens when people cooperate and use their individual skills to achieve common goals.</a:t>
            </a:r>
            <a:endParaRPr lang="en-IN" dirty="0">
              <a:latin typeface="Times New Roman" panose="02020603050405020304" pitchFamily="18" charset="0"/>
              <a:cs typeface="Times New Roman" panose="02020603050405020304" pitchFamily="18" charset="0"/>
            </a:endParaRPr>
          </a:p>
          <a:p>
            <a:endParaRPr lang="en-IN"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83188" y="3910818"/>
            <a:ext cx="6595773" cy="2293034"/>
          </a:xfrm>
          <a:prstGeom prst="rect">
            <a:avLst/>
          </a:prstGeom>
        </p:spPr>
      </p:pic>
    </p:spTree>
    <p:extLst>
      <p:ext uri="{BB962C8B-B14F-4D97-AF65-F5344CB8AC3E}">
        <p14:creationId xmlns:p14="http://schemas.microsoft.com/office/powerpoint/2010/main" val="255891854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118383"/>
          </a:xfrm>
        </p:spPr>
        <p:txBody>
          <a:bodyPr/>
          <a:lstStyle/>
          <a:p>
            <a:r>
              <a:rPr lang="en-US" b="1" dirty="0" smtClean="0">
                <a:latin typeface="Times New Roman" panose="02020603050405020304" pitchFamily="18" charset="0"/>
                <a:cs typeface="Times New Roman" panose="02020603050405020304" pitchFamily="18" charset="0"/>
              </a:rPr>
              <a:t>In-service teacher</a:t>
            </a:r>
            <a:endParaRPr lang="en-IN" b="1" dirty="0">
              <a:latin typeface="Times New Roman" panose="02020603050405020304" pitchFamily="18" charset="0"/>
              <a:cs typeface="Times New Roman" panose="02020603050405020304" pitchFamily="18" charset="0"/>
            </a:endParaRPr>
          </a:p>
        </p:txBody>
      </p:sp>
      <p:sp>
        <p:nvSpPr>
          <p:cNvPr id="4" name="Text Placeholder 3"/>
          <p:cNvSpPr>
            <a:spLocks noGrp="1"/>
          </p:cNvSpPr>
          <p:nvPr>
            <p:ph type="body" sz="half" idx="2"/>
          </p:nvPr>
        </p:nvSpPr>
        <p:spPr/>
        <p:txBody>
          <a:bodyPr>
            <a:normAutofit/>
          </a:bodyPr>
          <a:lstStyle/>
          <a:p>
            <a:pPr algn="just"/>
            <a:r>
              <a:rPr lang="en-US" sz="2000" dirty="0" err="1">
                <a:latin typeface="Times New Roman" panose="02020603050405020304" pitchFamily="18" charset="0"/>
                <a:cs typeface="Times New Roman" panose="02020603050405020304" pitchFamily="18" charset="0"/>
              </a:rPr>
              <a:t>Inservice</a:t>
            </a:r>
            <a:r>
              <a:rPr lang="en-US" sz="2000" dirty="0">
                <a:latin typeface="Times New Roman" panose="02020603050405020304" pitchFamily="18" charset="0"/>
                <a:cs typeface="Times New Roman" panose="02020603050405020304" pitchFamily="18" charset="0"/>
              </a:rPr>
              <a:t> teacher education is broadly defined as </a:t>
            </a:r>
            <a:r>
              <a:rPr lang="en-US" sz="2000" b="1" dirty="0">
                <a:latin typeface="Times New Roman" panose="02020603050405020304" pitchFamily="18" charset="0"/>
                <a:cs typeface="Times New Roman" panose="02020603050405020304" pitchFamily="18" charset="0"/>
              </a:rPr>
              <a:t>any learning opportunity for practicing teachers</a:t>
            </a:r>
            <a:r>
              <a:rPr lang="en-US" sz="2000" dirty="0">
                <a:latin typeface="Times New Roman" panose="02020603050405020304" pitchFamily="18" charset="0"/>
                <a:cs typeface="Times New Roman" panose="02020603050405020304" pitchFamily="18" charset="0"/>
              </a:rPr>
              <a:t>. The term </a:t>
            </a:r>
            <a:r>
              <a:rPr lang="en-US" sz="2000" dirty="0" err="1">
                <a:latin typeface="Times New Roman" panose="02020603050405020304" pitchFamily="18" charset="0"/>
                <a:cs typeface="Times New Roman" panose="02020603050405020304" pitchFamily="18" charset="0"/>
              </a:rPr>
              <a:t>inservice</a:t>
            </a:r>
            <a:r>
              <a:rPr lang="en-US" sz="2000" dirty="0">
                <a:latin typeface="Times New Roman" panose="02020603050405020304" pitchFamily="18" charset="0"/>
                <a:cs typeface="Times New Roman" panose="02020603050405020304" pitchFamily="18" charset="0"/>
              </a:rPr>
              <a:t> teacher designates a teacher that has certification or is already teaching in a classroom, in contrast to a preservice teacher, who is in the process of preparing to become a </a:t>
            </a:r>
            <a:r>
              <a:rPr lang="en-US" sz="2000" dirty="0" smtClean="0">
                <a:latin typeface="Times New Roman" panose="02020603050405020304" pitchFamily="18" charset="0"/>
                <a:cs typeface="Times New Roman" panose="02020603050405020304" pitchFamily="18" charset="0"/>
              </a:rPr>
              <a:t>teacher.</a:t>
            </a:r>
          </a:p>
          <a:p>
            <a:endParaRPr lang="en-IN"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73781" y="1575583"/>
            <a:ext cx="6733309" cy="4852926"/>
          </a:xfrm>
          <a:prstGeom prst="rect">
            <a:avLst/>
          </a:prstGeom>
        </p:spPr>
      </p:pic>
    </p:spTree>
    <p:extLst>
      <p:ext uri="{BB962C8B-B14F-4D97-AF65-F5344CB8AC3E}">
        <p14:creationId xmlns:p14="http://schemas.microsoft.com/office/powerpoint/2010/main" val="572735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latin typeface="Times New Roman" panose="02020603050405020304" pitchFamily="18" charset="0"/>
                <a:cs typeface="Times New Roman" panose="02020603050405020304" pitchFamily="18" charset="0"/>
              </a:rPr>
              <a:t>Importance soft skill for adaptability in term of In-service teacher education</a:t>
            </a:r>
            <a:endParaRPr lang="en-IN" sz="40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fontScale="92500" lnSpcReduction="10000"/>
          </a:bodyPr>
          <a:lstStyle/>
          <a:p>
            <a:pPr algn="just"/>
            <a:r>
              <a:rPr lang="en-US" sz="2600" dirty="0">
                <a:latin typeface="Times New Roman" panose="02020603050405020304" pitchFamily="18" charset="0"/>
                <a:cs typeface="Times New Roman" panose="02020603050405020304" pitchFamily="18" charset="0"/>
              </a:rPr>
              <a:t>Teaching competencies include the acquisition and demonstration of the composite skills required for student teaching like establishing a lesson, fluency in questioning, probing questions, amplification, rapidity of lesson, strengthening, sympathetic child psychology, recognizing performances, classroom supervision and generous assignment. Competency development is a continuous process in the institution. </a:t>
            </a:r>
          </a:p>
          <a:p>
            <a:pPr algn="just"/>
            <a:r>
              <a:rPr lang="en-US" sz="2600" dirty="0" smtClean="0">
                <a:latin typeface="Times New Roman" panose="02020603050405020304" pitchFamily="18" charset="0"/>
                <a:cs typeface="Times New Roman" panose="02020603050405020304" pitchFamily="18" charset="0"/>
              </a:rPr>
              <a:t>Adaptability </a:t>
            </a:r>
            <a:r>
              <a:rPr lang="en-US" sz="2600" dirty="0">
                <a:latin typeface="Times New Roman" panose="02020603050405020304" pitchFamily="18" charset="0"/>
                <a:cs typeface="Times New Roman" panose="02020603050405020304" pitchFamily="18" charset="0"/>
              </a:rPr>
              <a:t>is the capacity to adjust one’s thoughts and behaviors in order to effectively respond to uncertainty, new information, or changed circumstances. Adaptability encompasses cognitive, behavioral, and emotional adjustments as a disposition and skill, adaptability is essential to an individual’s psychological health, social success, and academic and workplace achievement. Individuals who are adaptable exhibit key behaviors like thinking and acting effectively under pressure, and adjusting timelines, results, and expectations appropriately when needs change.</a:t>
            </a:r>
            <a:endParaRPr lang="en-IN" sz="2600" dirty="0">
              <a:latin typeface="Times New Roman" panose="02020603050405020304" pitchFamily="18" charset="0"/>
              <a:cs typeface="Times New Roman" panose="02020603050405020304" pitchFamily="18" charset="0"/>
            </a:endParaRPr>
          </a:p>
          <a:p>
            <a:pPr marL="0" indent="0">
              <a:buNone/>
            </a:pPr>
            <a:endParaRPr lang="en-IN" dirty="0"/>
          </a:p>
        </p:txBody>
      </p:sp>
    </p:spTree>
    <p:extLst>
      <p:ext uri="{BB962C8B-B14F-4D97-AF65-F5344CB8AC3E}">
        <p14:creationId xmlns:p14="http://schemas.microsoft.com/office/powerpoint/2010/main" val="196988444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F496CB"/>
      </a:accent1>
      <a:accent2>
        <a:srgbClr val="BC356F"/>
      </a:accent2>
      <a:accent3>
        <a:srgbClr val="E65331"/>
      </a:accent3>
      <a:accent4>
        <a:srgbClr val="F27E19"/>
      </a:accent4>
      <a:accent5>
        <a:srgbClr val="F2AC19"/>
      </a:accent5>
      <a:accent6>
        <a:srgbClr val="BC80E0"/>
      </a:accent6>
      <a:hlink>
        <a:srgbClr val="EF5285"/>
      </a:hlink>
      <a:folHlink>
        <a:srgbClr val="F77F90"/>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23659B44-6E34-4CE8-8F0D-387DA7996826}"/>
    </a:ext>
  </a:extLst>
</a:theme>
</file>

<file path=ppt/theme/theme3.xml><?xml version="1.0" encoding="utf-8"?>
<a:theme xmlns:a="http://schemas.openxmlformats.org/drawingml/2006/main" name="Droplet">
  <a:themeElements>
    <a:clrScheme name="Droplet">
      <a:dk1>
        <a:sysClr val="windowText" lastClr="000000"/>
      </a:dk1>
      <a:lt1>
        <a:sysClr val="window" lastClr="FFFFFF"/>
      </a:lt1>
      <a:dk2>
        <a:srgbClr val="27537E"/>
      </a:dk2>
      <a:lt2>
        <a:srgbClr val="AABED7"/>
      </a:lt2>
      <a:accent1>
        <a:srgbClr val="E34B7A"/>
      </a:accent1>
      <a:accent2>
        <a:srgbClr val="AC339A"/>
      </a:accent2>
      <a:accent3>
        <a:srgbClr val="6953B7"/>
      </a:accent3>
      <a:accent4>
        <a:srgbClr val="1D7EAB"/>
      </a:accent4>
      <a:accent5>
        <a:srgbClr val="43AFD6"/>
      </a:accent5>
      <a:accent6>
        <a:srgbClr val="DE85E1"/>
      </a:accent6>
      <a:hlink>
        <a:srgbClr val="ED87A6"/>
      </a:hlink>
      <a:folHlink>
        <a:srgbClr val="C99EAC"/>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78000"/>
                <a:shade val="100000"/>
                <a:hueMod val="136000"/>
                <a:satMod val="160000"/>
                <a:lumMod val="105000"/>
              </a:schemeClr>
            </a:gs>
            <a:gs pos="100000">
              <a:schemeClr val="phClr">
                <a:shade val="92000"/>
                <a:satMod val="170000"/>
                <a:lumMod val="96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C71B277C-C29A-4BA0-A7BA-43502DF21AB3}"/>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192</TotalTime>
  <Words>1269</Words>
  <Application>Microsoft Office PowerPoint</Application>
  <PresentationFormat>Widescreen</PresentationFormat>
  <Paragraphs>127</Paragraphs>
  <Slides>16</Slides>
  <Notes>1</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16</vt:i4>
      </vt:variant>
    </vt:vector>
  </HeadingPairs>
  <TitlesOfParts>
    <vt:vector size="26" baseType="lpstr">
      <vt:lpstr>Arial</vt:lpstr>
      <vt:lpstr>Calibri</vt:lpstr>
      <vt:lpstr>Calibri Light</vt:lpstr>
      <vt:lpstr>Times New Roman</vt:lpstr>
      <vt:lpstr>Trebuchet MS</vt:lpstr>
      <vt:lpstr>Tw Cen MT</vt:lpstr>
      <vt:lpstr>Wingdings 3</vt:lpstr>
      <vt:lpstr>Office Theme</vt:lpstr>
      <vt:lpstr>Facet</vt:lpstr>
      <vt:lpstr>Droplet</vt:lpstr>
      <vt:lpstr>Adaptability: Role of soft skill for In-service Teacher Education</vt:lpstr>
      <vt:lpstr>Adaptability</vt:lpstr>
      <vt:lpstr>Abstract</vt:lpstr>
      <vt:lpstr>Introduction </vt:lpstr>
      <vt:lpstr>Definitions </vt:lpstr>
      <vt:lpstr>PowerPoint Presentation</vt:lpstr>
      <vt:lpstr>PowerPoint Presentation</vt:lpstr>
      <vt:lpstr>In-service teacher</vt:lpstr>
      <vt:lpstr>Importance soft skill for adaptability in term of In-service teacher education</vt:lpstr>
      <vt:lpstr>Objectives  and Hypotheses of the study </vt:lpstr>
      <vt:lpstr>Research Methodology</vt:lpstr>
      <vt:lpstr>Findings</vt:lpstr>
      <vt:lpstr>Hypothesis</vt:lpstr>
      <vt:lpstr>PowerPoint Presentation</vt:lpstr>
      <vt:lpstr> Discussion and Conclusion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Adaptability: Role of In-service Teacher Education</dc:title>
  <dc:creator>farhi</dc:creator>
  <cp:lastModifiedBy>farhi</cp:lastModifiedBy>
  <cp:revision>28</cp:revision>
  <dcterms:created xsi:type="dcterms:W3CDTF">2022-05-13T17:10:06Z</dcterms:created>
  <dcterms:modified xsi:type="dcterms:W3CDTF">2022-05-13T20:28:30Z</dcterms:modified>
</cp:coreProperties>
</file>