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64" r:id="rId6"/>
    <p:sldId id="266" r:id="rId7"/>
    <p:sldId id="275" r:id="rId8"/>
    <p:sldId id="273" r:id="rId9"/>
    <p:sldId id="274" r:id="rId10"/>
    <p:sldId id="277" r:id="rId11"/>
    <p:sldId id="276" r:id="rId12"/>
    <p:sldId id="269" r:id="rId13"/>
    <p:sldId id="268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F73F5-A82C-4638-85DC-7D424450CE2A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10809-8BB5-4F77-95BD-FAB55B56E6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79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10809-8BB5-4F77-95BD-FAB55B56E6E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57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ell\Desktop\Görsel\wewfrewry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51" y="0"/>
            <a:ext cx="92006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6237312"/>
            <a:ext cx="8208912" cy="591453"/>
          </a:xfrm>
        </p:spPr>
        <p:txBody>
          <a:bodyPr>
            <a:noAutofit/>
          </a:bodyPr>
          <a:lstStyle/>
          <a:p>
            <a:r>
              <a:rPr lang="tr-TR" u="sng" dirty="0" smtClean="0">
                <a:solidFill>
                  <a:schemeClr val="tx1"/>
                </a:solidFill>
              </a:rPr>
              <a:t>Sena İNCEOĞLU</a:t>
            </a:r>
            <a:r>
              <a:rPr lang="tr-TR" dirty="0" smtClean="0">
                <a:solidFill>
                  <a:schemeClr val="tx1"/>
                </a:solidFill>
              </a:rPr>
              <a:t>, Özgür ZEYDAN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51520" y="420022"/>
            <a:ext cx="856895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Ümraniye İlçesinde Hava Kalitesinin Değerlendirilmesi ve Yer Seviyesi Ozonu</a:t>
            </a:r>
            <a:endParaRPr lang="tr-TR" sz="4800" b="1" dirty="0">
              <a:ln w="18000">
                <a:solidFill>
                  <a:schemeClr val="accent3">
                    <a:lumMod val="5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58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00B050"/>
                </a:solidFill>
              </a:rPr>
              <a:t>Ümraniye Hava </a:t>
            </a:r>
            <a:r>
              <a:rPr lang="tr-TR" sz="3600" dirty="0">
                <a:solidFill>
                  <a:srgbClr val="00B050"/>
                </a:solidFill>
              </a:rPr>
              <a:t>Kalitesi İzleme </a:t>
            </a:r>
            <a:r>
              <a:rPr lang="tr-TR" sz="3600" dirty="0" smtClean="0">
                <a:solidFill>
                  <a:srgbClr val="00B050"/>
                </a:solidFill>
              </a:rPr>
              <a:t>İstasyonu</a:t>
            </a:r>
            <a:endParaRPr lang="tr-TR" sz="3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255" y="1700808"/>
            <a:ext cx="8258857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024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Sınır Değerler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786308"/>
              </p:ext>
            </p:extLst>
          </p:nvPr>
        </p:nvGraphicFramePr>
        <p:xfrm>
          <a:off x="457200" y="1600200"/>
          <a:ext cx="8229600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6488"/>
                <a:gridCol w="1080120"/>
                <a:gridCol w="3096344"/>
                <a:gridCol w="274664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Kirletici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Süre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err="1" smtClean="0"/>
                        <a:t>HKDYY</a:t>
                      </a:r>
                      <a:r>
                        <a:rPr lang="tr-TR" sz="2800" baseline="0" dirty="0" smtClean="0"/>
                        <a:t> - </a:t>
                      </a:r>
                      <a:r>
                        <a:rPr lang="tr-TR" sz="2800" dirty="0" smtClean="0"/>
                        <a:t>Sınır Değer (</a:t>
                      </a:r>
                      <a:r>
                        <a:rPr lang="tr-TR" sz="2800" dirty="0" smtClean="0">
                          <a:sym typeface="Symbol" panose="05050102010706020507" pitchFamily="18" charset="2"/>
                        </a:rPr>
                        <a:t>g/m</a:t>
                      </a:r>
                      <a:r>
                        <a:rPr lang="tr-TR" sz="2800" baseline="30000" dirty="0" smtClean="0">
                          <a:sym typeface="Symbol" panose="05050102010706020507" pitchFamily="18" charset="2"/>
                        </a:rPr>
                        <a:t>3</a:t>
                      </a:r>
                      <a:r>
                        <a:rPr lang="tr-TR" sz="2800" dirty="0" smtClean="0"/>
                        <a:t>)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aseline="0" dirty="0" smtClean="0"/>
                        <a:t>DSÖ - </a:t>
                      </a:r>
                      <a:r>
                        <a:rPr lang="tr-TR" sz="2800" dirty="0" smtClean="0"/>
                        <a:t>Sınır Değer (</a:t>
                      </a:r>
                      <a:r>
                        <a:rPr lang="tr-TR" sz="2800" dirty="0" smtClean="0">
                          <a:sym typeface="Symbol" panose="05050102010706020507" pitchFamily="18" charset="2"/>
                        </a:rPr>
                        <a:t>g/m</a:t>
                      </a:r>
                      <a:r>
                        <a:rPr lang="tr-TR" sz="2800" baseline="30000" dirty="0" smtClean="0">
                          <a:sym typeface="Symbol" panose="05050102010706020507" pitchFamily="18" charset="2"/>
                        </a:rPr>
                        <a:t>3</a:t>
                      </a:r>
                      <a:r>
                        <a:rPr lang="tr-TR" sz="2800" dirty="0" smtClean="0"/>
                        <a:t>)</a:t>
                      </a:r>
                      <a:endParaRPr lang="tr-T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PM</a:t>
                      </a:r>
                      <a:r>
                        <a:rPr lang="tr-TR" sz="2800" baseline="-25000" dirty="0" smtClean="0"/>
                        <a:t>10</a:t>
                      </a:r>
                      <a:endParaRPr lang="tr-TR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Yıllık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40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20</a:t>
                      </a:r>
                      <a:endParaRPr lang="tr-T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SO</a:t>
                      </a:r>
                      <a:r>
                        <a:rPr lang="tr-TR" sz="2800" baseline="-25000" dirty="0" smtClean="0"/>
                        <a:t>2</a:t>
                      </a:r>
                      <a:endParaRPr lang="tr-TR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Yıllık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20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20</a:t>
                      </a:r>
                      <a:endParaRPr lang="tr-T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NO</a:t>
                      </a:r>
                      <a:r>
                        <a:rPr lang="tr-TR" sz="2800" baseline="-25000" dirty="0" smtClean="0"/>
                        <a:t>2</a:t>
                      </a:r>
                      <a:endParaRPr lang="tr-TR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Yıllık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40+8 *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40</a:t>
                      </a:r>
                      <a:endParaRPr lang="tr-T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O</a:t>
                      </a:r>
                      <a:r>
                        <a:rPr lang="tr-TR" sz="2800" baseline="-25000" dirty="0" smtClean="0"/>
                        <a:t>3</a:t>
                      </a:r>
                      <a:endParaRPr lang="tr-TR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Yıllık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120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100</a:t>
                      </a:r>
                      <a:endParaRPr lang="tr-TR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534380" y="4941168"/>
            <a:ext cx="8075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* 1 Ocak 2024 tarihine kadar kademeli olarak azaltılarak 40 </a:t>
            </a:r>
            <a:r>
              <a:rPr lang="tr-TR" sz="2400" dirty="0">
                <a:sym typeface="Symbol" panose="05050102010706020507" pitchFamily="18" charset="2"/>
              </a:rPr>
              <a:t></a:t>
            </a:r>
            <a:r>
              <a:rPr lang="tr-TR" sz="2400" dirty="0" smtClean="0">
                <a:sym typeface="Symbol" panose="05050102010706020507" pitchFamily="18" charset="2"/>
              </a:rPr>
              <a:t>g/m</a:t>
            </a:r>
            <a:r>
              <a:rPr lang="tr-TR" sz="2400" baseline="30000" dirty="0" smtClean="0">
                <a:sym typeface="Symbol" panose="05050102010706020507" pitchFamily="18" charset="2"/>
              </a:rPr>
              <a:t>3 </a:t>
            </a:r>
            <a:r>
              <a:rPr lang="tr-TR" sz="2400" dirty="0" smtClean="0">
                <a:sym typeface="Symbol" panose="05050102010706020507" pitchFamily="18" charset="2"/>
              </a:rPr>
              <a:t>değerine düşürülecek.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92420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6021288"/>
          </a:xfrm>
        </p:spPr>
        <p:txBody>
          <a:bodyPr>
            <a:normAutofit fontScale="70000" lnSpcReduction="20000"/>
          </a:bodyPr>
          <a:lstStyle/>
          <a:p>
            <a:pPr algn="just">
              <a:buBlip>
                <a:blip r:embed="rId2"/>
              </a:buBlip>
            </a:pPr>
            <a:r>
              <a:rPr lang="tr-TR" sz="3900" dirty="0">
                <a:solidFill>
                  <a:srgbClr val="00B050"/>
                </a:solidFill>
              </a:rPr>
              <a:t>PM</a:t>
            </a:r>
            <a:r>
              <a:rPr lang="tr-TR" sz="3900" baseline="-25000" dirty="0">
                <a:solidFill>
                  <a:srgbClr val="00B050"/>
                </a:solidFill>
              </a:rPr>
              <a:t>10</a:t>
            </a:r>
            <a:r>
              <a:rPr lang="tr-TR" sz="3900" dirty="0">
                <a:solidFill>
                  <a:srgbClr val="00B050"/>
                </a:solidFill>
              </a:rPr>
              <a:t> için 2020 yılında ölçülen </a:t>
            </a:r>
            <a:r>
              <a:rPr lang="tr-TR" sz="3900" u="sng" dirty="0">
                <a:solidFill>
                  <a:srgbClr val="00B050"/>
                </a:solidFill>
              </a:rPr>
              <a:t>30,83 </a:t>
            </a:r>
            <a:r>
              <a:rPr lang="tr-TR" sz="3900" u="sng" dirty="0" err="1" smtClean="0">
                <a:solidFill>
                  <a:srgbClr val="00B050"/>
                </a:solidFill>
              </a:rPr>
              <a:t>μg</a:t>
            </a:r>
            <a:r>
              <a:rPr lang="tr-TR" sz="3900" u="sng" dirty="0" smtClean="0">
                <a:solidFill>
                  <a:srgbClr val="00B050"/>
                </a:solidFill>
              </a:rPr>
              <a:t>/m</a:t>
            </a:r>
            <a:r>
              <a:rPr lang="tr-TR" sz="3900" u="sng" baseline="30000" dirty="0" smtClean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 </a:t>
            </a:r>
            <a:r>
              <a:rPr lang="tr-TR" sz="3900" dirty="0" smtClean="0">
                <a:solidFill>
                  <a:srgbClr val="00B050"/>
                </a:solidFill>
              </a:rPr>
              <a:t>değeri</a:t>
            </a:r>
            <a:r>
              <a:rPr lang="tr-TR" sz="3900" dirty="0">
                <a:solidFill>
                  <a:srgbClr val="00B050"/>
                </a:solidFill>
              </a:rPr>
              <a:t>, </a:t>
            </a:r>
            <a:r>
              <a:rPr lang="tr-TR" sz="3900" dirty="0" err="1">
                <a:solidFill>
                  <a:srgbClr val="00B050"/>
                </a:solidFill>
              </a:rPr>
              <a:t>HKDYY’ye</a:t>
            </a:r>
            <a:r>
              <a:rPr lang="tr-TR" sz="3900" dirty="0">
                <a:solidFill>
                  <a:srgbClr val="00B050"/>
                </a:solidFill>
              </a:rPr>
              <a:t> göre yıllık ortalama limit değer olan </a:t>
            </a:r>
            <a:r>
              <a:rPr lang="tr-TR" sz="3900" dirty="0" smtClean="0">
                <a:solidFill>
                  <a:srgbClr val="00B050"/>
                </a:solidFill>
              </a:rPr>
              <a:t>                   </a:t>
            </a:r>
            <a:r>
              <a:rPr lang="tr-TR" sz="3900" b="1" i="1" dirty="0" smtClean="0">
                <a:solidFill>
                  <a:srgbClr val="00B050"/>
                </a:solidFill>
              </a:rPr>
              <a:t>40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’ün altında kalmış olup Dünya Sağlık Örgütü (DSÖ) tarafından önerilen </a:t>
            </a:r>
            <a:r>
              <a:rPr lang="tr-TR" sz="3900" b="1" i="1" dirty="0">
                <a:solidFill>
                  <a:srgbClr val="00B050"/>
                </a:solidFill>
              </a:rPr>
              <a:t>20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’ün ise </a:t>
            </a:r>
            <a:r>
              <a:rPr lang="tr-TR" sz="3900" dirty="0" smtClean="0">
                <a:solidFill>
                  <a:srgbClr val="00B050"/>
                </a:solidFill>
              </a:rPr>
              <a:t>üzerindedir.</a:t>
            </a:r>
          </a:p>
          <a:p>
            <a:pPr algn="just">
              <a:buBlip>
                <a:blip r:embed="rId2"/>
              </a:buBlip>
            </a:pPr>
            <a:r>
              <a:rPr lang="tr-TR" sz="3900" dirty="0" smtClean="0">
                <a:solidFill>
                  <a:srgbClr val="00B050"/>
                </a:solidFill>
              </a:rPr>
              <a:t>NO</a:t>
            </a:r>
            <a:r>
              <a:rPr lang="tr-TR" sz="3900" baseline="-25000" dirty="0" smtClean="0">
                <a:solidFill>
                  <a:srgbClr val="00B050"/>
                </a:solidFill>
              </a:rPr>
              <a:t>2</a:t>
            </a:r>
            <a:r>
              <a:rPr lang="tr-TR" sz="3900" dirty="0" smtClean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için 2020 yılında ölçülen </a:t>
            </a:r>
            <a:r>
              <a:rPr lang="tr-TR" sz="3900" u="sng" dirty="0">
                <a:solidFill>
                  <a:srgbClr val="00B050"/>
                </a:solidFill>
              </a:rPr>
              <a:t>44,82 </a:t>
            </a:r>
            <a:r>
              <a:rPr lang="tr-TR" sz="3900" u="sng" dirty="0" err="1">
                <a:solidFill>
                  <a:srgbClr val="00B050"/>
                </a:solidFill>
              </a:rPr>
              <a:t>μg</a:t>
            </a:r>
            <a:r>
              <a:rPr lang="tr-TR" sz="3900" u="sng" dirty="0">
                <a:solidFill>
                  <a:srgbClr val="00B050"/>
                </a:solidFill>
              </a:rPr>
              <a:t>/m</a:t>
            </a:r>
            <a:r>
              <a:rPr lang="tr-TR" sz="3900" u="sng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 değeri, </a:t>
            </a:r>
            <a:r>
              <a:rPr lang="tr-TR" sz="3900" dirty="0" err="1" smtClean="0">
                <a:solidFill>
                  <a:srgbClr val="00B050"/>
                </a:solidFill>
              </a:rPr>
              <a:t>HKDYY’ye</a:t>
            </a:r>
            <a:r>
              <a:rPr lang="tr-TR" sz="3900" dirty="0" smtClean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göre yıllık ortalama limit değer </a:t>
            </a:r>
            <a:r>
              <a:rPr lang="tr-TR" sz="3900" dirty="0" smtClean="0">
                <a:solidFill>
                  <a:srgbClr val="00B050"/>
                </a:solidFill>
              </a:rPr>
              <a:t>olan                    </a:t>
            </a:r>
            <a:r>
              <a:rPr lang="tr-TR" sz="3900" b="1" i="1" dirty="0" smtClean="0">
                <a:solidFill>
                  <a:srgbClr val="00B050"/>
                </a:solidFill>
              </a:rPr>
              <a:t>48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i="1" dirty="0">
                <a:solidFill>
                  <a:srgbClr val="00B050"/>
                </a:solidFill>
              </a:rPr>
              <a:t>’</a:t>
            </a:r>
            <a:r>
              <a:rPr lang="tr-TR" sz="3900" dirty="0">
                <a:solidFill>
                  <a:srgbClr val="00B050"/>
                </a:solidFill>
              </a:rPr>
              <a:t>ün altında </a:t>
            </a:r>
            <a:r>
              <a:rPr lang="tr-TR" sz="3900" dirty="0" smtClean="0">
                <a:solidFill>
                  <a:srgbClr val="00B050"/>
                </a:solidFill>
              </a:rPr>
              <a:t>kalmış olup, DSÖ’ye göre yıllık </a:t>
            </a:r>
            <a:r>
              <a:rPr lang="tr-TR" sz="3900" dirty="0">
                <a:solidFill>
                  <a:srgbClr val="00B050"/>
                </a:solidFill>
              </a:rPr>
              <a:t>ortalama sınır değeri olan </a:t>
            </a:r>
            <a:r>
              <a:rPr lang="tr-TR" sz="3900" b="1" i="1" dirty="0">
                <a:solidFill>
                  <a:srgbClr val="00B050"/>
                </a:solidFill>
              </a:rPr>
              <a:t>40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’ün aşıldığı </a:t>
            </a:r>
            <a:r>
              <a:rPr lang="tr-TR" sz="3900" dirty="0" smtClean="0">
                <a:solidFill>
                  <a:srgbClr val="00B050"/>
                </a:solidFill>
              </a:rPr>
              <a:t>görülmektedir.</a:t>
            </a:r>
          </a:p>
          <a:p>
            <a:pPr algn="just">
              <a:buBlip>
                <a:blip r:embed="rId2"/>
              </a:buBlip>
            </a:pPr>
            <a:r>
              <a:rPr lang="tr-TR" sz="3900" dirty="0" smtClean="0">
                <a:solidFill>
                  <a:srgbClr val="00B050"/>
                </a:solidFill>
              </a:rPr>
              <a:t>SO</a:t>
            </a:r>
            <a:r>
              <a:rPr lang="tr-TR" sz="3900" baseline="-25000" dirty="0" smtClean="0">
                <a:solidFill>
                  <a:srgbClr val="00B050"/>
                </a:solidFill>
              </a:rPr>
              <a:t>2</a:t>
            </a:r>
            <a:r>
              <a:rPr lang="tr-TR" sz="3900" dirty="0" smtClean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için </a:t>
            </a:r>
            <a:r>
              <a:rPr lang="tr-TR" sz="3900" dirty="0" err="1">
                <a:solidFill>
                  <a:srgbClr val="00B050"/>
                </a:solidFill>
              </a:rPr>
              <a:t>HKDYY’ye</a:t>
            </a:r>
            <a:r>
              <a:rPr lang="tr-TR" sz="3900" dirty="0">
                <a:solidFill>
                  <a:srgbClr val="00B050"/>
                </a:solidFill>
              </a:rPr>
              <a:t> ve DSÖ’ye göre yıllık ortalama limit değer olan </a:t>
            </a:r>
            <a:r>
              <a:rPr lang="tr-TR" sz="3900" b="1" i="1" dirty="0">
                <a:solidFill>
                  <a:srgbClr val="00B050"/>
                </a:solidFill>
              </a:rPr>
              <a:t>20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b="1" i="1" dirty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değeri 2020 yılında </a:t>
            </a:r>
            <a:r>
              <a:rPr lang="tr-TR" sz="3900" u="sng" dirty="0">
                <a:solidFill>
                  <a:srgbClr val="00B050"/>
                </a:solidFill>
              </a:rPr>
              <a:t>23,14 </a:t>
            </a:r>
            <a:r>
              <a:rPr lang="tr-TR" sz="3900" u="sng" dirty="0" err="1">
                <a:solidFill>
                  <a:srgbClr val="00B050"/>
                </a:solidFill>
              </a:rPr>
              <a:t>μg</a:t>
            </a:r>
            <a:r>
              <a:rPr lang="tr-TR" sz="3900" u="sng" dirty="0">
                <a:solidFill>
                  <a:srgbClr val="00B050"/>
                </a:solidFill>
              </a:rPr>
              <a:t>/m</a:t>
            </a:r>
            <a:r>
              <a:rPr lang="tr-TR" sz="3900" u="sng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’lük ölçüm değeriyle </a:t>
            </a:r>
            <a:r>
              <a:rPr lang="tr-TR" sz="3900" dirty="0" smtClean="0">
                <a:solidFill>
                  <a:srgbClr val="00B050"/>
                </a:solidFill>
              </a:rPr>
              <a:t>aşılmıştır.</a:t>
            </a:r>
          </a:p>
          <a:p>
            <a:pPr algn="just">
              <a:buBlip>
                <a:blip r:embed="rId2"/>
              </a:buBlip>
            </a:pPr>
            <a:r>
              <a:rPr lang="tr-TR" sz="3900" dirty="0" smtClean="0">
                <a:solidFill>
                  <a:srgbClr val="00B050"/>
                </a:solidFill>
              </a:rPr>
              <a:t>O</a:t>
            </a:r>
            <a:r>
              <a:rPr lang="tr-TR" sz="3900" baseline="-25000" dirty="0" smtClean="0">
                <a:solidFill>
                  <a:srgbClr val="00B050"/>
                </a:solidFill>
              </a:rPr>
              <a:t>3</a:t>
            </a:r>
            <a:r>
              <a:rPr lang="tr-TR" sz="3900" dirty="0" smtClean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için </a:t>
            </a:r>
            <a:r>
              <a:rPr lang="tr-TR" sz="3900" dirty="0" err="1">
                <a:solidFill>
                  <a:srgbClr val="00B050"/>
                </a:solidFill>
              </a:rPr>
              <a:t>HKDYY’ye</a:t>
            </a:r>
            <a:r>
              <a:rPr lang="tr-TR" sz="3900" dirty="0">
                <a:solidFill>
                  <a:srgbClr val="00B050"/>
                </a:solidFill>
              </a:rPr>
              <a:t> ve DSÖ’ye göre yıllık ortalama limit değer </a:t>
            </a:r>
            <a:r>
              <a:rPr lang="tr-TR" sz="3900" b="1" i="1" dirty="0">
                <a:solidFill>
                  <a:srgbClr val="00B050"/>
                </a:solidFill>
              </a:rPr>
              <a:t>120 ve 100 </a:t>
            </a:r>
            <a:r>
              <a:rPr lang="tr-TR" sz="3900" b="1" i="1" dirty="0" err="1">
                <a:solidFill>
                  <a:srgbClr val="00B050"/>
                </a:solidFill>
              </a:rPr>
              <a:t>μg</a:t>
            </a:r>
            <a:r>
              <a:rPr lang="tr-TR" sz="3900" b="1" i="1" dirty="0">
                <a:solidFill>
                  <a:srgbClr val="00B050"/>
                </a:solidFill>
              </a:rPr>
              <a:t>/m</a:t>
            </a:r>
            <a:r>
              <a:rPr lang="tr-TR" sz="3900" b="1" i="1" baseline="30000" dirty="0">
                <a:solidFill>
                  <a:srgbClr val="00B050"/>
                </a:solidFill>
              </a:rPr>
              <a:t>3</a:t>
            </a:r>
            <a:r>
              <a:rPr lang="tr-TR" sz="3900" i="1" dirty="0">
                <a:solidFill>
                  <a:srgbClr val="00B050"/>
                </a:solidFill>
              </a:rPr>
              <a:t> </a:t>
            </a:r>
            <a:r>
              <a:rPr lang="tr-TR" sz="3900" dirty="0">
                <a:solidFill>
                  <a:srgbClr val="00B050"/>
                </a:solidFill>
              </a:rPr>
              <a:t>olarak belirlenmişlerdir. Ümraniye’deki O</a:t>
            </a:r>
            <a:r>
              <a:rPr lang="tr-TR" sz="3900" baseline="-25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 konsantrasyonu 2020 yılının ilk yarısında yapılmış olan ölçüm sonuçlarına göre ortalama </a:t>
            </a:r>
            <a:r>
              <a:rPr lang="tr-TR" sz="3900" u="sng" dirty="0">
                <a:solidFill>
                  <a:srgbClr val="00B050"/>
                </a:solidFill>
              </a:rPr>
              <a:t>14,38 </a:t>
            </a:r>
            <a:r>
              <a:rPr lang="tr-TR" sz="3900" u="sng" dirty="0" err="1">
                <a:solidFill>
                  <a:srgbClr val="00B050"/>
                </a:solidFill>
              </a:rPr>
              <a:t>μg</a:t>
            </a:r>
            <a:r>
              <a:rPr lang="tr-TR" sz="3900" u="sng" dirty="0">
                <a:solidFill>
                  <a:srgbClr val="00B050"/>
                </a:solidFill>
              </a:rPr>
              <a:t>/m</a:t>
            </a:r>
            <a:r>
              <a:rPr lang="tr-TR" sz="3900" u="sng" baseline="30000" dirty="0">
                <a:solidFill>
                  <a:srgbClr val="00B050"/>
                </a:solidFill>
              </a:rPr>
              <a:t>3</a:t>
            </a:r>
            <a:r>
              <a:rPr lang="tr-TR" sz="3900" dirty="0">
                <a:solidFill>
                  <a:srgbClr val="00B050"/>
                </a:solidFill>
              </a:rPr>
              <a:t> olarak tespit edilmiştir</a:t>
            </a:r>
            <a:r>
              <a:rPr lang="tr-TR" sz="3900" dirty="0" smtClean="0">
                <a:solidFill>
                  <a:srgbClr val="00B050"/>
                </a:solidFill>
              </a:rPr>
              <a:t>.</a:t>
            </a:r>
            <a:endParaRPr lang="tr-TR" sz="3900" dirty="0">
              <a:solidFill>
                <a:srgbClr val="00B050"/>
              </a:solidFill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Bulgular</a:t>
            </a:r>
            <a:endParaRPr lang="tr-TR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8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Sonuç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 fontScale="92500" lnSpcReduction="10000"/>
          </a:bodyPr>
          <a:lstStyle/>
          <a:p>
            <a:pPr marL="0" indent="180000" algn="just">
              <a:buNone/>
            </a:pPr>
            <a:r>
              <a:rPr lang="tr-TR" sz="3000" dirty="0">
                <a:solidFill>
                  <a:srgbClr val="00B050"/>
                </a:solidFill>
              </a:rPr>
              <a:t>Tüm bu verilerle Ümraniye ilçesinin hava kalitesi </a:t>
            </a:r>
            <a:r>
              <a:rPr lang="tr-TR" sz="3000" dirty="0" err="1">
                <a:solidFill>
                  <a:srgbClr val="00B050"/>
                </a:solidFill>
              </a:rPr>
              <a:t>HKDYY’ye</a:t>
            </a:r>
            <a:r>
              <a:rPr lang="tr-TR" sz="3000" dirty="0">
                <a:solidFill>
                  <a:srgbClr val="00B050"/>
                </a:solidFill>
              </a:rPr>
              <a:t> göre; PM</a:t>
            </a:r>
            <a:r>
              <a:rPr lang="tr-TR" sz="3000" baseline="-25000" dirty="0">
                <a:solidFill>
                  <a:srgbClr val="00B050"/>
                </a:solidFill>
              </a:rPr>
              <a:t>10</a:t>
            </a:r>
            <a:r>
              <a:rPr lang="tr-TR" sz="3000" dirty="0">
                <a:solidFill>
                  <a:srgbClr val="00B050"/>
                </a:solidFill>
              </a:rPr>
              <a:t> bakımından “iyi”, </a:t>
            </a:r>
            <a:r>
              <a:rPr lang="tr-TR" sz="3000" dirty="0" smtClean="0">
                <a:solidFill>
                  <a:srgbClr val="00B050"/>
                </a:solidFill>
              </a:rPr>
              <a:t>NO</a:t>
            </a:r>
            <a:r>
              <a:rPr lang="tr-TR" sz="3000" baseline="-25000" dirty="0" smtClean="0">
                <a:solidFill>
                  <a:srgbClr val="00B050"/>
                </a:solidFill>
              </a:rPr>
              <a:t>2</a:t>
            </a:r>
            <a:r>
              <a:rPr lang="tr-TR" sz="3000" dirty="0" smtClean="0">
                <a:solidFill>
                  <a:srgbClr val="00B050"/>
                </a:solidFill>
              </a:rPr>
              <a:t> </a:t>
            </a:r>
            <a:r>
              <a:rPr lang="tr-TR" sz="3000" dirty="0">
                <a:solidFill>
                  <a:srgbClr val="00B050"/>
                </a:solidFill>
              </a:rPr>
              <a:t>ve SO</a:t>
            </a:r>
            <a:r>
              <a:rPr lang="tr-TR" sz="3000" baseline="-25000" dirty="0">
                <a:solidFill>
                  <a:srgbClr val="00B050"/>
                </a:solidFill>
              </a:rPr>
              <a:t>2</a:t>
            </a:r>
            <a:r>
              <a:rPr lang="tr-TR" sz="3000" dirty="0">
                <a:solidFill>
                  <a:srgbClr val="00B050"/>
                </a:solidFill>
              </a:rPr>
              <a:t> değerlerine göre de “orta” seviyede olduğu söylenebilir. </a:t>
            </a:r>
            <a:r>
              <a:rPr lang="tr-TR" sz="3000" dirty="0" smtClean="0">
                <a:solidFill>
                  <a:srgbClr val="00B050"/>
                </a:solidFill>
              </a:rPr>
              <a:t>Fakat ozon için Ümraniye hava izleme istasyonunda yeterli </a:t>
            </a:r>
            <a:r>
              <a:rPr lang="tr-TR" sz="3000" dirty="0">
                <a:solidFill>
                  <a:srgbClr val="00B050"/>
                </a:solidFill>
              </a:rPr>
              <a:t>veri olmamasından dolayı doğru bir değerlendirmede bulunmak mümkün </a:t>
            </a:r>
            <a:r>
              <a:rPr lang="tr-TR" sz="3000" dirty="0" smtClean="0">
                <a:solidFill>
                  <a:srgbClr val="00B050"/>
                </a:solidFill>
              </a:rPr>
              <a:t>değildir.</a:t>
            </a:r>
          </a:p>
          <a:p>
            <a:pPr marL="0" indent="180000" algn="just">
              <a:buNone/>
            </a:pPr>
            <a:r>
              <a:rPr lang="tr-TR" sz="3000" dirty="0" smtClean="0">
                <a:solidFill>
                  <a:srgbClr val="00B050"/>
                </a:solidFill>
              </a:rPr>
              <a:t>Sonuç olarak, temiz hava, iklimin korunması ve sürdürülebilir bir dünya oluşturmak için, fosil kaynaklı yakıtların kullanımından dolayı atmosfere salınan kirleticilerin çevresel etkilerinin öncelikle </a:t>
            </a:r>
            <a:r>
              <a:rPr lang="tr-TR" sz="3000" dirty="0">
                <a:solidFill>
                  <a:srgbClr val="00B050"/>
                </a:solidFill>
              </a:rPr>
              <a:t>kontrol altına </a:t>
            </a:r>
            <a:r>
              <a:rPr lang="tr-TR" sz="3000" dirty="0" smtClean="0">
                <a:solidFill>
                  <a:srgbClr val="00B050"/>
                </a:solidFill>
              </a:rPr>
              <a:t>alınması, uygun teknolojiler ve yenilenebilir enerji kaynakları kullanımı </a:t>
            </a:r>
            <a:r>
              <a:rPr lang="tr-TR" sz="3000" dirty="0">
                <a:solidFill>
                  <a:srgbClr val="00B050"/>
                </a:solidFill>
              </a:rPr>
              <a:t>ile birlikte en aza </a:t>
            </a:r>
            <a:r>
              <a:rPr lang="tr-TR" sz="3000" dirty="0" smtClean="0">
                <a:solidFill>
                  <a:srgbClr val="00B050"/>
                </a:solidFill>
              </a:rPr>
              <a:t>indirgenmesi </a:t>
            </a:r>
            <a:r>
              <a:rPr lang="tr-TR" sz="3000" dirty="0">
                <a:solidFill>
                  <a:srgbClr val="00B050"/>
                </a:solidFill>
              </a:rPr>
              <a:t>önemli bir rol </a:t>
            </a:r>
            <a:r>
              <a:rPr lang="tr-TR" sz="3000" dirty="0" smtClean="0">
                <a:solidFill>
                  <a:srgbClr val="00B050"/>
                </a:solidFill>
              </a:rPr>
              <a:t>teşkil etmektedir.</a:t>
            </a:r>
          </a:p>
        </p:txBody>
      </p:sp>
    </p:spTree>
    <p:extLst>
      <p:ext uri="{BB962C8B-B14F-4D97-AF65-F5344CB8AC3E}">
        <p14:creationId xmlns:p14="http://schemas.microsoft.com/office/powerpoint/2010/main" val="38005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r-TR" sz="5400" b="1" dirty="0" smtClean="0">
                <a:solidFill>
                  <a:srgbClr val="006600"/>
                </a:solidFill>
              </a:rPr>
              <a:t>BENİ DİNLEDİĞİNİZ İÇİN TEŞEKKÜR EDERİM</a:t>
            </a:r>
          </a:p>
        </p:txBody>
      </p:sp>
    </p:spTree>
    <p:extLst>
      <p:ext uri="{BB962C8B-B14F-4D97-AF65-F5344CB8AC3E}">
        <p14:creationId xmlns:p14="http://schemas.microsoft.com/office/powerpoint/2010/main" val="12780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ll\Desktop\Ekran-Resmi-2019-01-29-11.21.23j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71340"/>
            <a:ext cx="3630542" cy="431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Sunum İçeriği</a:t>
            </a:r>
            <a:endParaRPr lang="tr-TR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2568"/>
          </a:xfrm>
        </p:spPr>
        <p:txBody>
          <a:bodyPr anchor="t">
            <a:normAutofit fontScale="92500" lnSpcReduction="10000"/>
          </a:bodyPr>
          <a:lstStyle/>
          <a:p>
            <a:pPr>
              <a:buSzPct val="75000"/>
              <a:buBlip>
                <a:blip r:embed="rId3"/>
              </a:buBlip>
            </a:pPr>
            <a:r>
              <a:rPr lang="tr-TR" dirty="0" smtClean="0">
                <a:solidFill>
                  <a:srgbClr val="00B050"/>
                </a:solidFill>
              </a:rPr>
              <a:t>Hava Kalitesi ve Hava Kirliliği</a:t>
            </a:r>
            <a:endParaRPr lang="tr-TR" dirty="0">
              <a:solidFill>
                <a:srgbClr val="00B050"/>
              </a:solidFill>
            </a:endParaRPr>
          </a:p>
          <a:p>
            <a:pPr>
              <a:buSzPct val="75000"/>
              <a:buBlip>
                <a:blip r:embed="rId3"/>
              </a:buBlip>
            </a:pPr>
            <a:r>
              <a:rPr lang="tr-TR" dirty="0" smtClean="0">
                <a:solidFill>
                  <a:srgbClr val="00B050"/>
                </a:solidFill>
              </a:rPr>
              <a:t>Kirletici  Parametreler</a:t>
            </a:r>
          </a:p>
          <a:p>
            <a:pPr lvl="1">
              <a:buSzPct val="75000"/>
              <a:buBlip>
                <a:blip r:embed="rId4"/>
              </a:buBlip>
            </a:pPr>
            <a:r>
              <a:rPr lang="tr-TR" sz="3200" dirty="0" smtClean="0">
                <a:solidFill>
                  <a:srgbClr val="92D050"/>
                </a:solidFill>
              </a:rPr>
              <a:t>Partikül Madde ( PM)</a:t>
            </a:r>
          </a:p>
          <a:p>
            <a:pPr lvl="1">
              <a:buSzPct val="75000"/>
              <a:buBlip>
                <a:blip r:embed="rId4"/>
              </a:buBlip>
            </a:pPr>
            <a:r>
              <a:rPr lang="tr-TR" sz="3200" dirty="0" smtClean="0">
                <a:solidFill>
                  <a:srgbClr val="92D050"/>
                </a:solidFill>
              </a:rPr>
              <a:t>Kükürt Dioksitler (SO</a:t>
            </a:r>
            <a:r>
              <a:rPr lang="tr-TR" sz="3200" baseline="-25000" dirty="0" smtClean="0">
                <a:solidFill>
                  <a:srgbClr val="92D050"/>
                </a:solidFill>
              </a:rPr>
              <a:t>2</a:t>
            </a:r>
            <a:r>
              <a:rPr lang="tr-TR" sz="3200" dirty="0" smtClean="0">
                <a:solidFill>
                  <a:srgbClr val="92D050"/>
                </a:solidFill>
              </a:rPr>
              <a:t>)</a:t>
            </a:r>
          </a:p>
          <a:p>
            <a:pPr lvl="1">
              <a:buSzPct val="75000"/>
              <a:buBlip>
                <a:blip r:embed="rId4"/>
              </a:buBlip>
            </a:pPr>
            <a:r>
              <a:rPr lang="tr-TR" sz="3200" dirty="0" smtClean="0">
                <a:solidFill>
                  <a:srgbClr val="92D050"/>
                </a:solidFill>
              </a:rPr>
              <a:t>Azot Dioksitler (NO</a:t>
            </a:r>
            <a:r>
              <a:rPr lang="tr-TR" sz="3200" baseline="-25000" dirty="0" smtClean="0">
                <a:solidFill>
                  <a:srgbClr val="92D050"/>
                </a:solidFill>
              </a:rPr>
              <a:t>2</a:t>
            </a:r>
            <a:r>
              <a:rPr lang="tr-TR" sz="3200" dirty="0" smtClean="0">
                <a:solidFill>
                  <a:srgbClr val="92D050"/>
                </a:solidFill>
              </a:rPr>
              <a:t>)</a:t>
            </a:r>
          </a:p>
          <a:p>
            <a:pPr lvl="1">
              <a:buSzPct val="75000"/>
              <a:buBlip>
                <a:blip r:embed="rId4"/>
              </a:buBlip>
            </a:pPr>
            <a:r>
              <a:rPr lang="tr-TR" sz="3200" dirty="0" smtClean="0">
                <a:solidFill>
                  <a:srgbClr val="92D050"/>
                </a:solidFill>
              </a:rPr>
              <a:t>Karbon Monoksit (CO)</a:t>
            </a:r>
          </a:p>
          <a:p>
            <a:pPr lvl="1">
              <a:buSzPct val="75000"/>
              <a:buBlip>
                <a:blip r:embed="rId4"/>
              </a:buBlip>
            </a:pPr>
            <a:r>
              <a:rPr lang="tr-TR" sz="3200" dirty="0" smtClean="0">
                <a:solidFill>
                  <a:srgbClr val="92D050"/>
                </a:solidFill>
              </a:rPr>
              <a:t>Ozon (O</a:t>
            </a:r>
            <a:r>
              <a:rPr lang="tr-TR" sz="3200" baseline="-25000" dirty="0" smtClean="0">
                <a:solidFill>
                  <a:srgbClr val="92D050"/>
                </a:solidFill>
              </a:rPr>
              <a:t>3</a:t>
            </a:r>
            <a:r>
              <a:rPr lang="tr-TR" sz="3200" dirty="0" smtClean="0">
                <a:solidFill>
                  <a:srgbClr val="92D050"/>
                </a:solidFill>
              </a:rPr>
              <a:t>)</a:t>
            </a:r>
          </a:p>
          <a:p>
            <a:pPr>
              <a:buSzPct val="75000"/>
              <a:buBlip>
                <a:blip r:embed="rId3"/>
              </a:buBlip>
            </a:pPr>
            <a:r>
              <a:rPr lang="tr-TR" dirty="0" smtClean="0">
                <a:solidFill>
                  <a:srgbClr val="00B050"/>
                </a:solidFill>
              </a:rPr>
              <a:t>Yer Seviyesi Ozonu ve İklim Etkisi</a:t>
            </a:r>
          </a:p>
          <a:p>
            <a:pPr>
              <a:buSzPct val="75000"/>
              <a:buBlip>
                <a:blip r:embed="rId3"/>
              </a:buBlip>
            </a:pPr>
            <a:r>
              <a:rPr lang="tr-TR" dirty="0" smtClean="0">
                <a:solidFill>
                  <a:srgbClr val="00B050"/>
                </a:solidFill>
              </a:rPr>
              <a:t>Yöntem</a:t>
            </a:r>
          </a:p>
          <a:p>
            <a:pPr>
              <a:buSzPct val="75000"/>
              <a:buBlip>
                <a:blip r:embed="rId3"/>
              </a:buBlip>
            </a:pPr>
            <a:r>
              <a:rPr lang="tr-TR" dirty="0" smtClean="0">
                <a:solidFill>
                  <a:srgbClr val="00B050"/>
                </a:solidFill>
              </a:rPr>
              <a:t>Bulgular ve Sonuç</a:t>
            </a:r>
          </a:p>
          <a:p>
            <a:pPr marL="0" indent="0">
              <a:buSzPct val="140000"/>
              <a:buNone/>
            </a:pPr>
            <a:endParaRPr lang="tr-TR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solidFill>
                  <a:srgbClr val="006600"/>
                </a:solidFill>
              </a:rPr>
              <a:t>Giriş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tr-TR" sz="3000" dirty="0" smtClean="0">
                <a:solidFill>
                  <a:srgbClr val="00B050"/>
                </a:solidFill>
              </a:rPr>
              <a:t>Hava kalitesi;  artan nüfusa bağlı olarak, şehirleşme, sanayileşme ve enerji ihtiyacındaki artışın sonucunda atmosferin yapısının bozulması olarak tanımlanabilir.</a:t>
            </a:r>
          </a:p>
          <a:p>
            <a:pPr>
              <a:buSzPct val="75000"/>
              <a:buBlip>
                <a:blip r:embed="rId2"/>
              </a:buBlip>
            </a:pPr>
            <a:r>
              <a:rPr lang="tr-TR" sz="3000" dirty="0" smtClean="0">
                <a:solidFill>
                  <a:srgbClr val="00B050"/>
                </a:solidFill>
              </a:rPr>
              <a:t>Atmosfere salınan kirleticiler hava kirliliğinin artmasına ve hava kalitesinin bozulmasına, dolaylı olarak da küresel ısınmaya ve iklim değişikliğine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20723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Hava Kirliliği</a:t>
            </a:r>
            <a:endParaRPr lang="tr-TR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10034"/>
            <a:ext cx="8352928" cy="5287318"/>
          </a:xfrm>
        </p:spPr>
        <p:txBody>
          <a:bodyPr>
            <a:normAutofit/>
          </a:bodyPr>
          <a:lstStyle/>
          <a:p>
            <a:pPr marL="0" indent="0">
              <a:buSzPct val="75000"/>
              <a:buNone/>
            </a:pPr>
            <a:r>
              <a:rPr lang="tr-TR" sz="3000" dirty="0" smtClean="0">
                <a:solidFill>
                  <a:srgbClr val="00B050"/>
                </a:solidFill>
              </a:rPr>
              <a:t>Hava kalitesini olumsuz etkileyen kirleticiler, fosil kaynaklı yakıtların kullanıldığı enerji santrallerinden, konutlardaki ısınmanın sağlanmasından, motorlu taşıt egzozlarından ve endüstriyel tesislerden atmosfere salınan;</a:t>
            </a:r>
            <a:endParaRPr lang="tr-TR" sz="3000" dirty="0">
              <a:solidFill>
                <a:srgbClr val="00B050"/>
              </a:solidFill>
            </a:endParaRPr>
          </a:p>
          <a:p>
            <a:pPr>
              <a:buSzPct val="75000"/>
              <a:buBlip>
                <a:blip r:embed="rId2"/>
              </a:buBlip>
            </a:pPr>
            <a:r>
              <a:rPr lang="tr-TR" sz="3000" dirty="0" smtClean="0">
                <a:solidFill>
                  <a:srgbClr val="00B050"/>
                </a:solidFill>
              </a:rPr>
              <a:t>Partikül madde (PM)</a:t>
            </a:r>
          </a:p>
          <a:p>
            <a:pPr>
              <a:buSzPct val="75000"/>
              <a:buBlip>
                <a:blip r:embed="rId2"/>
              </a:buBlip>
            </a:pPr>
            <a:r>
              <a:rPr lang="tr-TR" sz="3000" dirty="0" smtClean="0">
                <a:solidFill>
                  <a:srgbClr val="00B050"/>
                </a:solidFill>
              </a:rPr>
              <a:t>Kükürt oksitler (</a:t>
            </a:r>
            <a:r>
              <a:rPr lang="tr-TR" sz="3000" dirty="0" err="1" smtClean="0">
                <a:solidFill>
                  <a:srgbClr val="00B050"/>
                </a:solidFill>
              </a:rPr>
              <a:t>SOx</a:t>
            </a:r>
            <a:r>
              <a:rPr lang="tr-TR" sz="3000" dirty="0" smtClean="0">
                <a:solidFill>
                  <a:srgbClr val="00B050"/>
                </a:solidFill>
              </a:rPr>
              <a:t>)</a:t>
            </a:r>
            <a:endParaRPr lang="tr-TR" sz="3000" dirty="0">
              <a:solidFill>
                <a:srgbClr val="00B050"/>
              </a:solidFill>
            </a:endParaRPr>
          </a:p>
          <a:p>
            <a:pPr>
              <a:buSzPct val="75000"/>
              <a:buBlip>
                <a:blip r:embed="rId2"/>
              </a:buBlip>
            </a:pPr>
            <a:r>
              <a:rPr lang="tr-TR" sz="3000" dirty="0">
                <a:solidFill>
                  <a:srgbClr val="00B050"/>
                </a:solidFill>
              </a:rPr>
              <a:t>Azot oksitler (</a:t>
            </a:r>
            <a:r>
              <a:rPr lang="tr-TR" sz="3000" dirty="0" err="1">
                <a:solidFill>
                  <a:srgbClr val="00B050"/>
                </a:solidFill>
              </a:rPr>
              <a:t>NOx</a:t>
            </a:r>
            <a:r>
              <a:rPr lang="tr-TR" sz="3000" dirty="0">
                <a:solidFill>
                  <a:srgbClr val="00B050"/>
                </a:solidFill>
              </a:rPr>
              <a:t>)</a:t>
            </a:r>
          </a:p>
          <a:p>
            <a:pPr>
              <a:buSzPct val="75000"/>
              <a:buBlip>
                <a:blip r:embed="rId2"/>
              </a:buBlip>
            </a:pPr>
            <a:r>
              <a:rPr lang="tr-TR" sz="3000" dirty="0">
                <a:solidFill>
                  <a:srgbClr val="00B050"/>
                </a:solidFill>
              </a:rPr>
              <a:t>Karbon monoksit (CO</a:t>
            </a:r>
            <a:r>
              <a:rPr lang="tr-TR" sz="3000" dirty="0" smtClean="0">
                <a:solidFill>
                  <a:srgbClr val="00B050"/>
                </a:solidFill>
              </a:rPr>
              <a:t>)</a:t>
            </a:r>
            <a:endParaRPr lang="tr-TR" sz="3000" dirty="0">
              <a:solidFill>
                <a:srgbClr val="00B050"/>
              </a:solidFill>
            </a:endParaRPr>
          </a:p>
        </p:txBody>
      </p:sp>
      <p:pic>
        <p:nvPicPr>
          <p:cNvPr id="7" name="Picture 4" descr="C:\Users\Dell\Desktop\hava-kirliligi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12" y="3905672"/>
            <a:ext cx="44775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3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Partikül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rgbClr val="006600"/>
                </a:solidFill>
              </a:rPr>
              <a:t>Madde (PM)</a:t>
            </a:r>
            <a:endParaRPr lang="tr-TR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000" dirty="0">
                <a:solidFill>
                  <a:srgbClr val="00B050"/>
                </a:solidFill>
              </a:rPr>
              <a:t>Partikül maddeler; havada asılı kalan katı ve sıvı tanecikler olarak </a:t>
            </a:r>
            <a:r>
              <a:rPr lang="tr-TR" sz="3000" dirty="0" smtClean="0">
                <a:solidFill>
                  <a:srgbClr val="00B050"/>
                </a:solidFill>
              </a:rPr>
              <a:t>tanımlanabilir ve hava </a:t>
            </a:r>
            <a:r>
              <a:rPr lang="tr-TR" sz="3000" dirty="0">
                <a:solidFill>
                  <a:srgbClr val="00B050"/>
                </a:solidFill>
              </a:rPr>
              <a:t>kirleticileri arasında en önemli ve insan sağlığını en çok etkileyen kirleticilerdir. </a:t>
            </a:r>
            <a:r>
              <a:rPr lang="tr-TR" sz="3000" dirty="0" smtClean="0">
                <a:solidFill>
                  <a:srgbClr val="00B050"/>
                </a:solidFill>
              </a:rPr>
              <a:t>İnsan sağlığına olumsuz etkileri; üst solunum yolları hastalıkları, akciğer hastalıkları ve kansere neden olmaktadır.</a:t>
            </a:r>
            <a:endParaRPr lang="tr-TR" sz="3000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Dell\Desktop\Görsel\partikül m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5208372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Kükürt Dioksit (SO</a:t>
            </a:r>
            <a:r>
              <a:rPr lang="tr-TR" baseline="-25000" dirty="0" smtClean="0">
                <a:solidFill>
                  <a:srgbClr val="006600"/>
                </a:solidFill>
              </a:rPr>
              <a:t>2</a:t>
            </a:r>
            <a:r>
              <a:rPr lang="tr-TR" dirty="0" smtClean="0">
                <a:solidFill>
                  <a:srgbClr val="006600"/>
                </a:solidFill>
              </a:rPr>
              <a:t>) 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736" y="836712"/>
            <a:ext cx="8229600" cy="2448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000" dirty="0">
                <a:solidFill>
                  <a:srgbClr val="00B050"/>
                </a:solidFill>
              </a:rPr>
              <a:t>F</a:t>
            </a:r>
            <a:r>
              <a:rPr lang="tr-TR" sz="3000" dirty="0" smtClean="0">
                <a:solidFill>
                  <a:srgbClr val="00B050"/>
                </a:solidFill>
              </a:rPr>
              <a:t>osil </a:t>
            </a:r>
            <a:r>
              <a:rPr lang="tr-TR" sz="3000" dirty="0">
                <a:solidFill>
                  <a:srgbClr val="00B050"/>
                </a:solidFill>
              </a:rPr>
              <a:t>kaynaklı </a:t>
            </a:r>
            <a:r>
              <a:rPr lang="tr-TR" sz="3000" dirty="0" smtClean="0">
                <a:solidFill>
                  <a:srgbClr val="00B050"/>
                </a:solidFill>
              </a:rPr>
              <a:t>yakıtların </a:t>
            </a:r>
            <a:r>
              <a:rPr lang="tr-TR" sz="3000" dirty="0">
                <a:solidFill>
                  <a:srgbClr val="00B050"/>
                </a:solidFill>
              </a:rPr>
              <a:t>yanması sonucunda kükürt atmosfere SO</a:t>
            </a:r>
            <a:r>
              <a:rPr lang="tr-TR" sz="3000" baseline="-25000" dirty="0">
                <a:solidFill>
                  <a:srgbClr val="00B050"/>
                </a:solidFill>
              </a:rPr>
              <a:t>2</a:t>
            </a:r>
            <a:r>
              <a:rPr lang="tr-TR" sz="3000" dirty="0">
                <a:solidFill>
                  <a:srgbClr val="00B050"/>
                </a:solidFill>
              </a:rPr>
              <a:t> bileşiği şeklinde karışır. Kükürt </a:t>
            </a:r>
            <a:r>
              <a:rPr lang="tr-TR" sz="3000" dirty="0" smtClean="0">
                <a:solidFill>
                  <a:srgbClr val="00B050"/>
                </a:solidFill>
              </a:rPr>
              <a:t>dioksit, </a:t>
            </a:r>
            <a:r>
              <a:rPr lang="tr-TR" sz="3000" dirty="0">
                <a:solidFill>
                  <a:srgbClr val="00B050"/>
                </a:solidFill>
              </a:rPr>
              <a:t>asit </a:t>
            </a:r>
            <a:r>
              <a:rPr lang="tr-TR" sz="3000" dirty="0" smtClean="0">
                <a:solidFill>
                  <a:srgbClr val="00B050"/>
                </a:solidFill>
              </a:rPr>
              <a:t>yağmurlarına neden olur. Ayrıca, solunum yolu hastalıklarına </a:t>
            </a:r>
            <a:r>
              <a:rPr lang="tr-TR" sz="3000" dirty="0">
                <a:solidFill>
                  <a:srgbClr val="00B050"/>
                </a:solidFill>
              </a:rPr>
              <a:t>ve </a:t>
            </a:r>
            <a:r>
              <a:rPr lang="tr-TR" sz="3000" dirty="0" smtClean="0">
                <a:solidFill>
                  <a:srgbClr val="00B050"/>
                </a:solidFill>
              </a:rPr>
              <a:t>ölümlere de neden </a:t>
            </a:r>
            <a:r>
              <a:rPr lang="tr-TR" sz="3000" dirty="0">
                <a:solidFill>
                  <a:srgbClr val="00B050"/>
                </a:solidFill>
              </a:rPr>
              <a:t>olmaktadır</a:t>
            </a:r>
            <a:r>
              <a:rPr lang="tr-TR" sz="3000" dirty="0" smtClean="0">
                <a:solidFill>
                  <a:srgbClr val="00B050"/>
                </a:solidFill>
              </a:rPr>
              <a:t>.</a:t>
            </a:r>
          </a:p>
          <a:p>
            <a:pPr marL="0" indent="0" algn="r">
              <a:buNone/>
            </a:pPr>
            <a:endParaRPr lang="tr-TR" sz="3000" dirty="0" smtClean="0">
              <a:solidFill>
                <a:srgbClr val="00B050"/>
              </a:solidFill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67544" y="29969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>
                <a:solidFill>
                  <a:srgbClr val="006600"/>
                </a:solidFill>
              </a:rPr>
              <a:t>Azot Dioksit (NO</a:t>
            </a:r>
            <a:r>
              <a:rPr lang="tr-TR" baseline="-25000" dirty="0" smtClean="0">
                <a:solidFill>
                  <a:srgbClr val="006600"/>
                </a:solidFill>
              </a:rPr>
              <a:t>2</a:t>
            </a:r>
            <a:r>
              <a:rPr lang="tr-TR" dirty="0" smtClean="0">
                <a:solidFill>
                  <a:srgbClr val="006600"/>
                </a:solidFill>
              </a:rPr>
              <a:t>) 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671900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tr-TR" sz="3000" dirty="0" smtClean="0">
              <a:solidFill>
                <a:srgbClr val="00B050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tr-TR" sz="3000" dirty="0" smtClean="0">
              <a:solidFill>
                <a:srgbClr val="00B050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71736" y="3861048"/>
            <a:ext cx="8229600" cy="2672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dirty="0">
                <a:solidFill>
                  <a:srgbClr val="00B050"/>
                </a:solidFill>
              </a:rPr>
              <a:t>Motorlu taşıtlar, termik santraller ve fosil yakıt kullanan sanayi </a:t>
            </a:r>
            <a:r>
              <a:rPr lang="tr-TR" sz="3000" dirty="0" smtClean="0">
                <a:solidFill>
                  <a:srgbClr val="00B050"/>
                </a:solidFill>
              </a:rPr>
              <a:t>tesislerden </a:t>
            </a:r>
            <a:r>
              <a:rPr lang="tr-TR" sz="3000" dirty="0" err="1" smtClean="0">
                <a:solidFill>
                  <a:srgbClr val="00B050"/>
                </a:solidFill>
              </a:rPr>
              <a:t>NO</a:t>
            </a:r>
            <a:r>
              <a:rPr lang="tr-TR" sz="3000" baseline="-25000" dirty="0" err="1" smtClean="0">
                <a:solidFill>
                  <a:srgbClr val="00B050"/>
                </a:solidFill>
              </a:rPr>
              <a:t>x</a:t>
            </a:r>
            <a:r>
              <a:rPr lang="tr-TR" sz="3000" dirty="0" err="1" smtClean="0">
                <a:solidFill>
                  <a:srgbClr val="00B050"/>
                </a:solidFill>
              </a:rPr>
              <a:t>’ler</a:t>
            </a:r>
            <a:r>
              <a:rPr lang="tr-TR" sz="3000" dirty="0" smtClean="0">
                <a:solidFill>
                  <a:srgbClr val="00B050"/>
                </a:solidFill>
              </a:rPr>
              <a:t> atmosfere salınır. NO</a:t>
            </a:r>
            <a:r>
              <a:rPr lang="tr-TR" sz="3000" baseline="-25000" dirty="0" smtClean="0">
                <a:solidFill>
                  <a:srgbClr val="00B050"/>
                </a:solidFill>
              </a:rPr>
              <a:t>2</a:t>
            </a:r>
            <a:r>
              <a:rPr lang="tr-TR" sz="3000" dirty="0" smtClean="0">
                <a:solidFill>
                  <a:srgbClr val="00B050"/>
                </a:solidFill>
              </a:rPr>
              <a:t> </a:t>
            </a:r>
            <a:r>
              <a:rPr lang="tr-TR" sz="3000" dirty="0">
                <a:solidFill>
                  <a:srgbClr val="00B050"/>
                </a:solidFill>
              </a:rPr>
              <a:t>aynı zamanda ozon oluşumunda </a:t>
            </a:r>
            <a:r>
              <a:rPr lang="tr-TR" sz="3000" dirty="0" smtClean="0">
                <a:solidFill>
                  <a:srgbClr val="00B050"/>
                </a:solidFill>
              </a:rPr>
              <a:t>oldukça </a:t>
            </a:r>
            <a:r>
              <a:rPr lang="tr-TR" sz="3000" dirty="0">
                <a:solidFill>
                  <a:srgbClr val="00B050"/>
                </a:solidFill>
              </a:rPr>
              <a:t>ciddi rol oynamaktadır.</a:t>
            </a:r>
            <a:r>
              <a:rPr lang="tr-TR" sz="3000" dirty="0" smtClean="0">
                <a:solidFill>
                  <a:srgbClr val="00B050"/>
                </a:solidFill>
              </a:rPr>
              <a:t> Azot dioksit solunum yolu hastalıklarına ve sinir sistemi felcine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8751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Dell\Desktop\Görsel\dfghjk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53963"/>
            <a:ext cx="3059832" cy="273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Karbon Monoksit (CO) 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000" dirty="0">
                <a:solidFill>
                  <a:srgbClr val="00B050"/>
                </a:solidFill>
              </a:rPr>
              <a:t>Karbon monoksit oluşum kaynakları genellikle motorlu taşıtlar, ısınma kaynaklı atmosfere salınımlar ve katı atık depolama tesislerinde oluşan metan gazının atmosferde </a:t>
            </a:r>
            <a:r>
              <a:rPr lang="tr-TR" sz="3000" dirty="0" err="1">
                <a:solidFill>
                  <a:srgbClr val="00B050"/>
                </a:solidFill>
              </a:rPr>
              <a:t>oksidasyon</a:t>
            </a:r>
            <a:r>
              <a:rPr lang="tr-TR" sz="3000" dirty="0">
                <a:solidFill>
                  <a:srgbClr val="00B050"/>
                </a:solidFill>
              </a:rPr>
              <a:t> tepkimesiyle karbon monoksite </a:t>
            </a:r>
            <a:r>
              <a:rPr lang="tr-TR" sz="3000" dirty="0" smtClean="0">
                <a:solidFill>
                  <a:srgbClr val="00B050"/>
                </a:solidFill>
              </a:rPr>
              <a:t>dönüşür. Karbon </a:t>
            </a:r>
            <a:r>
              <a:rPr lang="tr-TR" sz="3000" dirty="0">
                <a:solidFill>
                  <a:srgbClr val="00B050"/>
                </a:solidFill>
              </a:rPr>
              <a:t>monoksitin yüksek konsantrasyonları insan sağlığı üzerinde ölümcül etkilere neden </a:t>
            </a:r>
            <a:r>
              <a:rPr lang="tr-TR" sz="3000" dirty="0" smtClean="0">
                <a:solidFill>
                  <a:srgbClr val="00B050"/>
                </a:solidFill>
              </a:rPr>
              <a:t>olmaktadır.</a:t>
            </a:r>
          </a:p>
        </p:txBody>
      </p:sp>
    </p:spTree>
    <p:extLst>
      <p:ext uri="{BB962C8B-B14F-4D97-AF65-F5344CB8AC3E}">
        <p14:creationId xmlns:p14="http://schemas.microsoft.com/office/powerpoint/2010/main" val="13970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CAN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3851920" cy="362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Yer Seviyesi Ozonu ve İklim Etkisi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75000"/>
              <a:buBlip>
                <a:blip r:embed="rId3"/>
              </a:buBlip>
            </a:pPr>
            <a:r>
              <a:rPr lang="tr-TR" sz="3000" dirty="0" err="1" smtClean="0">
                <a:solidFill>
                  <a:srgbClr val="00B050"/>
                </a:solidFill>
              </a:rPr>
              <a:t>Troposferik</a:t>
            </a:r>
            <a:r>
              <a:rPr lang="tr-TR" sz="3000" dirty="0" smtClean="0">
                <a:solidFill>
                  <a:srgbClr val="00B050"/>
                </a:solidFill>
              </a:rPr>
              <a:t> Ozon (O</a:t>
            </a:r>
            <a:r>
              <a:rPr lang="tr-TR" sz="3000" baseline="-25000" dirty="0">
                <a:solidFill>
                  <a:srgbClr val="00B050"/>
                </a:solidFill>
              </a:rPr>
              <a:t>3</a:t>
            </a:r>
            <a:r>
              <a:rPr lang="tr-TR" sz="3000" dirty="0" smtClean="0">
                <a:solidFill>
                  <a:srgbClr val="00B050"/>
                </a:solidFill>
              </a:rPr>
              <a:t>) ise </a:t>
            </a:r>
            <a:r>
              <a:rPr lang="tr-TR" sz="3000" dirty="0" err="1" smtClean="0">
                <a:solidFill>
                  <a:srgbClr val="00B050"/>
                </a:solidFill>
              </a:rPr>
              <a:t>NOx</a:t>
            </a:r>
            <a:r>
              <a:rPr lang="tr-TR" sz="3000" dirty="0" smtClean="0">
                <a:solidFill>
                  <a:srgbClr val="00B050"/>
                </a:solidFill>
              </a:rPr>
              <a:t> ve uçucu organik bileşiklerin güneş ışığıyla fotokimyasal reaksiyona girmesi sonucu oluşan ikincil kirleticilerden     olup kuvvetli bir sera gazıdır.</a:t>
            </a:r>
          </a:p>
          <a:p>
            <a:pPr>
              <a:buSzPct val="75000"/>
              <a:buBlip>
                <a:blip r:embed="rId3"/>
              </a:buBlip>
            </a:pPr>
            <a:r>
              <a:rPr lang="tr-TR" sz="3000" dirty="0" smtClean="0">
                <a:solidFill>
                  <a:srgbClr val="00B050"/>
                </a:solidFill>
              </a:rPr>
              <a:t>Atmosferde sera gazlarının                             artması küresel ısınmaya ve                                    bu durum sonucunda iklim                    değişikliğine sebep                                    olmaktadır</a:t>
            </a:r>
            <a:r>
              <a:rPr lang="tr-TR" sz="3000" dirty="0">
                <a:solidFill>
                  <a:srgbClr val="00B050"/>
                </a:solidFill>
              </a:rPr>
              <a:t>.</a:t>
            </a:r>
            <a:r>
              <a:rPr lang="tr-TR" sz="3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tr-TR" sz="30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006600"/>
                </a:solidFill>
              </a:rPr>
              <a:t>Yöntem</a:t>
            </a:r>
            <a:endParaRPr lang="tr-TR" dirty="0">
              <a:solidFill>
                <a:srgbClr val="0066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dirty="0">
                <a:solidFill>
                  <a:srgbClr val="00B050"/>
                </a:solidFill>
              </a:rPr>
              <a:t>Yaklaşık 715 bin nüfusa sahip Ümraniye’nin hava kalitesi, Çevre ve Şehircilik Bakanlığı Hava Kalitesi İzleme istasyonunda takip edilmektedir. PM</a:t>
            </a:r>
            <a:r>
              <a:rPr lang="tr-TR" sz="3000" baseline="-25000" dirty="0">
                <a:solidFill>
                  <a:srgbClr val="00B050"/>
                </a:solidFill>
              </a:rPr>
              <a:t>10</a:t>
            </a:r>
            <a:r>
              <a:rPr lang="tr-TR" sz="3000" dirty="0">
                <a:solidFill>
                  <a:srgbClr val="00B050"/>
                </a:solidFill>
              </a:rPr>
              <a:t>, NO</a:t>
            </a:r>
            <a:r>
              <a:rPr lang="tr-TR" sz="3000" baseline="-25000" dirty="0">
                <a:solidFill>
                  <a:srgbClr val="00B050"/>
                </a:solidFill>
              </a:rPr>
              <a:t>2</a:t>
            </a:r>
            <a:r>
              <a:rPr lang="tr-TR" sz="3000" dirty="0">
                <a:solidFill>
                  <a:srgbClr val="00B050"/>
                </a:solidFill>
              </a:rPr>
              <a:t>, SO</a:t>
            </a:r>
            <a:r>
              <a:rPr lang="tr-TR" sz="3000" baseline="-25000" dirty="0">
                <a:solidFill>
                  <a:srgbClr val="00B050"/>
                </a:solidFill>
              </a:rPr>
              <a:t>2</a:t>
            </a:r>
            <a:r>
              <a:rPr lang="tr-TR" sz="3000" dirty="0">
                <a:solidFill>
                  <a:srgbClr val="00B050"/>
                </a:solidFill>
              </a:rPr>
              <a:t> ve O</a:t>
            </a:r>
            <a:r>
              <a:rPr lang="tr-TR" sz="3000" baseline="-25000" dirty="0">
                <a:solidFill>
                  <a:srgbClr val="00B050"/>
                </a:solidFill>
              </a:rPr>
              <a:t>3</a:t>
            </a:r>
            <a:r>
              <a:rPr lang="tr-TR" sz="3000" dirty="0">
                <a:solidFill>
                  <a:srgbClr val="00B050"/>
                </a:solidFill>
              </a:rPr>
              <a:t> kirletici konsantrasyonları 2020 yılı için hava izleme web sitesinden indirilmiştir. Kirleticiler, Hava Kalitesi Değerlendirme ve Yönetimi </a:t>
            </a:r>
            <a:r>
              <a:rPr lang="tr-TR" sz="3000" dirty="0" smtClean="0">
                <a:solidFill>
                  <a:srgbClr val="00B050"/>
                </a:solidFill>
              </a:rPr>
              <a:t>Yönetmeliği'ne </a:t>
            </a:r>
            <a:r>
              <a:rPr lang="tr-TR" sz="3000" dirty="0">
                <a:solidFill>
                  <a:srgbClr val="00B050"/>
                </a:solidFill>
              </a:rPr>
              <a:t>(HKDYY) göre değerlendirilmiş ve limit aşımları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21676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709</Words>
  <Application>Microsoft Office PowerPoint</Application>
  <PresentationFormat>Ekran Gösterisi (4:3)</PresentationFormat>
  <Paragraphs>68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PowerPoint Sunusu</vt:lpstr>
      <vt:lpstr>Sunum İçeriği</vt:lpstr>
      <vt:lpstr>Giriş</vt:lpstr>
      <vt:lpstr>Hava Kirliliği</vt:lpstr>
      <vt:lpstr>Partikül Madde (PM)</vt:lpstr>
      <vt:lpstr>Kükürt Dioksit (SO2) </vt:lpstr>
      <vt:lpstr>Karbon Monoksit (CO) </vt:lpstr>
      <vt:lpstr>Yer Seviyesi Ozonu ve İklim Etkisi</vt:lpstr>
      <vt:lpstr>Yöntem</vt:lpstr>
      <vt:lpstr>Ümraniye Hava Kalitesi İzleme İstasyonu</vt:lpstr>
      <vt:lpstr>Sınır Değerler</vt:lpstr>
      <vt:lpstr>Bulgular</vt:lpstr>
      <vt:lpstr>Sonuç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Sena</dc:creator>
  <cp:lastModifiedBy>Dell</cp:lastModifiedBy>
  <cp:revision>79</cp:revision>
  <dcterms:created xsi:type="dcterms:W3CDTF">2018-05-29T22:56:34Z</dcterms:created>
  <dcterms:modified xsi:type="dcterms:W3CDTF">2021-04-16T22:35:19Z</dcterms:modified>
</cp:coreProperties>
</file>