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7" r:id="rId4"/>
    <p:sldId id="258" r:id="rId5"/>
    <p:sldId id="264" r:id="rId6"/>
    <p:sldId id="266" r:id="rId7"/>
    <p:sldId id="275" r:id="rId8"/>
    <p:sldId id="273" r:id="rId9"/>
    <p:sldId id="274" r:id="rId10"/>
    <p:sldId id="277" r:id="rId11"/>
    <p:sldId id="276" r:id="rId12"/>
    <p:sldId id="269" r:id="rId13"/>
    <p:sldId id="268" r:id="rId14"/>
    <p:sldId id="270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096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FF73F5-A82C-4638-85DC-7D424450CE2A}" type="datetimeFigureOut">
              <a:rPr lang="tr-TR" smtClean="0"/>
              <a:t>17.04.2021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E10809-8BB5-4F77-95BD-FAB55B56E6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7796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E10809-8BB5-4F77-95BD-FAB55B56E6E0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4577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17.04.2021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17.04.2021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17.04.2021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17.04.2021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17.04.2021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17.04.2021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17.04.2021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17.04.2021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17.04.2021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17.04.2021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17.04.2021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17.04.2021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Dell\Desktop\Görsel\wewfrewryd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651" y="0"/>
            <a:ext cx="920062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683568" y="6237312"/>
            <a:ext cx="8208912" cy="591453"/>
          </a:xfrm>
        </p:spPr>
        <p:txBody>
          <a:bodyPr>
            <a:noAutofit/>
          </a:bodyPr>
          <a:lstStyle/>
          <a:p>
            <a:r>
              <a:rPr lang="tr-TR" u="sng" dirty="0" smtClean="0">
                <a:solidFill>
                  <a:schemeClr val="tx1"/>
                </a:solidFill>
              </a:rPr>
              <a:t>Sena İNCEOĞLU</a:t>
            </a:r>
            <a:r>
              <a:rPr lang="tr-TR" dirty="0" smtClean="0">
                <a:solidFill>
                  <a:schemeClr val="tx1"/>
                </a:solidFill>
              </a:rPr>
              <a:t>, Özgür ZEYDAN</a:t>
            </a:r>
          </a:p>
        </p:txBody>
      </p:sp>
      <p:sp>
        <p:nvSpPr>
          <p:cNvPr id="8" name="Dikdörtgen 7"/>
          <p:cNvSpPr/>
          <p:nvPr/>
        </p:nvSpPr>
        <p:spPr>
          <a:xfrm>
            <a:off x="251520" y="420022"/>
            <a:ext cx="8568952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4800" b="1" dirty="0" smtClean="0">
                <a:ln w="18000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Ümraniye İlçesinde Hava Kalitesinin Değerlendirilmesi ve Yer Seviyesi Ozonu</a:t>
            </a:r>
            <a:endParaRPr lang="tr-TR" sz="4800" b="1" dirty="0">
              <a:ln w="18000">
                <a:solidFill>
                  <a:schemeClr val="accent3">
                    <a:lumMod val="50000"/>
                  </a:schemeClr>
                </a:solidFill>
                <a:prstDash val="solid"/>
                <a:miter lim="800000"/>
              </a:ln>
              <a:solidFill>
                <a:srgbClr val="92D050"/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55880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rgbClr val="00B050"/>
                </a:solidFill>
              </a:rPr>
              <a:t>Ümraniye Hava </a:t>
            </a:r>
            <a:r>
              <a:rPr lang="tr-TR" sz="3600" dirty="0">
                <a:solidFill>
                  <a:srgbClr val="00B050"/>
                </a:solidFill>
              </a:rPr>
              <a:t>Kalitesi İzleme </a:t>
            </a:r>
            <a:r>
              <a:rPr lang="tr-TR" sz="3600" dirty="0" smtClean="0">
                <a:solidFill>
                  <a:srgbClr val="00B050"/>
                </a:solidFill>
              </a:rPr>
              <a:t>İstasyonu</a:t>
            </a:r>
            <a:endParaRPr lang="tr-TR" sz="3600" dirty="0"/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6255" y="1700808"/>
            <a:ext cx="8258857" cy="439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0249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00B050"/>
                </a:solidFill>
              </a:rPr>
              <a:t>Sınır Değerler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2786308"/>
              </p:ext>
            </p:extLst>
          </p:nvPr>
        </p:nvGraphicFramePr>
        <p:xfrm>
          <a:off x="457200" y="1600200"/>
          <a:ext cx="8229600" cy="30175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06488"/>
                <a:gridCol w="1080120"/>
                <a:gridCol w="3096344"/>
                <a:gridCol w="2746648"/>
              </a:tblGrid>
              <a:tr h="370840"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Kirletici</a:t>
                      </a:r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dirty="0" smtClean="0"/>
                        <a:t>Süre</a:t>
                      </a:r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dirty="0" err="1" smtClean="0"/>
                        <a:t>HKDYY</a:t>
                      </a:r>
                      <a:r>
                        <a:rPr lang="tr-TR" sz="2800" baseline="0" dirty="0" smtClean="0"/>
                        <a:t> - </a:t>
                      </a:r>
                      <a:r>
                        <a:rPr lang="tr-TR" sz="2800" dirty="0" smtClean="0"/>
                        <a:t>Sınır Değer (</a:t>
                      </a:r>
                      <a:r>
                        <a:rPr lang="tr-TR" sz="2800" dirty="0" smtClean="0">
                          <a:sym typeface="Symbol" panose="05050102010706020507" pitchFamily="18" charset="2"/>
                        </a:rPr>
                        <a:t>g/m</a:t>
                      </a:r>
                      <a:r>
                        <a:rPr lang="tr-TR" sz="2800" baseline="30000" dirty="0" smtClean="0">
                          <a:sym typeface="Symbol" panose="05050102010706020507" pitchFamily="18" charset="2"/>
                        </a:rPr>
                        <a:t>3</a:t>
                      </a:r>
                      <a:r>
                        <a:rPr lang="tr-TR" sz="2800" dirty="0" smtClean="0"/>
                        <a:t>)</a:t>
                      </a:r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800" baseline="0" dirty="0" smtClean="0"/>
                        <a:t>DSÖ - </a:t>
                      </a:r>
                      <a:r>
                        <a:rPr lang="tr-TR" sz="2800" dirty="0" smtClean="0"/>
                        <a:t>Sınır Değer (</a:t>
                      </a:r>
                      <a:r>
                        <a:rPr lang="tr-TR" sz="2800" dirty="0" smtClean="0">
                          <a:sym typeface="Symbol" panose="05050102010706020507" pitchFamily="18" charset="2"/>
                        </a:rPr>
                        <a:t>g/m</a:t>
                      </a:r>
                      <a:r>
                        <a:rPr lang="tr-TR" sz="2800" baseline="30000" dirty="0" smtClean="0">
                          <a:sym typeface="Symbol" panose="05050102010706020507" pitchFamily="18" charset="2"/>
                        </a:rPr>
                        <a:t>3</a:t>
                      </a:r>
                      <a:r>
                        <a:rPr lang="tr-TR" sz="2800" dirty="0" smtClean="0"/>
                        <a:t>)</a:t>
                      </a:r>
                      <a:endParaRPr lang="tr-TR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PM</a:t>
                      </a:r>
                      <a:r>
                        <a:rPr lang="tr-TR" sz="2800" baseline="-25000" dirty="0" smtClean="0"/>
                        <a:t>10</a:t>
                      </a:r>
                      <a:endParaRPr lang="tr-TR" sz="28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dirty="0" smtClean="0"/>
                        <a:t>Yıllık</a:t>
                      </a:r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dirty="0" smtClean="0"/>
                        <a:t>40</a:t>
                      </a:r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dirty="0" smtClean="0"/>
                        <a:t>20</a:t>
                      </a:r>
                      <a:endParaRPr lang="tr-TR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SO</a:t>
                      </a:r>
                      <a:r>
                        <a:rPr lang="tr-TR" sz="2800" baseline="-25000" dirty="0" smtClean="0"/>
                        <a:t>2</a:t>
                      </a:r>
                      <a:endParaRPr lang="tr-TR" sz="28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800" dirty="0" smtClean="0"/>
                        <a:t>Yıllık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dirty="0" smtClean="0"/>
                        <a:t>20</a:t>
                      </a:r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dirty="0" smtClean="0"/>
                        <a:t>20</a:t>
                      </a:r>
                      <a:endParaRPr lang="tr-TR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NO</a:t>
                      </a:r>
                      <a:r>
                        <a:rPr lang="tr-TR" sz="2800" baseline="-25000" dirty="0" smtClean="0"/>
                        <a:t>2</a:t>
                      </a:r>
                      <a:endParaRPr lang="tr-TR" sz="28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800" dirty="0" smtClean="0"/>
                        <a:t>Yıllık</a:t>
                      </a:r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dirty="0" smtClean="0"/>
                        <a:t>40+8 *</a:t>
                      </a:r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dirty="0" smtClean="0"/>
                        <a:t>40</a:t>
                      </a:r>
                      <a:endParaRPr lang="tr-TR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O</a:t>
                      </a:r>
                      <a:r>
                        <a:rPr lang="tr-TR" sz="2800" baseline="-25000" dirty="0" smtClean="0"/>
                        <a:t>3</a:t>
                      </a:r>
                      <a:endParaRPr lang="tr-TR" sz="28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800" dirty="0" smtClean="0"/>
                        <a:t>Yıllık</a:t>
                      </a:r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dirty="0" smtClean="0"/>
                        <a:t>120</a:t>
                      </a:r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dirty="0" smtClean="0"/>
                        <a:t>100</a:t>
                      </a:r>
                      <a:endParaRPr lang="tr-TR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Metin kutusu 4"/>
          <p:cNvSpPr txBox="1"/>
          <p:nvPr/>
        </p:nvSpPr>
        <p:spPr>
          <a:xfrm>
            <a:off x="534380" y="4941168"/>
            <a:ext cx="8075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/>
              <a:t>* 1 Ocak 2024 tarihine kadar kademeli olarak azaltılarak 40 </a:t>
            </a:r>
            <a:r>
              <a:rPr lang="tr-TR" sz="2400" dirty="0">
                <a:sym typeface="Symbol" panose="05050102010706020507" pitchFamily="18" charset="2"/>
              </a:rPr>
              <a:t></a:t>
            </a:r>
            <a:r>
              <a:rPr lang="tr-TR" sz="2400" dirty="0" smtClean="0">
                <a:sym typeface="Symbol" panose="05050102010706020507" pitchFamily="18" charset="2"/>
              </a:rPr>
              <a:t>g/m</a:t>
            </a:r>
            <a:r>
              <a:rPr lang="tr-TR" sz="2400" baseline="30000" dirty="0" smtClean="0">
                <a:sym typeface="Symbol" panose="05050102010706020507" pitchFamily="18" charset="2"/>
              </a:rPr>
              <a:t>3 </a:t>
            </a:r>
            <a:r>
              <a:rPr lang="tr-TR" sz="2400" dirty="0" smtClean="0">
                <a:sym typeface="Symbol" panose="05050102010706020507" pitchFamily="18" charset="2"/>
              </a:rPr>
              <a:t>değerine düşürülecek.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40924208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836712"/>
            <a:ext cx="8712968" cy="6021288"/>
          </a:xfrm>
        </p:spPr>
        <p:txBody>
          <a:bodyPr>
            <a:normAutofit fontScale="70000" lnSpcReduction="20000"/>
          </a:bodyPr>
          <a:lstStyle/>
          <a:p>
            <a:pPr algn="just">
              <a:buBlip>
                <a:blip r:embed="rId2"/>
              </a:buBlip>
            </a:pPr>
            <a:r>
              <a:rPr lang="tr-TR" sz="3900" dirty="0">
                <a:solidFill>
                  <a:srgbClr val="00B050"/>
                </a:solidFill>
              </a:rPr>
              <a:t>PM</a:t>
            </a:r>
            <a:r>
              <a:rPr lang="tr-TR" sz="3900" baseline="-25000" dirty="0">
                <a:solidFill>
                  <a:srgbClr val="00B050"/>
                </a:solidFill>
              </a:rPr>
              <a:t>10</a:t>
            </a:r>
            <a:r>
              <a:rPr lang="tr-TR" sz="3900" dirty="0">
                <a:solidFill>
                  <a:srgbClr val="00B050"/>
                </a:solidFill>
              </a:rPr>
              <a:t> için 2020 yılında ölçülen </a:t>
            </a:r>
            <a:r>
              <a:rPr lang="tr-TR" sz="3900" u="sng" dirty="0">
                <a:solidFill>
                  <a:srgbClr val="00B050"/>
                </a:solidFill>
              </a:rPr>
              <a:t>30,83 </a:t>
            </a:r>
            <a:r>
              <a:rPr lang="tr-TR" sz="3900" u="sng" dirty="0" err="1" smtClean="0">
                <a:solidFill>
                  <a:srgbClr val="00B050"/>
                </a:solidFill>
              </a:rPr>
              <a:t>μg</a:t>
            </a:r>
            <a:r>
              <a:rPr lang="tr-TR" sz="3900" u="sng" dirty="0" smtClean="0">
                <a:solidFill>
                  <a:srgbClr val="00B050"/>
                </a:solidFill>
              </a:rPr>
              <a:t>/m</a:t>
            </a:r>
            <a:r>
              <a:rPr lang="tr-TR" sz="3900" u="sng" baseline="30000" dirty="0" smtClean="0">
                <a:solidFill>
                  <a:srgbClr val="00B050"/>
                </a:solidFill>
              </a:rPr>
              <a:t>3</a:t>
            </a:r>
            <a:r>
              <a:rPr lang="tr-TR" sz="3900" dirty="0">
                <a:solidFill>
                  <a:srgbClr val="00B050"/>
                </a:solidFill>
              </a:rPr>
              <a:t> </a:t>
            </a:r>
            <a:r>
              <a:rPr lang="tr-TR" sz="3900" dirty="0" smtClean="0">
                <a:solidFill>
                  <a:srgbClr val="00B050"/>
                </a:solidFill>
              </a:rPr>
              <a:t>değeri</a:t>
            </a:r>
            <a:r>
              <a:rPr lang="tr-TR" sz="3900" dirty="0">
                <a:solidFill>
                  <a:srgbClr val="00B050"/>
                </a:solidFill>
              </a:rPr>
              <a:t>, </a:t>
            </a:r>
            <a:r>
              <a:rPr lang="tr-TR" sz="3900" dirty="0" err="1">
                <a:solidFill>
                  <a:srgbClr val="00B050"/>
                </a:solidFill>
              </a:rPr>
              <a:t>HKDYY’ye</a:t>
            </a:r>
            <a:r>
              <a:rPr lang="tr-TR" sz="3900" dirty="0">
                <a:solidFill>
                  <a:srgbClr val="00B050"/>
                </a:solidFill>
              </a:rPr>
              <a:t> göre yıllık ortalama limit değer olan </a:t>
            </a:r>
            <a:r>
              <a:rPr lang="tr-TR" sz="3900" dirty="0" smtClean="0">
                <a:solidFill>
                  <a:srgbClr val="00B050"/>
                </a:solidFill>
              </a:rPr>
              <a:t>                   </a:t>
            </a:r>
            <a:r>
              <a:rPr lang="tr-TR" sz="3900" b="1" i="1" dirty="0" smtClean="0">
                <a:solidFill>
                  <a:srgbClr val="00B050"/>
                </a:solidFill>
              </a:rPr>
              <a:t>40 </a:t>
            </a:r>
            <a:r>
              <a:rPr lang="tr-TR" sz="3900" b="1" i="1" dirty="0" err="1">
                <a:solidFill>
                  <a:srgbClr val="00B050"/>
                </a:solidFill>
              </a:rPr>
              <a:t>μg</a:t>
            </a:r>
            <a:r>
              <a:rPr lang="tr-TR" sz="3900" b="1" i="1" dirty="0">
                <a:solidFill>
                  <a:srgbClr val="00B050"/>
                </a:solidFill>
              </a:rPr>
              <a:t>/m</a:t>
            </a:r>
            <a:r>
              <a:rPr lang="tr-TR" sz="3900" b="1" i="1" baseline="30000" dirty="0">
                <a:solidFill>
                  <a:srgbClr val="00B050"/>
                </a:solidFill>
              </a:rPr>
              <a:t>3</a:t>
            </a:r>
            <a:r>
              <a:rPr lang="tr-TR" sz="3900" dirty="0">
                <a:solidFill>
                  <a:srgbClr val="00B050"/>
                </a:solidFill>
              </a:rPr>
              <a:t>’ün altında kalmış olup Dünya Sağlık Örgütü (DSÖ) tarafından önerilen </a:t>
            </a:r>
            <a:r>
              <a:rPr lang="tr-TR" sz="3900" b="1" i="1" dirty="0">
                <a:solidFill>
                  <a:srgbClr val="00B050"/>
                </a:solidFill>
              </a:rPr>
              <a:t>20 </a:t>
            </a:r>
            <a:r>
              <a:rPr lang="tr-TR" sz="3900" b="1" i="1" dirty="0" err="1">
                <a:solidFill>
                  <a:srgbClr val="00B050"/>
                </a:solidFill>
              </a:rPr>
              <a:t>μg</a:t>
            </a:r>
            <a:r>
              <a:rPr lang="tr-TR" sz="3900" b="1" i="1" dirty="0">
                <a:solidFill>
                  <a:srgbClr val="00B050"/>
                </a:solidFill>
              </a:rPr>
              <a:t>/m</a:t>
            </a:r>
            <a:r>
              <a:rPr lang="tr-TR" sz="3900" b="1" i="1" baseline="30000" dirty="0">
                <a:solidFill>
                  <a:srgbClr val="00B050"/>
                </a:solidFill>
              </a:rPr>
              <a:t>3</a:t>
            </a:r>
            <a:r>
              <a:rPr lang="tr-TR" sz="3900" dirty="0">
                <a:solidFill>
                  <a:srgbClr val="00B050"/>
                </a:solidFill>
              </a:rPr>
              <a:t>’ün ise </a:t>
            </a:r>
            <a:r>
              <a:rPr lang="tr-TR" sz="3900" dirty="0" smtClean="0">
                <a:solidFill>
                  <a:srgbClr val="00B050"/>
                </a:solidFill>
              </a:rPr>
              <a:t>üzerindedir.</a:t>
            </a:r>
          </a:p>
          <a:p>
            <a:pPr algn="just">
              <a:buBlip>
                <a:blip r:embed="rId2"/>
              </a:buBlip>
            </a:pPr>
            <a:r>
              <a:rPr lang="tr-TR" sz="3900" dirty="0" smtClean="0">
                <a:solidFill>
                  <a:srgbClr val="00B050"/>
                </a:solidFill>
              </a:rPr>
              <a:t>NO</a:t>
            </a:r>
            <a:r>
              <a:rPr lang="tr-TR" sz="3900" baseline="-25000" dirty="0" smtClean="0">
                <a:solidFill>
                  <a:srgbClr val="00B050"/>
                </a:solidFill>
              </a:rPr>
              <a:t>2</a:t>
            </a:r>
            <a:r>
              <a:rPr lang="tr-TR" sz="3900" dirty="0" smtClean="0">
                <a:solidFill>
                  <a:srgbClr val="00B050"/>
                </a:solidFill>
              </a:rPr>
              <a:t> </a:t>
            </a:r>
            <a:r>
              <a:rPr lang="tr-TR" sz="3900" dirty="0">
                <a:solidFill>
                  <a:srgbClr val="00B050"/>
                </a:solidFill>
              </a:rPr>
              <a:t>için 2020 yılında ölçülen </a:t>
            </a:r>
            <a:r>
              <a:rPr lang="tr-TR" sz="3900" u="sng" dirty="0">
                <a:solidFill>
                  <a:srgbClr val="00B050"/>
                </a:solidFill>
              </a:rPr>
              <a:t>44,82 </a:t>
            </a:r>
            <a:r>
              <a:rPr lang="tr-TR" sz="3900" u="sng" dirty="0" err="1">
                <a:solidFill>
                  <a:srgbClr val="00B050"/>
                </a:solidFill>
              </a:rPr>
              <a:t>μg</a:t>
            </a:r>
            <a:r>
              <a:rPr lang="tr-TR" sz="3900" u="sng" dirty="0">
                <a:solidFill>
                  <a:srgbClr val="00B050"/>
                </a:solidFill>
              </a:rPr>
              <a:t>/m</a:t>
            </a:r>
            <a:r>
              <a:rPr lang="tr-TR" sz="3900" u="sng" baseline="30000" dirty="0">
                <a:solidFill>
                  <a:srgbClr val="00B050"/>
                </a:solidFill>
              </a:rPr>
              <a:t>3</a:t>
            </a:r>
            <a:r>
              <a:rPr lang="tr-TR" sz="3900" dirty="0">
                <a:solidFill>
                  <a:srgbClr val="00B050"/>
                </a:solidFill>
              </a:rPr>
              <a:t> değeri, </a:t>
            </a:r>
            <a:r>
              <a:rPr lang="tr-TR" sz="3900" dirty="0" err="1" smtClean="0">
                <a:solidFill>
                  <a:srgbClr val="00B050"/>
                </a:solidFill>
              </a:rPr>
              <a:t>HKDYY’ye</a:t>
            </a:r>
            <a:r>
              <a:rPr lang="tr-TR" sz="3900" dirty="0" smtClean="0">
                <a:solidFill>
                  <a:srgbClr val="00B050"/>
                </a:solidFill>
              </a:rPr>
              <a:t> </a:t>
            </a:r>
            <a:r>
              <a:rPr lang="tr-TR" sz="3900" dirty="0">
                <a:solidFill>
                  <a:srgbClr val="00B050"/>
                </a:solidFill>
              </a:rPr>
              <a:t>göre yıllık ortalama limit değer </a:t>
            </a:r>
            <a:r>
              <a:rPr lang="tr-TR" sz="3900" dirty="0" smtClean="0">
                <a:solidFill>
                  <a:srgbClr val="00B050"/>
                </a:solidFill>
              </a:rPr>
              <a:t>olan                    </a:t>
            </a:r>
            <a:r>
              <a:rPr lang="tr-TR" sz="3900" b="1" i="1" dirty="0" smtClean="0">
                <a:solidFill>
                  <a:srgbClr val="00B050"/>
                </a:solidFill>
              </a:rPr>
              <a:t>48 </a:t>
            </a:r>
            <a:r>
              <a:rPr lang="tr-TR" sz="3900" b="1" i="1" dirty="0" err="1">
                <a:solidFill>
                  <a:srgbClr val="00B050"/>
                </a:solidFill>
              </a:rPr>
              <a:t>μg</a:t>
            </a:r>
            <a:r>
              <a:rPr lang="tr-TR" sz="3900" b="1" i="1" dirty="0">
                <a:solidFill>
                  <a:srgbClr val="00B050"/>
                </a:solidFill>
              </a:rPr>
              <a:t>/m</a:t>
            </a:r>
            <a:r>
              <a:rPr lang="tr-TR" sz="3900" b="1" i="1" baseline="30000" dirty="0">
                <a:solidFill>
                  <a:srgbClr val="00B050"/>
                </a:solidFill>
              </a:rPr>
              <a:t>3</a:t>
            </a:r>
            <a:r>
              <a:rPr lang="tr-TR" sz="3900" i="1" dirty="0">
                <a:solidFill>
                  <a:srgbClr val="00B050"/>
                </a:solidFill>
              </a:rPr>
              <a:t>’</a:t>
            </a:r>
            <a:r>
              <a:rPr lang="tr-TR" sz="3900" dirty="0">
                <a:solidFill>
                  <a:srgbClr val="00B050"/>
                </a:solidFill>
              </a:rPr>
              <a:t>ün altında </a:t>
            </a:r>
            <a:r>
              <a:rPr lang="tr-TR" sz="3900" dirty="0" smtClean="0">
                <a:solidFill>
                  <a:srgbClr val="00B050"/>
                </a:solidFill>
              </a:rPr>
              <a:t>kalmış olup, DSÖ’ye göre yıllık </a:t>
            </a:r>
            <a:r>
              <a:rPr lang="tr-TR" sz="3900" dirty="0">
                <a:solidFill>
                  <a:srgbClr val="00B050"/>
                </a:solidFill>
              </a:rPr>
              <a:t>ortalama sınır değeri olan </a:t>
            </a:r>
            <a:r>
              <a:rPr lang="tr-TR" sz="3900" b="1" i="1" dirty="0">
                <a:solidFill>
                  <a:srgbClr val="00B050"/>
                </a:solidFill>
              </a:rPr>
              <a:t>40 </a:t>
            </a:r>
            <a:r>
              <a:rPr lang="tr-TR" sz="3900" b="1" i="1" dirty="0" err="1">
                <a:solidFill>
                  <a:srgbClr val="00B050"/>
                </a:solidFill>
              </a:rPr>
              <a:t>μg</a:t>
            </a:r>
            <a:r>
              <a:rPr lang="tr-TR" sz="3900" b="1" i="1" dirty="0">
                <a:solidFill>
                  <a:srgbClr val="00B050"/>
                </a:solidFill>
              </a:rPr>
              <a:t>/m</a:t>
            </a:r>
            <a:r>
              <a:rPr lang="tr-TR" sz="3900" b="1" i="1" baseline="30000" dirty="0">
                <a:solidFill>
                  <a:srgbClr val="00B050"/>
                </a:solidFill>
              </a:rPr>
              <a:t>3</a:t>
            </a:r>
            <a:r>
              <a:rPr lang="tr-TR" sz="3900" dirty="0">
                <a:solidFill>
                  <a:srgbClr val="00B050"/>
                </a:solidFill>
              </a:rPr>
              <a:t>’ün aşıldığı </a:t>
            </a:r>
            <a:r>
              <a:rPr lang="tr-TR" sz="3900" dirty="0" smtClean="0">
                <a:solidFill>
                  <a:srgbClr val="00B050"/>
                </a:solidFill>
              </a:rPr>
              <a:t>görülmektedir.</a:t>
            </a:r>
          </a:p>
          <a:p>
            <a:pPr algn="just">
              <a:buBlip>
                <a:blip r:embed="rId2"/>
              </a:buBlip>
            </a:pPr>
            <a:r>
              <a:rPr lang="tr-TR" sz="3900" dirty="0" smtClean="0">
                <a:solidFill>
                  <a:srgbClr val="00B050"/>
                </a:solidFill>
              </a:rPr>
              <a:t>SO</a:t>
            </a:r>
            <a:r>
              <a:rPr lang="tr-TR" sz="3900" baseline="-25000" dirty="0" smtClean="0">
                <a:solidFill>
                  <a:srgbClr val="00B050"/>
                </a:solidFill>
              </a:rPr>
              <a:t>2</a:t>
            </a:r>
            <a:r>
              <a:rPr lang="tr-TR" sz="3900" dirty="0" smtClean="0">
                <a:solidFill>
                  <a:srgbClr val="00B050"/>
                </a:solidFill>
              </a:rPr>
              <a:t> </a:t>
            </a:r>
            <a:r>
              <a:rPr lang="tr-TR" sz="3900" dirty="0">
                <a:solidFill>
                  <a:srgbClr val="00B050"/>
                </a:solidFill>
              </a:rPr>
              <a:t>için </a:t>
            </a:r>
            <a:r>
              <a:rPr lang="tr-TR" sz="3900" dirty="0" err="1">
                <a:solidFill>
                  <a:srgbClr val="00B050"/>
                </a:solidFill>
              </a:rPr>
              <a:t>HKDYY’ye</a:t>
            </a:r>
            <a:r>
              <a:rPr lang="tr-TR" sz="3900" dirty="0">
                <a:solidFill>
                  <a:srgbClr val="00B050"/>
                </a:solidFill>
              </a:rPr>
              <a:t> ve DSÖ’ye göre yıllık ortalama limit değer olan </a:t>
            </a:r>
            <a:r>
              <a:rPr lang="tr-TR" sz="3900" b="1" i="1" dirty="0">
                <a:solidFill>
                  <a:srgbClr val="00B050"/>
                </a:solidFill>
              </a:rPr>
              <a:t>20 </a:t>
            </a:r>
            <a:r>
              <a:rPr lang="tr-TR" sz="3900" b="1" i="1" dirty="0" err="1">
                <a:solidFill>
                  <a:srgbClr val="00B050"/>
                </a:solidFill>
              </a:rPr>
              <a:t>μg</a:t>
            </a:r>
            <a:r>
              <a:rPr lang="tr-TR" sz="3900" b="1" i="1" dirty="0">
                <a:solidFill>
                  <a:srgbClr val="00B050"/>
                </a:solidFill>
              </a:rPr>
              <a:t>/m</a:t>
            </a:r>
            <a:r>
              <a:rPr lang="tr-TR" sz="3900" b="1" i="1" baseline="30000" dirty="0">
                <a:solidFill>
                  <a:srgbClr val="00B050"/>
                </a:solidFill>
              </a:rPr>
              <a:t>3</a:t>
            </a:r>
            <a:r>
              <a:rPr lang="tr-TR" sz="3900" b="1" i="1" dirty="0">
                <a:solidFill>
                  <a:srgbClr val="00B050"/>
                </a:solidFill>
              </a:rPr>
              <a:t> </a:t>
            </a:r>
            <a:r>
              <a:rPr lang="tr-TR" sz="3900" dirty="0">
                <a:solidFill>
                  <a:srgbClr val="00B050"/>
                </a:solidFill>
              </a:rPr>
              <a:t>değeri 2020 yılında </a:t>
            </a:r>
            <a:r>
              <a:rPr lang="tr-TR" sz="3900" u="sng" dirty="0">
                <a:solidFill>
                  <a:srgbClr val="00B050"/>
                </a:solidFill>
              </a:rPr>
              <a:t>23,14 </a:t>
            </a:r>
            <a:r>
              <a:rPr lang="tr-TR" sz="3900" u="sng" dirty="0" err="1">
                <a:solidFill>
                  <a:srgbClr val="00B050"/>
                </a:solidFill>
              </a:rPr>
              <a:t>μg</a:t>
            </a:r>
            <a:r>
              <a:rPr lang="tr-TR" sz="3900" u="sng" dirty="0">
                <a:solidFill>
                  <a:srgbClr val="00B050"/>
                </a:solidFill>
              </a:rPr>
              <a:t>/m</a:t>
            </a:r>
            <a:r>
              <a:rPr lang="tr-TR" sz="3900" u="sng" baseline="30000" dirty="0">
                <a:solidFill>
                  <a:srgbClr val="00B050"/>
                </a:solidFill>
              </a:rPr>
              <a:t>3</a:t>
            </a:r>
            <a:r>
              <a:rPr lang="tr-TR" sz="3900" dirty="0">
                <a:solidFill>
                  <a:srgbClr val="00B050"/>
                </a:solidFill>
              </a:rPr>
              <a:t>’lük ölçüm değeriyle </a:t>
            </a:r>
            <a:r>
              <a:rPr lang="tr-TR" sz="3900" dirty="0" smtClean="0">
                <a:solidFill>
                  <a:srgbClr val="00B050"/>
                </a:solidFill>
              </a:rPr>
              <a:t>aşılmıştır.</a:t>
            </a:r>
          </a:p>
          <a:p>
            <a:pPr algn="just">
              <a:buBlip>
                <a:blip r:embed="rId2"/>
              </a:buBlip>
            </a:pPr>
            <a:r>
              <a:rPr lang="tr-TR" sz="3900" dirty="0" smtClean="0">
                <a:solidFill>
                  <a:srgbClr val="00B050"/>
                </a:solidFill>
              </a:rPr>
              <a:t>O</a:t>
            </a:r>
            <a:r>
              <a:rPr lang="tr-TR" sz="3900" baseline="-25000" dirty="0" smtClean="0">
                <a:solidFill>
                  <a:srgbClr val="00B050"/>
                </a:solidFill>
              </a:rPr>
              <a:t>3</a:t>
            </a:r>
            <a:r>
              <a:rPr lang="tr-TR" sz="3900" dirty="0" smtClean="0">
                <a:solidFill>
                  <a:srgbClr val="00B050"/>
                </a:solidFill>
              </a:rPr>
              <a:t> </a:t>
            </a:r>
            <a:r>
              <a:rPr lang="tr-TR" sz="3900" dirty="0">
                <a:solidFill>
                  <a:srgbClr val="00B050"/>
                </a:solidFill>
              </a:rPr>
              <a:t>için </a:t>
            </a:r>
            <a:r>
              <a:rPr lang="tr-TR" sz="3900" dirty="0" err="1">
                <a:solidFill>
                  <a:srgbClr val="00B050"/>
                </a:solidFill>
              </a:rPr>
              <a:t>HKDYY’ye</a:t>
            </a:r>
            <a:r>
              <a:rPr lang="tr-TR" sz="3900" dirty="0">
                <a:solidFill>
                  <a:srgbClr val="00B050"/>
                </a:solidFill>
              </a:rPr>
              <a:t> ve DSÖ’ye göre yıllık ortalama limit değer </a:t>
            </a:r>
            <a:r>
              <a:rPr lang="tr-TR" sz="3900" b="1" i="1" dirty="0">
                <a:solidFill>
                  <a:srgbClr val="00B050"/>
                </a:solidFill>
              </a:rPr>
              <a:t>120 ve 100 </a:t>
            </a:r>
            <a:r>
              <a:rPr lang="tr-TR" sz="3900" b="1" i="1" dirty="0" err="1">
                <a:solidFill>
                  <a:srgbClr val="00B050"/>
                </a:solidFill>
              </a:rPr>
              <a:t>μg</a:t>
            </a:r>
            <a:r>
              <a:rPr lang="tr-TR" sz="3900" b="1" i="1" dirty="0">
                <a:solidFill>
                  <a:srgbClr val="00B050"/>
                </a:solidFill>
              </a:rPr>
              <a:t>/m</a:t>
            </a:r>
            <a:r>
              <a:rPr lang="tr-TR" sz="3900" b="1" i="1" baseline="30000" dirty="0">
                <a:solidFill>
                  <a:srgbClr val="00B050"/>
                </a:solidFill>
              </a:rPr>
              <a:t>3</a:t>
            </a:r>
            <a:r>
              <a:rPr lang="tr-TR" sz="3900" i="1" dirty="0">
                <a:solidFill>
                  <a:srgbClr val="00B050"/>
                </a:solidFill>
              </a:rPr>
              <a:t> </a:t>
            </a:r>
            <a:r>
              <a:rPr lang="tr-TR" sz="3900" dirty="0">
                <a:solidFill>
                  <a:srgbClr val="00B050"/>
                </a:solidFill>
              </a:rPr>
              <a:t>olarak belirlenmişlerdir. Ümraniye’deki O</a:t>
            </a:r>
            <a:r>
              <a:rPr lang="tr-TR" sz="3900" baseline="-25000" dirty="0">
                <a:solidFill>
                  <a:srgbClr val="00B050"/>
                </a:solidFill>
              </a:rPr>
              <a:t>3</a:t>
            </a:r>
            <a:r>
              <a:rPr lang="tr-TR" sz="3900" dirty="0">
                <a:solidFill>
                  <a:srgbClr val="00B050"/>
                </a:solidFill>
              </a:rPr>
              <a:t> konsantrasyonu 2020 yılının ilk yarısında yapılmış olan ölçüm sonuçlarına göre ortalama </a:t>
            </a:r>
            <a:r>
              <a:rPr lang="tr-TR" sz="3900" u="sng" dirty="0">
                <a:solidFill>
                  <a:srgbClr val="00B050"/>
                </a:solidFill>
              </a:rPr>
              <a:t>14,38 </a:t>
            </a:r>
            <a:r>
              <a:rPr lang="tr-TR" sz="3900" u="sng" dirty="0" err="1">
                <a:solidFill>
                  <a:srgbClr val="00B050"/>
                </a:solidFill>
              </a:rPr>
              <a:t>μg</a:t>
            </a:r>
            <a:r>
              <a:rPr lang="tr-TR" sz="3900" u="sng" dirty="0">
                <a:solidFill>
                  <a:srgbClr val="00B050"/>
                </a:solidFill>
              </a:rPr>
              <a:t>/m</a:t>
            </a:r>
            <a:r>
              <a:rPr lang="tr-TR" sz="3900" u="sng" baseline="30000" dirty="0">
                <a:solidFill>
                  <a:srgbClr val="00B050"/>
                </a:solidFill>
              </a:rPr>
              <a:t>3</a:t>
            </a:r>
            <a:r>
              <a:rPr lang="tr-TR" sz="3900" dirty="0">
                <a:solidFill>
                  <a:srgbClr val="00B050"/>
                </a:solidFill>
              </a:rPr>
              <a:t> olarak tespit edilmiştir</a:t>
            </a:r>
            <a:r>
              <a:rPr lang="tr-TR" sz="3900" dirty="0" smtClean="0">
                <a:solidFill>
                  <a:srgbClr val="00B050"/>
                </a:solidFill>
              </a:rPr>
              <a:t>.</a:t>
            </a:r>
            <a:endParaRPr lang="tr-TR" sz="3900" dirty="0">
              <a:solidFill>
                <a:srgbClr val="00B050"/>
              </a:solidFill>
            </a:endParaRPr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457200" y="-90264"/>
            <a:ext cx="8229600" cy="1143000"/>
          </a:xfrm>
        </p:spPr>
        <p:txBody>
          <a:bodyPr/>
          <a:lstStyle/>
          <a:p>
            <a:pPr algn="l"/>
            <a:r>
              <a:rPr lang="tr-TR" dirty="0" smtClean="0">
                <a:solidFill>
                  <a:srgbClr val="006600"/>
                </a:solidFill>
              </a:rPr>
              <a:t>Bulgular</a:t>
            </a:r>
            <a:endParaRPr lang="tr-TR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78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>
                <a:solidFill>
                  <a:srgbClr val="006600"/>
                </a:solidFill>
              </a:rPr>
              <a:t>Sonuç</a:t>
            </a:r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472608"/>
          </a:xfrm>
        </p:spPr>
        <p:txBody>
          <a:bodyPr>
            <a:normAutofit fontScale="92500" lnSpcReduction="10000"/>
          </a:bodyPr>
          <a:lstStyle/>
          <a:p>
            <a:pPr marL="0" indent="180000" algn="just">
              <a:buNone/>
            </a:pPr>
            <a:r>
              <a:rPr lang="tr-TR" sz="3000" dirty="0">
                <a:solidFill>
                  <a:srgbClr val="00B050"/>
                </a:solidFill>
              </a:rPr>
              <a:t>Tüm bu verilerle Ümraniye ilçesinin hava kalitesi </a:t>
            </a:r>
            <a:r>
              <a:rPr lang="tr-TR" sz="3000" dirty="0" err="1">
                <a:solidFill>
                  <a:srgbClr val="00B050"/>
                </a:solidFill>
              </a:rPr>
              <a:t>HKDYY’ye</a:t>
            </a:r>
            <a:r>
              <a:rPr lang="tr-TR" sz="3000" dirty="0">
                <a:solidFill>
                  <a:srgbClr val="00B050"/>
                </a:solidFill>
              </a:rPr>
              <a:t> göre; PM</a:t>
            </a:r>
            <a:r>
              <a:rPr lang="tr-TR" sz="3000" baseline="-25000" dirty="0">
                <a:solidFill>
                  <a:srgbClr val="00B050"/>
                </a:solidFill>
              </a:rPr>
              <a:t>10</a:t>
            </a:r>
            <a:r>
              <a:rPr lang="tr-TR" sz="3000" dirty="0">
                <a:solidFill>
                  <a:srgbClr val="00B050"/>
                </a:solidFill>
              </a:rPr>
              <a:t> bakımından “iyi”, </a:t>
            </a:r>
            <a:r>
              <a:rPr lang="tr-TR" sz="3000" dirty="0" smtClean="0">
                <a:solidFill>
                  <a:srgbClr val="00B050"/>
                </a:solidFill>
              </a:rPr>
              <a:t>NO</a:t>
            </a:r>
            <a:r>
              <a:rPr lang="tr-TR" sz="3000" baseline="-25000" dirty="0" smtClean="0">
                <a:solidFill>
                  <a:srgbClr val="00B050"/>
                </a:solidFill>
              </a:rPr>
              <a:t>2</a:t>
            </a:r>
            <a:r>
              <a:rPr lang="tr-TR" sz="3000" dirty="0" smtClean="0">
                <a:solidFill>
                  <a:srgbClr val="00B050"/>
                </a:solidFill>
              </a:rPr>
              <a:t> </a:t>
            </a:r>
            <a:r>
              <a:rPr lang="tr-TR" sz="3000" dirty="0">
                <a:solidFill>
                  <a:srgbClr val="00B050"/>
                </a:solidFill>
              </a:rPr>
              <a:t>ve SO</a:t>
            </a:r>
            <a:r>
              <a:rPr lang="tr-TR" sz="3000" baseline="-25000" dirty="0">
                <a:solidFill>
                  <a:srgbClr val="00B050"/>
                </a:solidFill>
              </a:rPr>
              <a:t>2</a:t>
            </a:r>
            <a:r>
              <a:rPr lang="tr-TR" sz="3000" dirty="0">
                <a:solidFill>
                  <a:srgbClr val="00B050"/>
                </a:solidFill>
              </a:rPr>
              <a:t> değerlerine göre de “orta” seviyede olduğu söylenebilir. </a:t>
            </a:r>
            <a:r>
              <a:rPr lang="tr-TR" sz="3000" dirty="0" smtClean="0">
                <a:solidFill>
                  <a:srgbClr val="00B050"/>
                </a:solidFill>
              </a:rPr>
              <a:t>Fakat ozon için Ümraniye hava izleme istasyonunda yeterli </a:t>
            </a:r>
            <a:r>
              <a:rPr lang="tr-TR" sz="3000" dirty="0">
                <a:solidFill>
                  <a:srgbClr val="00B050"/>
                </a:solidFill>
              </a:rPr>
              <a:t>veri olmamasından dolayı doğru bir değerlendirmede bulunmak mümkün </a:t>
            </a:r>
            <a:r>
              <a:rPr lang="tr-TR" sz="3000" dirty="0" smtClean="0">
                <a:solidFill>
                  <a:srgbClr val="00B050"/>
                </a:solidFill>
              </a:rPr>
              <a:t>değildir.</a:t>
            </a:r>
          </a:p>
          <a:p>
            <a:pPr marL="0" indent="180000" algn="just">
              <a:buNone/>
            </a:pPr>
            <a:r>
              <a:rPr lang="tr-TR" sz="3000" dirty="0" smtClean="0">
                <a:solidFill>
                  <a:srgbClr val="00B050"/>
                </a:solidFill>
              </a:rPr>
              <a:t>Sonuç olarak, temiz hava, iklimin korunması ve sürdürülebilir bir dünya oluşturmak için, fosil kaynaklı yakıtların kullanımından dolayı atmosfere salınan kirleticilerin çevresel etkilerinin öncelikle </a:t>
            </a:r>
            <a:r>
              <a:rPr lang="tr-TR" sz="3000" dirty="0">
                <a:solidFill>
                  <a:srgbClr val="00B050"/>
                </a:solidFill>
              </a:rPr>
              <a:t>kontrol altına </a:t>
            </a:r>
            <a:r>
              <a:rPr lang="tr-TR" sz="3000" dirty="0" smtClean="0">
                <a:solidFill>
                  <a:srgbClr val="00B050"/>
                </a:solidFill>
              </a:rPr>
              <a:t>alınması, uygun teknolojiler ve yenilenebilir enerji kaynakları kullanımı </a:t>
            </a:r>
            <a:r>
              <a:rPr lang="tr-TR" sz="3000" dirty="0">
                <a:solidFill>
                  <a:srgbClr val="00B050"/>
                </a:solidFill>
              </a:rPr>
              <a:t>ile birlikte en aza </a:t>
            </a:r>
            <a:r>
              <a:rPr lang="tr-TR" sz="3000" dirty="0" smtClean="0">
                <a:solidFill>
                  <a:srgbClr val="00B050"/>
                </a:solidFill>
              </a:rPr>
              <a:t>indirgenmesi </a:t>
            </a:r>
            <a:r>
              <a:rPr lang="tr-TR" sz="3000" dirty="0">
                <a:solidFill>
                  <a:srgbClr val="00B050"/>
                </a:solidFill>
              </a:rPr>
              <a:t>önemli bir rol </a:t>
            </a:r>
            <a:r>
              <a:rPr lang="tr-TR" sz="3000" dirty="0" smtClean="0">
                <a:solidFill>
                  <a:srgbClr val="00B050"/>
                </a:solidFill>
              </a:rPr>
              <a:t>teşkil etmektedir.</a:t>
            </a:r>
          </a:p>
        </p:txBody>
      </p:sp>
    </p:spTree>
    <p:extLst>
      <p:ext uri="{BB962C8B-B14F-4D97-AF65-F5344CB8AC3E}">
        <p14:creationId xmlns:p14="http://schemas.microsoft.com/office/powerpoint/2010/main" val="380052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tr-TR" sz="5400" b="1" dirty="0" smtClean="0">
                <a:solidFill>
                  <a:srgbClr val="006600"/>
                </a:solidFill>
              </a:rPr>
              <a:t>BENİ DİNLEDİĞİNİZ İÇİN TEŞEKKÜR EDERİM</a:t>
            </a:r>
          </a:p>
        </p:txBody>
      </p:sp>
    </p:spTree>
    <p:extLst>
      <p:ext uri="{BB962C8B-B14F-4D97-AF65-F5344CB8AC3E}">
        <p14:creationId xmlns:p14="http://schemas.microsoft.com/office/powerpoint/2010/main" val="1278062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Dell\Desktop\Ekran-Resmi-2019-01-29-11.21.23jk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571340"/>
            <a:ext cx="3630542" cy="4314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>
                <a:solidFill>
                  <a:srgbClr val="006600"/>
                </a:solidFill>
              </a:rPr>
              <a:t>Sunum İçeriği</a:t>
            </a:r>
            <a:endParaRPr lang="tr-TR" dirty="0">
              <a:solidFill>
                <a:srgbClr val="0066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340768"/>
            <a:ext cx="8291264" cy="5112568"/>
          </a:xfrm>
        </p:spPr>
        <p:txBody>
          <a:bodyPr anchor="t">
            <a:normAutofit fontScale="92500" lnSpcReduction="10000"/>
          </a:bodyPr>
          <a:lstStyle/>
          <a:p>
            <a:pPr>
              <a:buSzPct val="75000"/>
              <a:buBlip>
                <a:blip r:embed="rId3"/>
              </a:buBlip>
            </a:pPr>
            <a:r>
              <a:rPr lang="tr-TR" dirty="0" smtClean="0">
                <a:solidFill>
                  <a:srgbClr val="00B050"/>
                </a:solidFill>
              </a:rPr>
              <a:t>Hava Kalitesi ve Hava Kirliliği</a:t>
            </a:r>
            <a:endParaRPr lang="tr-TR" dirty="0">
              <a:solidFill>
                <a:srgbClr val="00B050"/>
              </a:solidFill>
            </a:endParaRPr>
          </a:p>
          <a:p>
            <a:pPr>
              <a:buSzPct val="75000"/>
              <a:buBlip>
                <a:blip r:embed="rId3"/>
              </a:buBlip>
            </a:pPr>
            <a:r>
              <a:rPr lang="tr-TR" dirty="0" smtClean="0">
                <a:solidFill>
                  <a:srgbClr val="00B050"/>
                </a:solidFill>
              </a:rPr>
              <a:t>Kirletici  Parametreler</a:t>
            </a:r>
          </a:p>
          <a:p>
            <a:pPr lvl="1">
              <a:buSzPct val="75000"/>
              <a:buBlip>
                <a:blip r:embed="rId4"/>
              </a:buBlip>
            </a:pPr>
            <a:r>
              <a:rPr lang="tr-TR" sz="3200" dirty="0" smtClean="0">
                <a:solidFill>
                  <a:srgbClr val="92D050"/>
                </a:solidFill>
              </a:rPr>
              <a:t>Partikül Madde ( PM)</a:t>
            </a:r>
          </a:p>
          <a:p>
            <a:pPr lvl="1">
              <a:buSzPct val="75000"/>
              <a:buBlip>
                <a:blip r:embed="rId4"/>
              </a:buBlip>
            </a:pPr>
            <a:r>
              <a:rPr lang="tr-TR" sz="3200" dirty="0" smtClean="0">
                <a:solidFill>
                  <a:srgbClr val="92D050"/>
                </a:solidFill>
              </a:rPr>
              <a:t>Kükürt Dioksitler (SO</a:t>
            </a:r>
            <a:r>
              <a:rPr lang="tr-TR" sz="3200" baseline="-25000" dirty="0" smtClean="0">
                <a:solidFill>
                  <a:srgbClr val="92D050"/>
                </a:solidFill>
              </a:rPr>
              <a:t>2</a:t>
            </a:r>
            <a:r>
              <a:rPr lang="tr-TR" sz="3200" dirty="0" smtClean="0">
                <a:solidFill>
                  <a:srgbClr val="92D050"/>
                </a:solidFill>
              </a:rPr>
              <a:t>)</a:t>
            </a:r>
          </a:p>
          <a:p>
            <a:pPr lvl="1">
              <a:buSzPct val="75000"/>
              <a:buBlip>
                <a:blip r:embed="rId4"/>
              </a:buBlip>
            </a:pPr>
            <a:r>
              <a:rPr lang="tr-TR" sz="3200" dirty="0" smtClean="0">
                <a:solidFill>
                  <a:srgbClr val="92D050"/>
                </a:solidFill>
              </a:rPr>
              <a:t>Azot Dioksitler (NO</a:t>
            </a:r>
            <a:r>
              <a:rPr lang="tr-TR" sz="3200" baseline="-25000" dirty="0" smtClean="0">
                <a:solidFill>
                  <a:srgbClr val="92D050"/>
                </a:solidFill>
              </a:rPr>
              <a:t>2</a:t>
            </a:r>
            <a:r>
              <a:rPr lang="tr-TR" sz="3200" dirty="0" smtClean="0">
                <a:solidFill>
                  <a:srgbClr val="92D050"/>
                </a:solidFill>
              </a:rPr>
              <a:t>)</a:t>
            </a:r>
          </a:p>
          <a:p>
            <a:pPr lvl="1">
              <a:buSzPct val="75000"/>
              <a:buBlip>
                <a:blip r:embed="rId4"/>
              </a:buBlip>
            </a:pPr>
            <a:r>
              <a:rPr lang="tr-TR" sz="3200" dirty="0" smtClean="0">
                <a:solidFill>
                  <a:srgbClr val="92D050"/>
                </a:solidFill>
              </a:rPr>
              <a:t>Karbon Monoksit (CO)</a:t>
            </a:r>
          </a:p>
          <a:p>
            <a:pPr lvl="1">
              <a:buSzPct val="75000"/>
              <a:buBlip>
                <a:blip r:embed="rId4"/>
              </a:buBlip>
            </a:pPr>
            <a:r>
              <a:rPr lang="tr-TR" sz="3200" dirty="0" smtClean="0">
                <a:solidFill>
                  <a:srgbClr val="92D050"/>
                </a:solidFill>
              </a:rPr>
              <a:t>Ozon (O</a:t>
            </a:r>
            <a:r>
              <a:rPr lang="tr-TR" sz="3200" baseline="-25000" dirty="0" smtClean="0">
                <a:solidFill>
                  <a:srgbClr val="92D050"/>
                </a:solidFill>
              </a:rPr>
              <a:t>3</a:t>
            </a:r>
            <a:r>
              <a:rPr lang="tr-TR" sz="3200" dirty="0" smtClean="0">
                <a:solidFill>
                  <a:srgbClr val="92D050"/>
                </a:solidFill>
              </a:rPr>
              <a:t>)</a:t>
            </a:r>
          </a:p>
          <a:p>
            <a:pPr>
              <a:buSzPct val="75000"/>
              <a:buBlip>
                <a:blip r:embed="rId3"/>
              </a:buBlip>
            </a:pPr>
            <a:r>
              <a:rPr lang="tr-TR" dirty="0" smtClean="0">
                <a:solidFill>
                  <a:srgbClr val="00B050"/>
                </a:solidFill>
              </a:rPr>
              <a:t>Yer Seviyesi Ozonu ve İklim Etkisi</a:t>
            </a:r>
          </a:p>
          <a:p>
            <a:pPr>
              <a:buSzPct val="75000"/>
              <a:buBlip>
                <a:blip r:embed="rId3"/>
              </a:buBlip>
            </a:pPr>
            <a:r>
              <a:rPr lang="tr-TR" dirty="0" smtClean="0">
                <a:solidFill>
                  <a:srgbClr val="00B050"/>
                </a:solidFill>
              </a:rPr>
              <a:t>Yöntem</a:t>
            </a:r>
          </a:p>
          <a:p>
            <a:pPr>
              <a:buSzPct val="75000"/>
              <a:buBlip>
                <a:blip r:embed="rId3"/>
              </a:buBlip>
            </a:pPr>
            <a:r>
              <a:rPr lang="tr-TR" dirty="0" smtClean="0">
                <a:solidFill>
                  <a:srgbClr val="00B050"/>
                </a:solidFill>
              </a:rPr>
              <a:t>Bulgular ve Sonuç</a:t>
            </a:r>
          </a:p>
          <a:p>
            <a:pPr marL="0" indent="0">
              <a:buSzPct val="140000"/>
              <a:buNone/>
            </a:pPr>
            <a:endParaRPr lang="tr-TR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2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r-TR" dirty="0">
                <a:solidFill>
                  <a:srgbClr val="006600"/>
                </a:solidFill>
              </a:rPr>
              <a:t>Giriş</a:t>
            </a:r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Autofit/>
          </a:bodyPr>
          <a:lstStyle/>
          <a:p>
            <a:pPr>
              <a:buSzPct val="75000"/>
              <a:buBlip>
                <a:blip r:embed="rId2"/>
              </a:buBlip>
            </a:pPr>
            <a:r>
              <a:rPr lang="tr-TR" sz="3000" dirty="0" smtClean="0">
                <a:solidFill>
                  <a:srgbClr val="00B050"/>
                </a:solidFill>
              </a:rPr>
              <a:t>Hava kalitesi;  artan nüfusa bağlı olarak, şehirleşme, sanayileşme ve enerji ihtiyacındaki artışın sonucunda atmosferin yapısının bozulması olarak tanımlanabilir.</a:t>
            </a:r>
          </a:p>
          <a:p>
            <a:pPr>
              <a:buSzPct val="75000"/>
              <a:buBlip>
                <a:blip r:embed="rId2"/>
              </a:buBlip>
            </a:pPr>
            <a:r>
              <a:rPr lang="tr-TR" sz="3000" dirty="0" smtClean="0">
                <a:solidFill>
                  <a:srgbClr val="00B050"/>
                </a:solidFill>
              </a:rPr>
              <a:t>Atmosfere salınan kirleticiler hava kirliliğinin artmasına ve hava kalitesinin bozulmasına, dolaylı olarak da küresel ısınmaya ve iklim değişikliğine neden olmaktadır.</a:t>
            </a:r>
          </a:p>
        </p:txBody>
      </p:sp>
    </p:spTree>
    <p:extLst>
      <p:ext uri="{BB962C8B-B14F-4D97-AF65-F5344CB8AC3E}">
        <p14:creationId xmlns:p14="http://schemas.microsoft.com/office/powerpoint/2010/main" val="207231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l"/>
            <a:r>
              <a:rPr lang="tr-TR" dirty="0" smtClean="0">
                <a:solidFill>
                  <a:srgbClr val="006600"/>
                </a:solidFill>
              </a:rPr>
              <a:t>Hava Kirliliği</a:t>
            </a:r>
            <a:endParaRPr lang="tr-TR" dirty="0">
              <a:solidFill>
                <a:srgbClr val="0066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310034"/>
            <a:ext cx="8352928" cy="5287318"/>
          </a:xfrm>
        </p:spPr>
        <p:txBody>
          <a:bodyPr>
            <a:normAutofit/>
          </a:bodyPr>
          <a:lstStyle/>
          <a:p>
            <a:pPr marL="0" indent="0">
              <a:buSzPct val="75000"/>
              <a:buNone/>
            </a:pPr>
            <a:r>
              <a:rPr lang="tr-TR" sz="3000" dirty="0" smtClean="0">
                <a:solidFill>
                  <a:srgbClr val="00B050"/>
                </a:solidFill>
              </a:rPr>
              <a:t>Hava kalitesini olumsuz etkileyen kirleticiler, fosil kaynaklı yakıtların kullanıldığı enerji santrallerinden, konutlardaki ısınmanın sağlanmasından, motorlu taşıt egzozlarından ve endüstriyel tesislerden atmosfere salınan;</a:t>
            </a:r>
            <a:endParaRPr lang="tr-TR" sz="3000" dirty="0">
              <a:solidFill>
                <a:srgbClr val="00B050"/>
              </a:solidFill>
            </a:endParaRPr>
          </a:p>
          <a:p>
            <a:pPr>
              <a:buSzPct val="75000"/>
              <a:buBlip>
                <a:blip r:embed="rId2"/>
              </a:buBlip>
            </a:pPr>
            <a:r>
              <a:rPr lang="tr-TR" sz="3000" dirty="0" smtClean="0">
                <a:solidFill>
                  <a:srgbClr val="00B050"/>
                </a:solidFill>
              </a:rPr>
              <a:t>Partikül madde (PM)</a:t>
            </a:r>
          </a:p>
          <a:p>
            <a:pPr>
              <a:buSzPct val="75000"/>
              <a:buBlip>
                <a:blip r:embed="rId2"/>
              </a:buBlip>
            </a:pPr>
            <a:r>
              <a:rPr lang="tr-TR" sz="3000" dirty="0" smtClean="0">
                <a:solidFill>
                  <a:srgbClr val="00B050"/>
                </a:solidFill>
              </a:rPr>
              <a:t>Kükürt oksitler (</a:t>
            </a:r>
            <a:r>
              <a:rPr lang="tr-TR" sz="3000" dirty="0" err="1" smtClean="0">
                <a:solidFill>
                  <a:srgbClr val="00B050"/>
                </a:solidFill>
              </a:rPr>
              <a:t>SOx</a:t>
            </a:r>
            <a:r>
              <a:rPr lang="tr-TR" sz="3000" dirty="0" smtClean="0">
                <a:solidFill>
                  <a:srgbClr val="00B050"/>
                </a:solidFill>
              </a:rPr>
              <a:t>)</a:t>
            </a:r>
            <a:endParaRPr lang="tr-TR" sz="3000" dirty="0">
              <a:solidFill>
                <a:srgbClr val="00B050"/>
              </a:solidFill>
            </a:endParaRPr>
          </a:p>
          <a:p>
            <a:pPr>
              <a:buSzPct val="75000"/>
              <a:buBlip>
                <a:blip r:embed="rId2"/>
              </a:buBlip>
            </a:pPr>
            <a:r>
              <a:rPr lang="tr-TR" sz="3000" dirty="0">
                <a:solidFill>
                  <a:srgbClr val="00B050"/>
                </a:solidFill>
              </a:rPr>
              <a:t>Azot oksitler (</a:t>
            </a:r>
            <a:r>
              <a:rPr lang="tr-TR" sz="3000" dirty="0" err="1">
                <a:solidFill>
                  <a:srgbClr val="00B050"/>
                </a:solidFill>
              </a:rPr>
              <a:t>NOx</a:t>
            </a:r>
            <a:r>
              <a:rPr lang="tr-TR" sz="3000" dirty="0">
                <a:solidFill>
                  <a:srgbClr val="00B050"/>
                </a:solidFill>
              </a:rPr>
              <a:t>)</a:t>
            </a:r>
          </a:p>
          <a:p>
            <a:pPr>
              <a:buSzPct val="75000"/>
              <a:buBlip>
                <a:blip r:embed="rId2"/>
              </a:buBlip>
            </a:pPr>
            <a:r>
              <a:rPr lang="tr-TR" sz="3000" dirty="0">
                <a:solidFill>
                  <a:srgbClr val="00B050"/>
                </a:solidFill>
              </a:rPr>
              <a:t>Karbon monoksit (CO</a:t>
            </a:r>
            <a:r>
              <a:rPr lang="tr-TR" sz="3000" dirty="0" smtClean="0">
                <a:solidFill>
                  <a:srgbClr val="00B050"/>
                </a:solidFill>
              </a:rPr>
              <a:t>)</a:t>
            </a:r>
            <a:endParaRPr lang="tr-TR" sz="3000" dirty="0">
              <a:solidFill>
                <a:srgbClr val="00B050"/>
              </a:solidFill>
            </a:endParaRPr>
          </a:p>
        </p:txBody>
      </p:sp>
      <p:pic>
        <p:nvPicPr>
          <p:cNvPr id="7" name="Picture 4" descr="C:\Users\Dell\Desktop\hava-kirliligi-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6412" y="3905672"/>
            <a:ext cx="4477588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637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pPr algn="l"/>
            <a:r>
              <a:rPr lang="tr-TR" dirty="0" smtClean="0">
                <a:solidFill>
                  <a:srgbClr val="006600"/>
                </a:solidFill>
              </a:rPr>
              <a:t>Partikül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tr-TR" dirty="0" smtClean="0">
                <a:solidFill>
                  <a:srgbClr val="006600"/>
                </a:solidFill>
              </a:rPr>
              <a:t>Madde (PM)</a:t>
            </a:r>
            <a:endParaRPr lang="tr-TR" dirty="0">
              <a:solidFill>
                <a:srgbClr val="0066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95325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3000" dirty="0">
                <a:solidFill>
                  <a:srgbClr val="00B050"/>
                </a:solidFill>
              </a:rPr>
              <a:t>Partikül maddeler; havada asılı kalan katı ve sıvı tanecikler olarak </a:t>
            </a:r>
            <a:r>
              <a:rPr lang="tr-TR" sz="3000" dirty="0" smtClean="0">
                <a:solidFill>
                  <a:srgbClr val="00B050"/>
                </a:solidFill>
              </a:rPr>
              <a:t>tanımlanabilir ve hava </a:t>
            </a:r>
            <a:r>
              <a:rPr lang="tr-TR" sz="3000" dirty="0">
                <a:solidFill>
                  <a:srgbClr val="00B050"/>
                </a:solidFill>
              </a:rPr>
              <a:t>kirleticileri arasında en önemli ve insan sağlığını en çok etkileyen kirleticilerdir. </a:t>
            </a:r>
            <a:r>
              <a:rPr lang="tr-TR" sz="3000" dirty="0" smtClean="0">
                <a:solidFill>
                  <a:srgbClr val="00B050"/>
                </a:solidFill>
              </a:rPr>
              <a:t>İnsan sağlığına olumsuz etkileri; üst solunum yolları hastalıkları, akciğer hastalıkları ve kansere neden olmaktadır.</a:t>
            </a:r>
            <a:endParaRPr lang="tr-TR" sz="3000" dirty="0">
              <a:solidFill>
                <a:srgbClr val="00B050"/>
              </a:solidFill>
            </a:endParaRPr>
          </a:p>
        </p:txBody>
      </p:sp>
      <p:pic>
        <p:nvPicPr>
          <p:cNvPr id="2050" name="Picture 2" descr="C:\Users\Dell\Desktop\Görsel\partikül m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65104"/>
            <a:ext cx="5208372" cy="249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17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tr-TR" dirty="0" smtClean="0">
                <a:solidFill>
                  <a:srgbClr val="006600"/>
                </a:solidFill>
              </a:rPr>
              <a:t>Kükürt Dioksit (SO</a:t>
            </a:r>
            <a:r>
              <a:rPr lang="tr-TR" baseline="-25000" dirty="0" smtClean="0">
                <a:solidFill>
                  <a:srgbClr val="006600"/>
                </a:solidFill>
              </a:rPr>
              <a:t>2</a:t>
            </a:r>
            <a:r>
              <a:rPr lang="tr-TR" dirty="0" smtClean="0">
                <a:solidFill>
                  <a:srgbClr val="006600"/>
                </a:solidFill>
              </a:rPr>
              <a:t>) </a:t>
            </a:r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71736" y="836712"/>
            <a:ext cx="8229600" cy="244827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3000" dirty="0">
                <a:solidFill>
                  <a:srgbClr val="00B050"/>
                </a:solidFill>
              </a:rPr>
              <a:t>F</a:t>
            </a:r>
            <a:r>
              <a:rPr lang="tr-TR" sz="3000" dirty="0" smtClean="0">
                <a:solidFill>
                  <a:srgbClr val="00B050"/>
                </a:solidFill>
              </a:rPr>
              <a:t>osil </a:t>
            </a:r>
            <a:r>
              <a:rPr lang="tr-TR" sz="3000" dirty="0">
                <a:solidFill>
                  <a:srgbClr val="00B050"/>
                </a:solidFill>
              </a:rPr>
              <a:t>kaynaklı </a:t>
            </a:r>
            <a:r>
              <a:rPr lang="tr-TR" sz="3000" dirty="0" smtClean="0">
                <a:solidFill>
                  <a:srgbClr val="00B050"/>
                </a:solidFill>
              </a:rPr>
              <a:t>yakıtların </a:t>
            </a:r>
            <a:r>
              <a:rPr lang="tr-TR" sz="3000" dirty="0">
                <a:solidFill>
                  <a:srgbClr val="00B050"/>
                </a:solidFill>
              </a:rPr>
              <a:t>yanması sonucunda kükürt atmosfere SO</a:t>
            </a:r>
            <a:r>
              <a:rPr lang="tr-TR" sz="3000" baseline="-25000" dirty="0">
                <a:solidFill>
                  <a:srgbClr val="00B050"/>
                </a:solidFill>
              </a:rPr>
              <a:t>2</a:t>
            </a:r>
            <a:r>
              <a:rPr lang="tr-TR" sz="3000" dirty="0">
                <a:solidFill>
                  <a:srgbClr val="00B050"/>
                </a:solidFill>
              </a:rPr>
              <a:t> bileşiği şeklinde karışır. Kükürt </a:t>
            </a:r>
            <a:r>
              <a:rPr lang="tr-TR" sz="3000" dirty="0" smtClean="0">
                <a:solidFill>
                  <a:srgbClr val="00B050"/>
                </a:solidFill>
              </a:rPr>
              <a:t>dioksit, </a:t>
            </a:r>
            <a:r>
              <a:rPr lang="tr-TR" sz="3000" dirty="0">
                <a:solidFill>
                  <a:srgbClr val="00B050"/>
                </a:solidFill>
              </a:rPr>
              <a:t>asit </a:t>
            </a:r>
            <a:r>
              <a:rPr lang="tr-TR" sz="3000" dirty="0" smtClean="0">
                <a:solidFill>
                  <a:srgbClr val="00B050"/>
                </a:solidFill>
              </a:rPr>
              <a:t>yağmurlarına neden olur. Ayrıca, solunum yolu hastalıklarına </a:t>
            </a:r>
            <a:r>
              <a:rPr lang="tr-TR" sz="3000" dirty="0">
                <a:solidFill>
                  <a:srgbClr val="00B050"/>
                </a:solidFill>
              </a:rPr>
              <a:t>ve </a:t>
            </a:r>
            <a:r>
              <a:rPr lang="tr-TR" sz="3000" dirty="0" smtClean="0">
                <a:solidFill>
                  <a:srgbClr val="00B050"/>
                </a:solidFill>
              </a:rPr>
              <a:t>ölümlere de neden </a:t>
            </a:r>
            <a:r>
              <a:rPr lang="tr-TR" sz="3000" dirty="0">
                <a:solidFill>
                  <a:srgbClr val="00B050"/>
                </a:solidFill>
              </a:rPr>
              <a:t>olmaktadır</a:t>
            </a:r>
            <a:r>
              <a:rPr lang="tr-TR" sz="3000" dirty="0" smtClean="0">
                <a:solidFill>
                  <a:srgbClr val="00B050"/>
                </a:solidFill>
              </a:rPr>
              <a:t>.</a:t>
            </a:r>
          </a:p>
          <a:p>
            <a:pPr marL="0" indent="0" algn="r">
              <a:buNone/>
            </a:pPr>
            <a:endParaRPr lang="tr-TR" sz="3000" dirty="0" smtClean="0">
              <a:solidFill>
                <a:srgbClr val="00B050"/>
              </a:solidFill>
            </a:endParaRPr>
          </a:p>
        </p:txBody>
      </p:sp>
      <p:sp>
        <p:nvSpPr>
          <p:cNvPr id="5" name="Unvan 1"/>
          <p:cNvSpPr txBox="1">
            <a:spLocks/>
          </p:cNvSpPr>
          <p:nvPr/>
        </p:nvSpPr>
        <p:spPr>
          <a:xfrm>
            <a:off x="467544" y="29969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dirty="0" smtClean="0">
                <a:solidFill>
                  <a:srgbClr val="006600"/>
                </a:solidFill>
              </a:rPr>
              <a:t>Azot Dioksit (NO</a:t>
            </a:r>
            <a:r>
              <a:rPr lang="tr-TR" baseline="-25000" dirty="0" smtClean="0">
                <a:solidFill>
                  <a:srgbClr val="006600"/>
                </a:solidFill>
              </a:rPr>
              <a:t>2</a:t>
            </a:r>
            <a:r>
              <a:rPr lang="tr-TR" dirty="0" smtClean="0">
                <a:solidFill>
                  <a:srgbClr val="006600"/>
                </a:solidFill>
              </a:rPr>
              <a:t>) </a:t>
            </a:r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6" name="İçerik Yer Tutucusu 2"/>
          <p:cNvSpPr txBox="1">
            <a:spLocks/>
          </p:cNvSpPr>
          <p:nvPr/>
        </p:nvSpPr>
        <p:spPr>
          <a:xfrm>
            <a:off x="467544" y="3671900"/>
            <a:ext cx="8229600" cy="28083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endParaRPr lang="tr-TR" sz="3000" dirty="0" smtClean="0">
              <a:solidFill>
                <a:srgbClr val="00B050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tr-TR" sz="3000" dirty="0" smtClean="0">
              <a:solidFill>
                <a:srgbClr val="00B050"/>
              </a:solidFill>
            </a:endParaRPr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471736" y="3861048"/>
            <a:ext cx="8229600" cy="26726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tr-TR" sz="3000" dirty="0">
                <a:solidFill>
                  <a:srgbClr val="00B050"/>
                </a:solidFill>
              </a:rPr>
              <a:t>Motorlu taşıtlar, termik santraller ve fosil yakıt kullanan sanayi </a:t>
            </a:r>
            <a:r>
              <a:rPr lang="tr-TR" sz="3000" dirty="0" smtClean="0">
                <a:solidFill>
                  <a:srgbClr val="00B050"/>
                </a:solidFill>
              </a:rPr>
              <a:t>tesislerden </a:t>
            </a:r>
            <a:r>
              <a:rPr lang="tr-TR" sz="3000" dirty="0" err="1" smtClean="0">
                <a:solidFill>
                  <a:srgbClr val="00B050"/>
                </a:solidFill>
              </a:rPr>
              <a:t>NO</a:t>
            </a:r>
            <a:r>
              <a:rPr lang="tr-TR" sz="3000" baseline="-25000" dirty="0" err="1" smtClean="0">
                <a:solidFill>
                  <a:srgbClr val="00B050"/>
                </a:solidFill>
              </a:rPr>
              <a:t>x</a:t>
            </a:r>
            <a:r>
              <a:rPr lang="tr-TR" sz="3000" dirty="0" err="1" smtClean="0">
                <a:solidFill>
                  <a:srgbClr val="00B050"/>
                </a:solidFill>
              </a:rPr>
              <a:t>’ler</a:t>
            </a:r>
            <a:r>
              <a:rPr lang="tr-TR" sz="3000" dirty="0" smtClean="0">
                <a:solidFill>
                  <a:srgbClr val="00B050"/>
                </a:solidFill>
              </a:rPr>
              <a:t> atmosfere salınır. NO</a:t>
            </a:r>
            <a:r>
              <a:rPr lang="tr-TR" sz="3000" baseline="-25000" dirty="0" smtClean="0">
                <a:solidFill>
                  <a:srgbClr val="00B050"/>
                </a:solidFill>
              </a:rPr>
              <a:t>2</a:t>
            </a:r>
            <a:r>
              <a:rPr lang="tr-TR" sz="3000" dirty="0" smtClean="0">
                <a:solidFill>
                  <a:srgbClr val="00B050"/>
                </a:solidFill>
              </a:rPr>
              <a:t> </a:t>
            </a:r>
            <a:r>
              <a:rPr lang="tr-TR" sz="3000" dirty="0">
                <a:solidFill>
                  <a:srgbClr val="00B050"/>
                </a:solidFill>
              </a:rPr>
              <a:t>aynı zamanda ozon oluşumunda </a:t>
            </a:r>
            <a:r>
              <a:rPr lang="tr-TR" sz="3000" dirty="0" smtClean="0">
                <a:solidFill>
                  <a:srgbClr val="00B050"/>
                </a:solidFill>
              </a:rPr>
              <a:t>oldukça </a:t>
            </a:r>
            <a:r>
              <a:rPr lang="tr-TR" sz="3000" dirty="0">
                <a:solidFill>
                  <a:srgbClr val="00B050"/>
                </a:solidFill>
              </a:rPr>
              <a:t>ciddi rol oynamaktadır.</a:t>
            </a:r>
            <a:r>
              <a:rPr lang="tr-TR" sz="3000" dirty="0" smtClean="0">
                <a:solidFill>
                  <a:srgbClr val="00B050"/>
                </a:solidFill>
              </a:rPr>
              <a:t> Azot dioksit solunum yolu hastalıklarına ve sinir sistemi felcine neden olmaktadır.</a:t>
            </a:r>
          </a:p>
        </p:txBody>
      </p:sp>
    </p:spTree>
    <p:extLst>
      <p:ext uri="{BB962C8B-B14F-4D97-AF65-F5344CB8AC3E}">
        <p14:creationId xmlns:p14="http://schemas.microsoft.com/office/powerpoint/2010/main" val="87515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Dell\Desktop\Görsel\dfghjkl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153963"/>
            <a:ext cx="3059832" cy="2731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tr-TR" dirty="0" smtClean="0">
                <a:solidFill>
                  <a:srgbClr val="006600"/>
                </a:solidFill>
              </a:rPr>
              <a:t>Karbon Monoksit (CO) </a:t>
            </a:r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3650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3000" dirty="0">
                <a:solidFill>
                  <a:srgbClr val="00B050"/>
                </a:solidFill>
              </a:rPr>
              <a:t>Karbon monoksit oluşum kaynakları genellikle motorlu taşıtlar, ısınma kaynaklı atmosfere salınımlar ve katı atık depolama tesislerinde oluşan metan gazının atmosferde </a:t>
            </a:r>
            <a:r>
              <a:rPr lang="tr-TR" sz="3000" dirty="0" err="1">
                <a:solidFill>
                  <a:srgbClr val="00B050"/>
                </a:solidFill>
              </a:rPr>
              <a:t>oksidasyon</a:t>
            </a:r>
            <a:r>
              <a:rPr lang="tr-TR" sz="3000" dirty="0">
                <a:solidFill>
                  <a:srgbClr val="00B050"/>
                </a:solidFill>
              </a:rPr>
              <a:t> tepkimesiyle karbon monoksite </a:t>
            </a:r>
            <a:r>
              <a:rPr lang="tr-TR" sz="3000" dirty="0" smtClean="0">
                <a:solidFill>
                  <a:srgbClr val="00B050"/>
                </a:solidFill>
              </a:rPr>
              <a:t>dönüşür. Karbon </a:t>
            </a:r>
            <a:r>
              <a:rPr lang="tr-TR" sz="3000" dirty="0">
                <a:solidFill>
                  <a:srgbClr val="00B050"/>
                </a:solidFill>
              </a:rPr>
              <a:t>monoksitin yüksek konsantrasyonları insan sağlığı üzerinde ölümcül etkilere neden </a:t>
            </a:r>
            <a:r>
              <a:rPr lang="tr-TR" sz="3000" dirty="0" smtClean="0">
                <a:solidFill>
                  <a:srgbClr val="00B050"/>
                </a:solidFill>
              </a:rPr>
              <a:t>olmaktadır.</a:t>
            </a:r>
          </a:p>
        </p:txBody>
      </p:sp>
    </p:spTree>
    <p:extLst>
      <p:ext uri="{BB962C8B-B14F-4D97-AF65-F5344CB8AC3E}">
        <p14:creationId xmlns:p14="http://schemas.microsoft.com/office/powerpoint/2010/main" val="139705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SCAN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140968"/>
            <a:ext cx="3851920" cy="362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tr-TR" dirty="0" smtClean="0">
                <a:solidFill>
                  <a:srgbClr val="006600"/>
                </a:solidFill>
              </a:rPr>
              <a:t>Yer Seviyesi Ozonu ve İklim Etkisi</a:t>
            </a:r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SzPct val="75000"/>
              <a:buBlip>
                <a:blip r:embed="rId3"/>
              </a:buBlip>
            </a:pPr>
            <a:r>
              <a:rPr lang="tr-TR" sz="3000" dirty="0" err="1" smtClean="0">
                <a:solidFill>
                  <a:srgbClr val="00B050"/>
                </a:solidFill>
              </a:rPr>
              <a:t>Troposferik</a:t>
            </a:r>
            <a:r>
              <a:rPr lang="tr-TR" sz="3000" dirty="0" smtClean="0">
                <a:solidFill>
                  <a:srgbClr val="00B050"/>
                </a:solidFill>
              </a:rPr>
              <a:t> Ozon (O</a:t>
            </a:r>
            <a:r>
              <a:rPr lang="tr-TR" sz="3000" baseline="-25000" dirty="0">
                <a:solidFill>
                  <a:srgbClr val="00B050"/>
                </a:solidFill>
              </a:rPr>
              <a:t>3</a:t>
            </a:r>
            <a:r>
              <a:rPr lang="tr-TR" sz="3000" dirty="0" smtClean="0">
                <a:solidFill>
                  <a:srgbClr val="00B050"/>
                </a:solidFill>
              </a:rPr>
              <a:t>) ise </a:t>
            </a:r>
            <a:r>
              <a:rPr lang="tr-TR" sz="3000" dirty="0" err="1" smtClean="0">
                <a:solidFill>
                  <a:srgbClr val="00B050"/>
                </a:solidFill>
              </a:rPr>
              <a:t>NOx</a:t>
            </a:r>
            <a:r>
              <a:rPr lang="tr-TR" sz="3000" dirty="0" smtClean="0">
                <a:solidFill>
                  <a:srgbClr val="00B050"/>
                </a:solidFill>
              </a:rPr>
              <a:t> ve uçucu organik bileşiklerin güneş ışığıyla fotokimyasal reaksiyona girmesi sonucu oluşan ikincil kirleticilerden     olup kuvvetli bir sera gazıdır.</a:t>
            </a:r>
          </a:p>
          <a:p>
            <a:pPr>
              <a:buSzPct val="75000"/>
              <a:buBlip>
                <a:blip r:embed="rId3"/>
              </a:buBlip>
            </a:pPr>
            <a:r>
              <a:rPr lang="tr-TR" sz="3000" dirty="0" smtClean="0">
                <a:solidFill>
                  <a:srgbClr val="00B050"/>
                </a:solidFill>
              </a:rPr>
              <a:t>Atmosferde sera gazlarının                             artması küresel ısınmaya ve                                    bu durum sonucunda iklim                    değişikliğine sebep                                    olmaktadır</a:t>
            </a:r>
            <a:r>
              <a:rPr lang="tr-TR" sz="3000" dirty="0">
                <a:solidFill>
                  <a:srgbClr val="00B050"/>
                </a:solidFill>
              </a:rPr>
              <a:t>.</a:t>
            </a:r>
            <a:r>
              <a:rPr lang="tr-TR" sz="3000" dirty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tr-TR" sz="3000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137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>
                <a:solidFill>
                  <a:srgbClr val="006600"/>
                </a:solidFill>
              </a:rPr>
              <a:t>Yöntem</a:t>
            </a:r>
            <a:endParaRPr lang="tr-TR" dirty="0">
              <a:solidFill>
                <a:srgbClr val="0066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3000" dirty="0">
                <a:solidFill>
                  <a:srgbClr val="00B050"/>
                </a:solidFill>
              </a:rPr>
              <a:t>Yaklaşık 715 bin nüfusa sahip Ümraniye’nin hava kalitesi, Çevre ve Şehircilik Bakanlığı Hava Kalitesi İzleme istasyonunda takip edilmektedir. PM</a:t>
            </a:r>
            <a:r>
              <a:rPr lang="tr-TR" sz="3000" baseline="-25000" dirty="0">
                <a:solidFill>
                  <a:srgbClr val="00B050"/>
                </a:solidFill>
              </a:rPr>
              <a:t>10</a:t>
            </a:r>
            <a:r>
              <a:rPr lang="tr-TR" sz="3000" dirty="0">
                <a:solidFill>
                  <a:srgbClr val="00B050"/>
                </a:solidFill>
              </a:rPr>
              <a:t>, NO</a:t>
            </a:r>
            <a:r>
              <a:rPr lang="tr-TR" sz="3000" baseline="-25000" dirty="0">
                <a:solidFill>
                  <a:srgbClr val="00B050"/>
                </a:solidFill>
              </a:rPr>
              <a:t>2</a:t>
            </a:r>
            <a:r>
              <a:rPr lang="tr-TR" sz="3000" dirty="0">
                <a:solidFill>
                  <a:srgbClr val="00B050"/>
                </a:solidFill>
              </a:rPr>
              <a:t>, SO</a:t>
            </a:r>
            <a:r>
              <a:rPr lang="tr-TR" sz="3000" baseline="-25000" dirty="0">
                <a:solidFill>
                  <a:srgbClr val="00B050"/>
                </a:solidFill>
              </a:rPr>
              <a:t>2</a:t>
            </a:r>
            <a:r>
              <a:rPr lang="tr-TR" sz="3000" dirty="0">
                <a:solidFill>
                  <a:srgbClr val="00B050"/>
                </a:solidFill>
              </a:rPr>
              <a:t> ve O</a:t>
            </a:r>
            <a:r>
              <a:rPr lang="tr-TR" sz="3000" baseline="-25000" dirty="0">
                <a:solidFill>
                  <a:srgbClr val="00B050"/>
                </a:solidFill>
              </a:rPr>
              <a:t>3</a:t>
            </a:r>
            <a:r>
              <a:rPr lang="tr-TR" sz="3000" dirty="0">
                <a:solidFill>
                  <a:srgbClr val="00B050"/>
                </a:solidFill>
              </a:rPr>
              <a:t> kirletici konsantrasyonları 2020 yılı için hava izleme web sitesinden indirilmiştir. Kirleticiler, Hava Kalitesi Değerlendirme ve Yönetimi </a:t>
            </a:r>
            <a:r>
              <a:rPr lang="tr-TR" sz="3000" dirty="0" smtClean="0">
                <a:solidFill>
                  <a:srgbClr val="00B050"/>
                </a:solidFill>
              </a:rPr>
              <a:t>Yönetmeliği'ne </a:t>
            </a:r>
            <a:r>
              <a:rPr lang="tr-TR" sz="3000" dirty="0">
                <a:solidFill>
                  <a:srgbClr val="00B050"/>
                </a:solidFill>
              </a:rPr>
              <a:t>(HKDYY) göre değerlendirilmiş ve limit aşımları belirlenmiştir. </a:t>
            </a:r>
          </a:p>
        </p:txBody>
      </p:sp>
    </p:spTree>
    <p:extLst>
      <p:ext uri="{BB962C8B-B14F-4D97-AF65-F5344CB8AC3E}">
        <p14:creationId xmlns:p14="http://schemas.microsoft.com/office/powerpoint/2010/main" val="216760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1221</TotalTime>
  <Words>709</Words>
  <Application>Microsoft Office PowerPoint</Application>
  <PresentationFormat>Ekran Gösterisi (4:3)</PresentationFormat>
  <Paragraphs>68</Paragraphs>
  <Slides>14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Ofis Teması</vt:lpstr>
      <vt:lpstr>PowerPoint Sunusu</vt:lpstr>
      <vt:lpstr>Sunum İçeriği</vt:lpstr>
      <vt:lpstr>Giriş</vt:lpstr>
      <vt:lpstr>Hava Kirliliği</vt:lpstr>
      <vt:lpstr>Partikül Madde (PM)</vt:lpstr>
      <vt:lpstr>Kükürt Dioksit (SO2) </vt:lpstr>
      <vt:lpstr>Karbon Monoksit (CO) </vt:lpstr>
      <vt:lpstr>Yer Seviyesi Ozonu ve İklim Etkisi</vt:lpstr>
      <vt:lpstr>Yöntem</vt:lpstr>
      <vt:lpstr>Ümraniye Hava Kalitesi İzleme İstasyonu</vt:lpstr>
      <vt:lpstr>Sınır Değerler</vt:lpstr>
      <vt:lpstr>Bulgular</vt:lpstr>
      <vt:lpstr>Sonuç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Sena</dc:creator>
  <cp:lastModifiedBy>Dell</cp:lastModifiedBy>
  <cp:revision>79</cp:revision>
  <dcterms:created xsi:type="dcterms:W3CDTF">2018-05-29T22:56:34Z</dcterms:created>
  <dcterms:modified xsi:type="dcterms:W3CDTF">2021-04-16T22:35:19Z</dcterms:modified>
</cp:coreProperties>
</file>