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 id="270" r:id="rId1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5" d="100"/>
          <a:sy n="75" d="100"/>
        </p:scale>
        <p:origin x="1594" y="4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Chart of</a:t>
            </a:r>
            <a:r>
              <a:rPr lang="en-GB" baseline="0"/>
              <a:t> age</a:t>
            </a:r>
            <a:endParaRPr lang="en-GB"/>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ورقة3!$E$6</c:f>
              <c:strCache>
                <c:ptCount val="1"/>
                <c:pt idx="0">
                  <c:v>Mean</c:v>
                </c:pt>
              </c:strCache>
            </c:strRef>
          </c:tx>
          <c:spPr>
            <a:solidFill>
              <a:schemeClr val="accent1"/>
            </a:solidFill>
            <a:ln>
              <a:noFill/>
            </a:ln>
            <a:effectLst/>
          </c:spPr>
          <c:invertIfNegative val="0"/>
          <c:cat>
            <c:strRef>
              <c:f>ورقة3!$D$7:$D$9</c:f>
              <c:strCache>
                <c:ptCount val="3"/>
                <c:pt idx="0">
                  <c:v>Control group (n=30)</c:v>
                </c:pt>
                <c:pt idx="1">
                  <c:v>Patient group (n=40)</c:v>
                </c:pt>
                <c:pt idx="2">
                  <c:v>Total (n=70)</c:v>
                </c:pt>
              </c:strCache>
            </c:strRef>
          </c:cat>
          <c:val>
            <c:numRef>
              <c:f>ورقة3!$E$7:$E$9</c:f>
              <c:numCache>
                <c:formatCode>#,##0</c:formatCode>
                <c:ptCount val="3"/>
                <c:pt idx="0">
                  <c:v>26473</c:v>
                </c:pt>
                <c:pt idx="1">
                  <c:v>37648</c:v>
                </c:pt>
                <c:pt idx="2">
                  <c:v>35784</c:v>
                </c:pt>
              </c:numCache>
            </c:numRef>
          </c:val>
          <c:extLst>
            <c:ext xmlns:c16="http://schemas.microsoft.com/office/drawing/2014/chart" uri="{C3380CC4-5D6E-409C-BE32-E72D297353CC}">
              <c16:uniqueId val="{00000000-2247-4CEB-BFBA-3A531EBB5C16}"/>
            </c:ext>
          </c:extLst>
        </c:ser>
        <c:ser>
          <c:idx val="1"/>
          <c:order val="1"/>
          <c:tx>
            <c:strRef>
              <c:f>ورقة3!$F$6</c:f>
              <c:strCache>
                <c:ptCount val="1"/>
                <c:pt idx="0">
                  <c:v>Std. D</c:v>
                </c:pt>
              </c:strCache>
            </c:strRef>
          </c:tx>
          <c:spPr>
            <a:solidFill>
              <a:schemeClr val="accent2"/>
            </a:solidFill>
            <a:ln>
              <a:noFill/>
            </a:ln>
            <a:effectLst/>
          </c:spPr>
          <c:invertIfNegative val="0"/>
          <c:cat>
            <c:strRef>
              <c:f>ورقة3!$D$7:$D$9</c:f>
              <c:strCache>
                <c:ptCount val="3"/>
                <c:pt idx="0">
                  <c:v>Control group (n=30)</c:v>
                </c:pt>
                <c:pt idx="1">
                  <c:v>Patient group (n=40)</c:v>
                </c:pt>
                <c:pt idx="2">
                  <c:v>Total (n=70)</c:v>
                </c:pt>
              </c:strCache>
            </c:strRef>
          </c:cat>
          <c:val>
            <c:numRef>
              <c:f>ورقة3!$F$7:$F$9</c:f>
              <c:numCache>
                <c:formatCode>#,##0</c:formatCode>
                <c:ptCount val="3"/>
                <c:pt idx="0">
                  <c:v>4488</c:v>
                </c:pt>
                <c:pt idx="1">
                  <c:v>7493</c:v>
                </c:pt>
                <c:pt idx="2">
                  <c:v>5963</c:v>
                </c:pt>
              </c:numCache>
            </c:numRef>
          </c:val>
          <c:extLst>
            <c:ext xmlns:c16="http://schemas.microsoft.com/office/drawing/2014/chart" uri="{C3380CC4-5D6E-409C-BE32-E72D297353CC}">
              <c16:uniqueId val="{00000001-2247-4CEB-BFBA-3A531EBB5C16}"/>
            </c:ext>
          </c:extLst>
        </c:ser>
        <c:dLbls>
          <c:showLegendKey val="0"/>
          <c:showVal val="0"/>
          <c:showCatName val="0"/>
          <c:showSerName val="0"/>
          <c:showPercent val="0"/>
          <c:showBubbleSize val="0"/>
        </c:dLbls>
        <c:gapWidth val="219"/>
        <c:overlap val="-27"/>
        <c:axId val="910107184"/>
        <c:axId val="1385521680"/>
      </c:barChart>
      <c:catAx>
        <c:axId val="9101071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85521680"/>
        <c:crosses val="autoZero"/>
        <c:auto val="1"/>
        <c:lblAlgn val="ctr"/>
        <c:lblOffset val="100"/>
        <c:noMultiLvlLbl val="0"/>
      </c:catAx>
      <c:valAx>
        <c:axId val="138552168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101071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en-GB"/>
              <a:t>Chart Endothelin -1</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ورقة3!$E$13</c:f>
              <c:strCache>
                <c:ptCount val="1"/>
                <c:pt idx="0">
                  <c:v>Mean</c:v>
                </c:pt>
              </c:strCache>
            </c:strRef>
          </c:tx>
          <c:spPr>
            <a:solidFill>
              <a:schemeClr val="accent1"/>
            </a:solidFill>
            <a:ln>
              <a:noFill/>
            </a:ln>
            <a:effectLst/>
          </c:spPr>
          <c:invertIfNegative val="0"/>
          <c:cat>
            <c:strRef>
              <c:f>ورقة3!$D$14:$D$16</c:f>
              <c:strCache>
                <c:ptCount val="3"/>
                <c:pt idx="0">
                  <c:v>Control group (n=30)</c:v>
                </c:pt>
                <c:pt idx="1">
                  <c:v>Patient group (n=40)</c:v>
                </c:pt>
                <c:pt idx="2">
                  <c:v>Total (n=70)</c:v>
                </c:pt>
              </c:strCache>
            </c:strRef>
          </c:cat>
          <c:val>
            <c:numRef>
              <c:f>ورقة3!$E$14:$E$16</c:f>
              <c:numCache>
                <c:formatCode>General</c:formatCode>
                <c:ptCount val="3"/>
                <c:pt idx="0">
                  <c:v>6.1040910000000004</c:v>
                </c:pt>
                <c:pt idx="1">
                  <c:v>17.856359999999999</c:v>
                </c:pt>
                <c:pt idx="2">
                  <c:v>31.578399999999998</c:v>
                </c:pt>
              </c:numCache>
            </c:numRef>
          </c:val>
          <c:extLst>
            <c:ext xmlns:c16="http://schemas.microsoft.com/office/drawing/2014/chart" uri="{C3380CC4-5D6E-409C-BE32-E72D297353CC}">
              <c16:uniqueId val="{00000000-4C33-462E-BB6C-A240A415D69B}"/>
            </c:ext>
          </c:extLst>
        </c:ser>
        <c:ser>
          <c:idx val="1"/>
          <c:order val="1"/>
          <c:tx>
            <c:strRef>
              <c:f>ورقة3!$F$13</c:f>
              <c:strCache>
                <c:ptCount val="1"/>
                <c:pt idx="0">
                  <c:v>Std. D</c:v>
                </c:pt>
              </c:strCache>
            </c:strRef>
          </c:tx>
          <c:spPr>
            <a:solidFill>
              <a:schemeClr val="accent2"/>
            </a:solidFill>
            <a:ln>
              <a:noFill/>
            </a:ln>
            <a:effectLst/>
          </c:spPr>
          <c:invertIfNegative val="0"/>
          <c:cat>
            <c:strRef>
              <c:f>ورقة3!$D$14:$D$16</c:f>
              <c:strCache>
                <c:ptCount val="3"/>
                <c:pt idx="0">
                  <c:v>Control group (n=30)</c:v>
                </c:pt>
                <c:pt idx="1">
                  <c:v>Patient group (n=40)</c:v>
                </c:pt>
                <c:pt idx="2">
                  <c:v>Total (n=70)</c:v>
                </c:pt>
              </c:strCache>
            </c:strRef>
          </c:cat>
          <c:val>
            <c:numRef>
              <c:f>ورقة3!$F$14:$F$16</c:f>
              <c:numCache>
                <c:formatCode>General</c:formatCode>
                <c:ptCount val="3"/>
                <c:pt idx="0">
                  <c:v>1.8640000000000001</c:v>
                </c:pt>
                <c:pt idx="1">
                  <c:v>3.8530000000000002</c:v>
                </c:pt>
                <c:pt idx="2">
                  <c:v>2.7429999999999999</c:v>
                </c:pt>
              </c:numCache>
            </c:numRef>
          </c:val>
          <c:extLst>
            <c:ext xmlns:c16="http://schemas.microsoft.com/office/drawing/2014/chart" uri="{C3380CC4-5D6E-409C-BE32-E72D297353CC}">
              <c16:uniqueId val="{00000001-4C33-462E-BB6C-A240A415D69B}"/>
            </c:ext>
          </c:extLst>
        </c:ser>
        <c:dLbls>
          <c:showLegendKey val="0"/>
          <c:showVal val="0"/>
          <c:showCatName val="0"/>
          <c:showSerName val="0"/>
          <c:showPercent val="0"/>
          <c:showBubbleSize val="0"/>
        </c:dLbls>
        <c:gapWidth val="219"/>
        <c:overlap val="-27"/>
        <c:axId val="1213668864"/>
        <c:axId val="1385512256"/>
      </c:barChart>
      <c:catAx>
        <c:axId val="12136688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385512256"/>
        <c:crosses val="autoZero"/>
        <c:auto val="1"/>
        <c:lblAlgn val="ctr"/>
        <c:lblOffset val="100"/>
        <c:noMultiLvlLbl val="0"/>
      </c:catAx>
      <c:valAx>
        <c:axId val="13855122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2136688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Chart of</a:t>
            </a:r>
            <a:r>
              <a:rPr lang="en-GB" baseline="0"/>
              <a:t> total cholestrol</a:t>
            </a:r>
            <a:endParaRPr lang="en-GB"/>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ورقة3!$E$18</c:f>
              <c:strCache>
                <c:ptCount val="1"/>
                <c:pt idx="0">
                  <c:v>Mean</c:v>
                </c:pt>
              </c:strCache>
            </c:strRef>
          </c:tx>
          <c:spPr>
            <a:solidFill>
              <a:schemeClr val="accent1"/>
            </a:solidFill>
            <a:ln>
              <a:noFill/>
            </a:ln>
            <a:effectLst/>
          </c:spPr>
          <c:invertIfNegative val="0"/>
          <c:cat>
            <c:strRef>
              <c:f>ورقة3!$D$19:$D$21</c:f>
              <c:strCache>
                <c:ptCount val="3"/>
                <c:pt idx="0">
                  <c:v>Control group (n=30)</c:v>
                </c:pt>
                <c:pt idx="1">
                  <c:v>Patient group (n=40)</c:v>
                </c:pt>
                <c:pt idx="2">
                  <c:v>Total (n=70)</c:v>
                </c:pt>
              </c:strCache>
            </c:strRef>
          </c:cat>
          <c:val>
            <c:numRef>
              <c:f>ورقة3!$E$19:$E$21</c:f>
              <c:numCache>
                <c:formatCode>General</c:formatCode>
                <c:ptCount val="3"/>
                <c:pt idx="0">
                  <c:v>173.81</c:v>
                </c:pt>
                <c:pt idx="1">
                  <c:v>284.79000000000002</c:v>
                </c:pt>
                <c:pt idx="2">
                  <c:v>227.91300000000001</c:v>
                </c:pt>
              </c:numCache>
            </c:numRef>
          </c:val>
          <c:extLst>
            <c:ext xmlns:c16="http://schemas.microsoft.com/office/drawing/2014/chart" uri="{C3380CC4-5D6E-409C-BE32-E72D297353CC}">
              <c16:uniqueId val="{00000000-ADB5-4A59-944F-B0C7C8002CCF}"/>
            </c:ext>
          </c:extLst>
        </c:ser>
        <c:ser>
          <c:idx val="1"/>
          <c:order val="1"/>
          <c:tx>
            <c:strRef>
              <c:f>ورقة3!$F$18</c:f>
              <c:strCache>
                <c:ptCount val="1"/>
                <c:pt idx="0">
                  <c:v>Std. D</c:v>
                </c:pt>
              </c:strCache>
            </c:strRef>
          </c:tx>
          <c:spPr>
            <a:solidFill>
              <a:schemeClr val="accent2"/>
            </a:solidFill>
            <a:ln>
              <a:noFill/>
            </a:ln>
            <a:effectLst/>
          </c:spPr>
          <c:invertIfNegative val="0"/>
          <c:cat>
            <c:strRef>
              <c:f>ورقة3!$D$19:$D$21</c:f>
              <c:strCache>
                <c:ptCount val="3"/>
                <c:pt idx="0">
                  <c:v>Control group (n=30)</c:v>
                </c:pt>
                <c:pt idx="1">
                  <c:v>Patient group (n=40)</c:v>
                </c:pt>
                <c:pt idx="2">
                  <c:v>Total (n=70)</c:v>
                </c:pt>
              </c:strCache>
            </c:strRef>
          </c:cat>
          <c:val>
            <c:numRef>
              <c:f>ورقة3!$F$19:$F$21</c:f>
              <c:numCache>
                <c:formatCode>General</c:formatCode>
                <c:ptCount val="3"/>
                <c:pt idx="0">
                  <c:v>35.950000000000003</c:v>
                </c:pt>
                <c:pt idx="1">
                  <c:v>41.84</c:v>
                </c:pt>
                <c:pt idx="2">
                  <c:v>36.93</c:v>
                </c:pt>
              </c:numCache>
            </c:numRef>
          </c:val>
          <c:extLst>
            <c:ext xmlns:c16="http://schemas.microsoft.com/office/drawing/2014/chart" uri="{C3380CC4-5D6E-409C-BE32-E72D297353CC}">
              <c16:uniqueId val="{00000001-ADB5-4A59-944F-B0C7C8002CCF}"/>
            </c:ext>
          </c:extLst>
        </c:ser>
        <c:dLbls>
          <c:showLegendKey val="0"/>
          <c:showVal val="0"/>
          <c:showCatName val="0"/>
          <c:showSerName val="0"/>
          <c:showPercent val="0"/>
          <c:showBubbleSize val="0"/>
        </c:dLbls>
        <c:gapWidth val="219"/>
        <c:overlap val="-27"/>
        <c:axId val="1376757696"/>
        <c:axId val="1379534208"/>
      </c:barChart>
      <c:catAx>
        <c:axId val="1376757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79534208"/>
        <c:crosses val="autoZero"/>
        <c:auto val="1"/>
        <c:lblAlgn val="ctr"/>
        <c:lblOffset val="100"/>
        <c:noMultiLvlLbl val="0"/>
      </c:catAx>
      <c:valAx>
        <c:axId val="137953420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767576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Chart triglyceride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ورقة3!$E$23</c:f>
              <c:strCache>
                <c:ptCount val="1"/>
                <c:pt idx="0">
                  <c:v>Mean</c:v>
                </c:pt>
              </c:strCache>
            </c:strRef>
          </c:tx>
          <c:spPr>
            <a:solidFill>
              <a:schemeClr val="accent1"/>
            </a:solidFill>
            <a:ln>
              <a:noFill/>
            </a:ln>
            <a:effectLst/>
          </c:spPr>
          <c:invertIfNegative val="0"/>
          <c:cat>
            <c:strRef>
              <c:f>ورقة3!$D$24:$D$26</c:f>
              <c:strCache>
                <c:ptCount val="3"/>
                <c:pt idx="0">
                  <c:v>Control group (n=30)</c:v>
                </c:pt>
                <c:pt idx="1">
                  <c:v>Patient group (n=40)</c:v>
                </c:pt>
                <c:pt idx="2">
                  <c:v>Total (n=70)</c:v>
                </c:pt>
              </c:strCache>
            </c:strRef>
          </c:cat>
          <c:val>
            <c:numRef>
              <c:f>ورقة3!$E$24:$E$26</c:f>
              <c:numCache>
                <c:formatCode>General</c:formatCode>
                <c:ptCount val="3"/>
                <c:pt idx="0">
                  <c:v>92.643000000000001</c:v>
                </c:pt>
                <c:pt idx="1">
                  <c:v>210.74</c:v>
                </c:pt>
                <c:pt idx="2" formatCode="#,##0">
                  <c:v>151.84100000000001</c:v>
                </c:pt>
              </c:numCache>
            </c:numRef>
          </c:val>
          <c:extLst>
            <c:ext xmlns:c16="http://schemas.microsoft.com/office/drawing/2014/chart" uri="{C3380CC4-5D6E-409C-BE32-E72D297353CC}">
              <c16:uniqueId val="{00000000-A54A-4C98-A9BC-E054CF1B2D63}"/>
            </c:ext>
          </c:extLst>
        </c:ser>
        <c:ser>
          <c:idx val="1"/>
          <c:order val="1"/>
          <c:tx>
            <c:strRef>
              <c:f>ورقة3!$F$23</c:f>
              <c:strCache>
                <c:ptCount val="1"/>
                <c:pt idx="0">
                  <c:v>Std. D</c:v>
                </c:pt>
              </c:strCache>
            </c:strRef>
          </c:tx>
          <c:spPr>
            <a:solidFill>
              <a:schemeClr val="accent2"/>
            </a:solidFill>
            <a:ln>
              <a:noFill/>
            </a:ln>
            <a:effectLst/>
          </c:spPr>
          <c:invertIfNegative val="0"/>
          <c:cat>
            <c:strRef>
              <c:f>ورقة3!$D$24:$D$26</c:f>
              <c:strCache>
                <c:ptCount val="3"/>
                <c:pt idx="0">
                  <c:v>Control group (n=30)</c:v>
                </c:pt>
                <c:pt idx="1">
                  <c:v>Patient group (n=40)</c:v>
                </c:pt>
                <c:pt idx="2">
                  <c:v>Total (n=70)</c:v>
                </c:pt>
              </c:strCache>
            </c:strRef>
          </c:cat>
          <c:val>
            <c:numRef>
              <c:f>ورقة3!$F$24:$F$26</c:f>
              <c:numCache>
                <c:formatCode>General</c:formatCode>
                <c:ptCount val="3"/>
                <c:pt idx="0">
                  <c:v>18.55</c:v>
                </c:pt>
                <c:pt idx="1">
                  <c:v>27.74</c:v>
                </c:pt>
                <c:pt idx="2">
                  <c:v>22.96</c:v>
                </c:pt>
              </c:numCache>
            </c:numRef>
          </c:val>
          <c:extLst>
            <c:ext xmlns:c16="http://schemas.microsoft.com/office/drawing/2014/chart" uri="{C3380CC4-5D6E-409C-BE32-E72D297353CC}">
              <c16:uniqueId val="{00000001-A54A-4C98-A9BC-E054CF1B2D63}"/>
            </c:ext>
          </c:extLst>
        </c:ser>
        <c:dLbls>
          <c:showLegendKey val="0"/>
          <c:showVal val="0"/>
          <c:showCatName val="0"/>
          <c:showSerName val="0"/>
          <c:showPercent val="0"/>
          <c:showBubbleSize val="0"/>
        </c:dLbls>
        <c:gapWidth val="219"/>
        <c:overlap val="-27"/>
        <c:axId val="1389070512"/>
        <c:axId val="1379531232"/>
      </c:barChart>
      <c:catAx>
        <c:axId val="13890705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79531232"/>
        <c:crosses val="autoZero"/>
        <c:auto val="1"/>
        <c:lblAlgn val="ctr"/>
        <c:lblOffset val="100"/>
        <c:noMultiLvlLbl val="0"/>
      </c:catAx>
      <c:valAx>
        <c:axId val="13795312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890705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8D5FC7-98C5-48AD-896E-31C137BA929E}" type="datetimeFigureOut">
              <a:rPr lang="en-GB" smtClean="0"/>
              <a:t>19/12/2023</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4BFCE5-3952-446B-8015-C922AA36741F}" type="slidenum">
              <a:rPr lang="en-GB" smtClean="0"/>
              <a:t>‹#›</a:t>
            </a:fld>
            <a:endParaRPr lang="en-GB"/>
          </a:p>
        </p:txBody>
      </p:sp>
    </p:spTree>
    <p:extLst>
      <p:ext uri="{BB962C8B-B14F-4D97-AF65-F5344CB8AC3E}">
        <p14:creationId xmlns:p14="http://schemas.microsoft.com/office/powerpoint/2010/main" val="1553457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94BFCE5-3952-446B-8015-C922AA36741F}" type="slidenum">
              <a:rPr lang="en-GB" smtClean="0"/>
              <a:t>12</a:t>
            </a:fld>
            <a:endParaRPr lang="en-GB"/>
          </a:p>
        </p:txBody>
      </p:sp>
    </p:spTree>
    <p:extLst>
      <p:ext uri="{BB962C8B-B14F-4D97-AF65-F5344CB8AC3E}">
        <p14:creationId xmlns:p14="http://schemas.microsoft.com/office/powerpoint/2010/main" val="2920993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07/06/1445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07/06/1445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07/06/1445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07/06/1445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07/06/1445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07/06/1445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07/06/1445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07/06/1445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07/06/1445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07/06/1445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07/06/1445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07/06/1445</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r>
              <a:rPr lang="en-US" dirty="0">
                <a:solidFill>
                  <a:srgbClr val="FF0000"/>
                </a:solidFill>
                <a:latin typeface="Times New Roman" pitchFamily="18" charset="0"/>
                <a:cs typeface="Times New Roman" pitchFamily="18" charset="0"/>
              </a:rPr>
              <a:t>Evaluation level of endotheline-1 and some parameters in acute myocardial infraction  </a:t>
            </a:r>
          </a:p>
        </p:txBody>
      </p:sp>
      <p:sp>
        <p:nvSpPr>
          <p:cNvPr id="3" name="عنوان فرعي 2"/>
          <p:cNvSpPr>
            <a:spLocks noGrp="1"/>
          </p:cNvSpPr>
          <p:nvPr>
            <p:ph type="subTitle" idx="1"/>
          </p:nvPr>
        </p:nvSpPr>
        <p:spPr/>
        <p:txBody>
          <a:bodyPr/>
          <a:lstStyle/>
          <a:p>
            <a:r>
              <a:rPr lang="en-US" dirty="0" err="1">
                <a:solidFill>
                  <a:srgbClr val="00B0F0"/>
                </a:solidFill>
              </a:rPr>
              <a:t>Eimen</a:t>
            </a:r>
            <a:r>
              <a:rPr lang="en-US" dirty="0">
                <a:solidFill>
                  <a:srgbClr val="00B0F0"/>
                </a:solidFill>
              </a:rPr>
              <a:t> </a:t>
            </a:r>
            <a:r>
              <a:rPr lang="en-US" dirty="0" err="1">
                <a:solidFill>
                  <a:srgbClr val="00B0F0"/>
                </a:solidFill>
              </a:rPr>
              <a:t>assf</a:t>
            </a:r>
            <a:r>
              <a:rPr lang="en-US" dirty="0">
                <a:solidFill>
                  <a:srgbClr val="00B0F0"/>
                </a:solidFill>
              </a:rPr>
              <a:t> </a:t>
            </a:r>
            <a:r>
              <a:rPr lang="en-US" dirty="0" err="1">
                <a:solidFill>
                  <a:srgbClr val="00B0F0"/>
                </a:solidFill>
              </a:rPr>
              <a:t>ahmed</a:t>
            </a:r>
            <a:r>
              <a:rPr lang="en-US" dirty="0"/>
              <a:t> </a:t>
            </a:r>
          </a:p>
        </p:txBody>
      </p:sp>
    </p:spTree>
    <p:extLst>
      <p:ext uri="{BB962C8B-B14F-4D97-AF65-F5344CB8AC3E}">
        <p14:creationId xmlns:p14="http://schemas.microsoft.com/office/powerpoint/2010/main" val="41856039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u="sng" dirty="0">
                <a:solidFill>
                  <a:srgbClr val="FF0000"/>
                </a:solidFill>
                <a:latin typeface="Times New Roman" pitchFamily="18" charset="0"/>
                <a:cs typeface="Times New Roman" pitchFamily="18" charset="0"/>
              </a:rPr>
              <a:t>Methods</a:t>
            </a:r>
          </a:p>
        </p:txBody>
      </p:sp>
      <p:sp>
        <p:nvSpPr>
          <p:cNvPr id="3" name="عنصر نائب للمحتوى 2"/>
          <p:cNvSpPr>
            <a:spLocks noGrp="1"/>
          </p:cNvSpPr>
          <p:nvPr>
            <p:ph idx="1"/>
          </p:nvPr>
        </p:nvSpPr>
        <p:spPr/>
        <p:txBody>
          <a:bodyPr/>
          <a:lstStyle/>
          <a:p>
            <a:pPr marL="0" indent="0" algn="ctr">
              <a:buNone/>
            </a:pPr>
            <a:r>
              <a:rPr lang="en-US" u="sng" dirty="0">
                <a:solidFill>
                  <a:srgbClr val="FF0000"/>
                </a:solidFill>
                <a:latin typeface="Times New Roman" pitchFamily="18" charset="0"/>
                <a:cs typeface="Times New Roman" pitchFamily="18" charset="0"/>
              </a:rPr>
              <a:t>Sample collection and preservation</a:t>
            </a:r>
          </a:p>
          <a:p>
            <a:pPr marL="0" indent="0" algn="just">
              <a:buNone/>
            </a:pPr>
            <a:r>
              <a:rPr lang="en-US" dirty="0">
                <a:latin typeface="Times New Roman" pitchFamily="18" charset="0"/>
                <a:cs typeface="Times New Roman" pitchFamily="18" charset="0"/>
              </a:rPr>
              <a:t>Sixty patients with acute myocardial infraction and Thirty samples healthy persons as a control were enrolled in this study. Serum samples collected and preserved in shock freeze. And then used Elisa technique to investigate level of </a:t>
            </a:r>
            <a:r>
              <a:rPr lang="en-US" dirty="0" err="1">
                <a:latin typeface="Times New Roman" pitchFamily="18" charset="0"/>
                <a:cs typeface="Times New Roman" pitchFamily="18" charset="0"/>
              </a:rPr>
              <a:t>Endothelin</a:t>
            </a:r>
            <a:r>
              <a:rPr lang="en-US" dirty="0">
                <a:latin typeface="Times New Roman" pitchFamily="18" charset="0"/>
                <a:cs typeface="Times New Roman" pitchFamily="18" charset="0"/>
              </a:rPr>
              <a:t> -1 and Atrial natriuretic peptide.         </a:t>
            </a:r>
          </a:p>
        </p:txBody>
      </p:sp>
    </p:spTree>
    <p:extLst>
      <p:ext uri="{BB962C8B-B14F-4D97-AF65-F5344CB8AC3E}">
        <p14:creationId xmlns:p14="http://schemas.microsoft.com/office/powerpoint/2010/main" val="3597212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u="sng" dirty="0">
                <a:solidFill>
                  <a:srgbClr val="FF0000"/>
                </a:solidFill>
                <a:latin typeface="Times New Roman" pitchFamily="18" charset="0"/>
                <a:cs typeface="Times New Roman" pitchFamily="18" charset="0"/>
              </a:rPr>
              <a:t>Results</a:t>
            </a:r>
          </a:p>
        </p:txBody>
      </p:sp>
      <p:sp>
        <p:nvSpPr>
          <p:cNvPr id="3" name="عنصر نائب للمحتوى 2"/>
          <p:cNvSpPr>
            <a:spLocks noGrp="1"/>
          </p:cNvSpPr>
          <p:nvPr>
            <p:ph idx="1"/>
          </p:nvPr>
        </p:nvSpPr>
        <p:spPr>
          <a:xfrm>
            <a:off x="179512" y="1556792"/>
            <a:ext cx="4536504" cy="4824536"/>
          </a:xfrm>
        </p:spPr>
        <p:txBody>
          <a:bodyPr>
            <a:normAutofit/>
          </a:bodyPr>
          <a:lstStyle/>
          <a:p>
            <a:pPr marL="0" indent="0" algn="ctr" rtl="0">
              <a:buNone/>
            </a:pPr>
            <a:r>
              <a:rPr lang="en-US" sz="2400" u="sng" dirty="0">
                <a:solidFill>
                  <a:srgbClr val="FF0000"/>
                </a:solidFill>
                <a:latin typeface="Times New Roman" panose="02020603050405020304" pitchFamily="18" charset="0"/>
                <a:cs typeface="Times New Roman" pitchFamily="18" charset="0"/>
              </a:rPr>
              <a:t>Result of age</a:t>
            </a:r>
          </a:p>
          <a:p>
            <a:pPr marL="0" algn="just" rtl="0" eaLnBrk="1" fontAlgn="t" latinLnBrk="0" hangingPunct="1">
              <a:lnSpc>
                <a:spcPct val="150000"/>
              </a:lnSpc>
              <a:spcBef>
                <a:spcPts val="0"/>
              </a:spcBef>
              <a:spcAft>
                <a:spcPts val="1000"/>
              </a:spcAft>
            </a:pPr>
            <a:r>
              <a:rPr lang="en-GB" sz="2400" dirty="0">
                <a:latin typeface="Times New Roman" panose="02020603050405020304" pitchFamily="18" charset="0"/>
                <a:cs typeface="Times New Roman" pitchFamily="18" charset="0"/>
              </a:rPr>
              <a:t>The results of our study indicated that there were statistical differences between the patient group (</a:t>
            </a:r>
            <a:r>
              <a:rPr lang="en-US" sz="2400" b="0" i="0" u="none" strike="noStrike" kern="1200" dirty="0">
                <a:solidFill>
                  <a:srgbClr val="010205"/>
                </a:solidFill>
                <a:effectLst/>
                <a:latin typeface="Times New Roman" panose="02020603050405020304" pitchFamily="18" charset="0"/>
                <a:ea typeface="Times New Roman" panose="02020603050405020304" pitchFamily="18" charset="0"/>
                <a:cs typeface="Times New Roman" panose="02020603050405020304" pitchFamily="18" charset="0"/>
              </a:rPr>
              <a:t>37.648</a:t>
            </a:r>
            <a:r>
              <a:rPr lang="en-GB" sz="2400" dirty="0">
                <a:latin typeface="Times New Roman" panose="02020603050405020304" pitchFamily="18" charset="0"/>
                <a:cs typeface="Times New Roman" panose="02020603050405020304" pitchFamily="18" charset="0"/>
              </a:rPr>
              <a:t> ±</a:t>
            </a:r>
            <a:r>
              <a:rPr lang="en-US" sz="2400" b="0" i="0" u="none" strike="noStrike" kern="1200" dirty="0">
                <a:solidFill>
                  <a:srgbClr val="010205"/>
                </a:solidFill>
                <a:effectLst/>
                <a:latin typeface="Times New Roman" panose="02020603050405020304" pitchFamily="18" charset="0"/>
                <a:ea typeface="Times New Roman" panose="02020603050405020304" pitchFamily="18" charset="0"/>
                <a:cs typeface="Times New Roman" panose="02020603050405020304" pitchFamily="18" charset="0"/>
              </a:rPr>
              <a:t>7.493</a:t>
            </a:r>
            <a:r>
              <a:rPr lang="en-GB" sz="2400" dirty="0">
                <a:latin typeface="Times New Roman" panose="02020603050405020304" pitchFamily="18" charset="0"/>
                <a:cs typeface="Times New Roman" pitchFamily="18" charset="0"/>
              </a:rPr>
              <a:t>), when compared to the control group (</a:t>
            </a:r>
            <a:r>
              <a:rPr lang="en-US" sz="2400" b="0" i="0" u="none" strike="noStrike"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26.853</a:t>
            </a:r>
            <a:r>
              <a:rPr lang="en-GB" sz="2400" dirty="0">
                <a:latin typeface="Times New Roman" panose="02020603050405020304" pitchFamily="18" charset="0"/>
                <a:cs typeface="Times New Roman" panose="02020603050405020304" pitchFamily="18" charset="0"/>
              </a:rPr>
              <a:t> ± </a:t>
            </a:r>
            <a:r>
              <a:rPr lang="en-US" sz="2400" b="0" i="0" u="none" strike="noStrike" kern="1200" dirty="0">
                <a:solidFill>
                  <a:srgbClr val="010205"/>
                </a:solidFill>
                <a:effectLst/>
                <a:latin typeface="Times New Roman" panose="02020603050405020304" pitchFamily="18" charset="0"/>
                <a:ea typeface="Times New Roman" panose="02020603050405020304" pitchFamily="18" charset="0"/>
                <a:cs typeface="Times New Roman" panose="02020603050405020304" pitchFamily="18" charset="0"/>
              </a:rPr>
              <a:t>4.488</a:t>
            </a:r>
            <a:r>
              <a:rPr lang="en-GB" sz="2400" dirty="0">
                <a:latin typeface="Times New Roman" panose="02020603050405020304" pitchFamily="18" charset="0"/>
                <a:cs typeface="Times New Roman" pitchFamily="18" charset="0"/>
              </a:rPr>
              <a:t>), at P = 0.001.</a:t>
            </a:r>
            <a:endParaRPr lang="en-US" sz="2400" dirty="0">
              <a:latin typeface="Times New Roman" panose="02020603050405020304" pitchFamily="18" charset="0"/>
              <a:cs typeface="Times New Roman" pitchFamily="18" charset="0"/>
            </a:endParaRPr>
          </a:p>
        </p:txBody>
      </p:sp>
      <p:graphicFrame>
        <p:nvGraphicFramePr>
          <p:cNvPr id="9" name="Table 8">
            <a:extLst>
              <a:ext uri="{FF2B5EF4-FFF2-40B4-BE49-F238E27FC236}">
                <a16:creationId xmlns:a16="http://schemas.microsoft.com/office/drawing/2014/main" id="{A16D1537-B403-7D7A-2E64-A06F1A005A22}"/>
              </a:ext>
            </a:extLst>
          </p:cNvPr>
          <p:cNvGraphicFramePr>
            <a:graphicFrameLocks noGrp="1"/>
          </p:cNvGraphicFramePr>
          <p:nvPr>
            <p:extLst>
              <p:ext uri="{D42A27DB-BD31-4B8C-83A1-F6EECF244321}">
                <p14:modId xmlns:p14="http://schemas.microsoft.com/office/powerpoint/2010/main" val="3066730384"/>
              </p:ext>
            </p:extLst>
          </p:nvPr>
        </p:nvGraphicFramePr>
        <p:xfrm>
          <a:off x="4896544" y="1844824"/>
          <a:ext cx="4067944" cy="1264096"/>
        </p:xfrm>
        <a:graphic>
          <a:graphicData uri="http://schemas.openxmlformats.org/drawingml/2006/table">
            <a:tbl>
              <a:tblPr firstRow="1" firstCol="1" bandRow="1"/>
              <a:tblGrid>
                <a:gridCol w="1701771">
                  <a:extLst>
                    <a:ext uri="{9D8B030D-6E8A-4147-A177-3AD203B41FA5}">
                      <a16:colId xmlns:a16="http://schemas.microsoft.com/office/drawing/2014/main" val="1951203887"/>
                    </a:ext>
                  </a:extLst>
                </a:gridCol>
                <a:gridCol w="737839">
                  <a:extLst>
                    <a:ext uri="{9D8B030D-6E8A-4147-A177-3AD203B41FA5}">
                      <a16:colId xmlns:a16="http://schemas.microsoft.com/office/drawing/2014/main" val="3891386164"/>
                    </a:ext>
                  </a:extLst>
                </a:gridCol>
                <a:gridCol w="527358">
                  <a:extLst>
                    <a:ext uri="{9D8B030D-6E8A-4147-A177-3AD203B41FA5}">
                      <a16:colId xmlns:a16="http://schemas.microsoft.com/office/drawing/2014/main" val="4113928743"/>
                    </a:ext>
                  </a:extLst>
                </a:gridCol>
                <a:gridCol w="573618">
                  <a:extLst>
                    <a:ext uri="{9D8B030D-6E8A-4147-A177-3AD203B41FA5}">
                      <a16:colId xmlns:a16="http://schemas.microsoft.com/office/drawing/2014/main" val="4255341100"/>
                    </a:ext>
                  </a:extLst>
                </a:gridCol>
                <a:gridCol w="527358">
                  <a:extLst>
                    <a:ext uri="{9D8B030D-6E8A-4147-A177-3AD203B41FA5}">
                      <a16:colId xmlns:a16="http://schemas.microsoft.com/office/drawing/2014/main" val="1058025296"/>
                    </a:ext>
                  </a:extLst>
                </a:gridCol>
              </a:tblGrid>
              <a:tr h="240030">
                <a:tc>
                  <a:txBody>
                    <a:bodyPr/>
                    <a:lstStyle/>
                    <a:p>
                      <a:pPr algn="just">
                        <a:lnSpc>
                          <a:spcPct val="150000"/>
                        </a:lnSpc>
                        <a:spcAft>
                          <a:spcPts val="10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Groups</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b="1">
                          <a:effectLst/>
                          <a:latin typeface="Times New Roman" panose="02020603050405020304" pitchFamily="18" charset="0"/>
                          <a:ea typeface="Times New Roman" panose="02020603050405020304" pitchFamily="18" charset="0"/>
                          <a:cs typeface="Arial" panose="020B0604020202020204" pitchFamily="34" charset="0"/>
                        </a:rPr>
                        <a:t>Mean</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b="1">
                          <a:effectLst/>
                          <a:latin typeface="Times New Roman" panose="02020603050405020304" pitchFamily="18" charset="0"/>
                          <a:ea typeface="Times New Roman" panose="02020603050405020304" pitchFamily="18" charset="0"/>
                          <a:cs typeface="Arial" panose="020B0604020202020204" pitchFamily="34" charset="0"/>
                        </a:rPr>
                        <a:t>Std. D</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b="1">
                          <a:effectLst/>
                          <a:latin typeface="Times New Roman" panose="02020603050405020304" pitchFamily="18" charset="0"/>
                          <a:ea typeface="Times New Roman" panose="02020603050405020304" pitchFamily="18" charset="0"/>
                          <a:cs typeface="Arial" panose="020B0604020202020204" pitchFamily="34" charset="0"/>
                        </a:rPr>
                        <a:t>Std. E</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b="1">
                          <a:effectLst/>
                          <a:latin typeface="Times New Roman" panose="02020603050405020304" pitchFamily="18" charset="0"/>
                          <a:ea typeface="Times New Roman" panose="02020603050405020304" pitchFamily="18" charset="0"/>
                          <a:cs typeface="Arial" panose="020B0604020202020204" pitchFamily="34" charset="0"/>
                        </a:rPr>
                        <a:t>Sig.</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2937256"/>
                  </a:ext>
                </a:extLst>
              </a:tr>
              <a:tr h="111760">
                <a:tc>
                  <a:txBody>
                    <a:bodyPr/>
                    <a:lstStyle/>
                    <a:p>
                      <a:pPr algn="l">
                        <a:lnSpc>
                          <a:spcPct val="150000"/>
                        </a:lnSpc>
                        <a:spcAft>
                          <a:spcPts val="10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Control group (n=30)</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50000"/>
                        </a:lnSpc>
                        <a:spcAft>
                          <a:spcPts val="1000"/>
                        </a:spcAft>
                      </a:pPr>
                      <a:r>
                        <a:rPr lang="en-US" sz="1100" dirty="0">
                          <a:effectLst/>
                          <a:latin typeface="Calibri" panose="020F0502020204030204" pitchFamily="34" charset="0"/>
                          <a:ea typeface="Times New Roman" panose="02020603050405020304" pitchFamily="18" charset="0"/>
                          <a:cs typeface="Arial" panose="020B0604020202020204" pitchFamily="34" charset="0"/>
                        </a:rPr>
                        <a:t>26.853</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dirty="0">
                          <a:solidFill>
                            <a:srgbClr val="010205"/>
                          </a:solidFill>
                          <a:effectLst/>
                          <a:latin typeface="Times New Roman" panose="02020603050405020304" pitchFamily="18" charset="0"/>
                          <a:ea typeface="Times New Roman" panose="02020603050405020304" pitchFamily="18" charset="0"/>
                          <a:cs typeface="Arial" panose="020B0604020202020204" pitchFamily="34" charset="0"/>
                        </a:rPr>
                        <a:t>4.488</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a:solidFill>
                            <a:srgbClr val="010205"/>
                          </a:solidFill>
                          <a:effectLst/>
                          <a:latin typeface="Times New Roman" panose="02020603050405020304" pitchFamily="18" charset="0"/>
                          <a:ea typeface="Times New Roman" panose="02020603050405020304" pitchFamily="18" charset="0"/>
                          <a:cs typeface="Arial" panose="020B0604020202020204" pitchFamily="34" charset="0"/>
                        </a:rPr>
                        <a:t>0.957</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a:effectLst/>
                          <a:latin typeface="Times New Roman" panose="02020603050405020304" pitchFamily="18" charset="0"/>
                          <a:ea typeface="Times New Roman" panose="02020603050405020304" pitchFamily="18" charset="0"/>
                          <a:cs typeface="Arial" panose="020B0604020202020204" pitchFamily="34" charset="0"/>
                        </a:rPr>
                        <a:t>0.001</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2252207"/>
                  </a:ext>
                </a:extLst>
              </a:tr>
              <a:tr h="254635">
                <a:tc>
                  <a:txBody>
                    <a:bodyPr/>
                    <a:lstStyle/>
                    <a:p>
                      <a:pPr algn="l">
                        <a:lnSpc>
                          <a:spcPct val="150000"/>
                        </a:lnSpc>
                        <a:spcAft>
                          <a:spcPts val="10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Patient group (n=40)</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dirty="0">
                          <a:solidFill>
                            <a:srgbClr val="010205"/>
                          </a:solidFill>
                          <a:effectLst/>
                          <a:latin typeface="Times New Roman" panose="02020603050405020304" pitchFamily="18" charset="0"/>
                          <a:ea typeface="Times New Roman" panose="02020603050405020304" pitchFamily="18" charset="0"/>
                          <a:cs typeface="Arial" panose="020B0604020202020204" pitchFamily="34" charset="0"/>
                        </a:rPr>
                        <a:t>37.648</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dirty="0">
                          <a:solidFill>
                            <a:srgbClr val="010205"/>
                          </a:solidFill>
                          <a:effectLst/>
                          <a:latin typeface="Times New Roman" panose="02020603050405020304" pitchFamily="18" charset="0"/>
                          <a:ea typeface="Times New Roman" panose="02020603050405020304" pitchFamily="18" charset="0"/>
                          <a:cs typeface="Arial" panose="020B0604020202020204" pitchFamily="34" charset="0"/>
                        </a:rPr>
                        <a:t>7.493</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a:solidFill>
                            <a:srgbClr val="010205"/>
                          </a:solidFill>
                          <a:effectLst/>
                          <a:latin typeface="Times New Roman" panose="02020603050405020304" pitchFamily="18" charset="0"/>
                          <a:ea typeface="Times New Roman" panose="02020603050405020304" pitchFamily="18" charset="0"/>
                          <a:cs typeface="Arial" panose="020B0604020202020204" pitchFamily="34" charset="0"/>
                        </a:rPr>
                        <a:t>1.064</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a:effectLst/>
                          <a:latin typeface="Times New Roman" panose="02020603050405020304" pitchFamily="18" charset="0"/>
                          <a:ea typeface="Times New Roman" panose="02020603050405020304" pitchFamily="18" charset="0"/>
                          <a:cs typeface="Arial" panose="020B0604020202020204" pitchFamily="34" charset="0"/>
                        </a:rPr>
                        <a:t>0.001</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477417"/>
                  </a:ext>
                </a:extLst>
              </a:tr>
              <a:tr h="227330">
                <a:tc>
                  <a:txBody>
                    <a:bodyPr/>
                    <a:lstStyle/>
                    <a:p>
                      <a:pPr algn="l">
                        <a:lnSpc>
                          <a:spcPct val="150000"/>
                        </a:lnSpc>
                        <a:spcAft>
                          <a:spcPts val="10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Total (n=70)</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dirty="0">
                          <a:solidFill>
                            <a:srgbClr val="010205"/>
                          </a:solidFill>
                          <a:effectLst/>
                          <a:latin typeface="Times New Roman" panose="02020603050405020304" pitchFamily="18" charset="0"/>
                          <a:ea typeface="Times New Roman" panose="02020603050405020304" pitchFamily="18" charset="0"/>
                          <a:cs typeface="Arial" panose="020B0604020202020204" pitchFamily="34" charset="0"/>
                        </a:rPr>
                        <a:t>31.5784</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dirty="0">
                          <a:solidFill>
                            <a:srgbClr val="010205"/>
                          </a:solidFill>
                          <a:effectLst/>
                          <a:latin typeface="Times New Roman" panose="02020603050405020304" pitchFamily="18" charset="0"/>
                          <a:ea typeface="Times New Roman" panose="02020603050405020304" pitchFamily="18" charset="0"/>
                          <a:cs typeface="Arial" panose="020B0604020202020204" pitchFamily="34" charset="0"/>
                        </a:rPr>
                        <a:t>5.963</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a:solidFill>
                            <a:srgbClr val="010205"/>
                          </a:solidFill>
                          <a:effectLst/>
                          <a:latin typeface="Times New Roman" panose="02020603050405020304" pitchFamily="18" charset="0"/>
                          <a:ea typeface="Times New Roman" panose="02020603050405020304" pitchFamily="18" charset="0"/>
                          <a:cs typeface="Arial" panose="020B0604020202020204" pitchFamily="34" charset="0"/>
                        </a:rPr>
                        <a:t>0.574</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dirty="0">
                          <a:effectLst/>
                          <a:latin typeface="Times New Roman" panose="02020603050405020304" pitchFamily="18" charset="0"/>
                          <a:ea typeface="Times New Roman" panose="02020603050405020304" pitchFamily="18" charset="0"/>
                          <a:cs typeface="Arial" panose="020B0604020202020204" pitchFamily="34" charset="0"/>
                        </a:rPr>
                        <a:t>0.001</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1938176"/>
                  </a:ext>
                </a:extLst>
              </a:tr>
            </a:tbl>
          </a:graphicData>
        </a:graphic>
      </p:graphicFrame>
      <p:graphicFrame>
        <p:nvGraphicFramePr>
          <p:cNvPr id="10" name="Chart 9">
            <a:extLst>
              <a:ext uri="{FF2B5EF4-FFF2-40B4-BE49-F238E27FC236}">
                <a16:creationId xmlns:a16="http://schemas.microsoft.com/office/drawing/2014/main" id="{D3F27448-FB01-C2CF-FA59-21320DCE69CA}"/>
              </a:ext>
            </a:extLst>
          </p:cNvPr>
          <p:cNvGraphicFramePr>
            <a:graphicFrameLocks/>
          </p:cNvGraphicFramePr>
          <p:nvPr>
            <p:extLst>
              <p:ext uri="{D42A27DB-BD31-4B8C-83A1-F6EECF244321}">
                <p14:modId xmlns:p14="http://schemas.microsoft.com/office/powerpoint/2010/main" val="3400293305"/>
              </p:ext>
            </p:extLst>
          </p:nvPr>
        </p:nvGraphicFramePr>
        <p:xfrm>
          <a:off x="4896544" y="3625656"/>
          <a:ext cx="4067944"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540105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u="sng" dirty="0">
                <a:solidFill>
                  <a:srgbClr val="FF0000"/>
                </a:solidFill>
                <a:latin typeface="Times New Roman" pitchFamily="18" charset="0"/>
                <a:cs typeface="Times New Roman" pitchFamily="18" charset="0"/>
              </a:rPr>
              <a:t>Results</a:t>
            </a:r>
          </a:p>
        </p:txBody>
      </p:sp>
      <p:sp>
        <p:nvSpPr>
          <p:cNvPr id="3" name="عنصر نائب للمحتوى 2"/>
          <p:cNvSpPr>
            <a:spLocks noGrp="1"/>
          </p:cNvSpPr>
          <p:nvPr>
            <p:ph idx="1"/>
          </p:nvPr>
        </p:nvSpPr>
        <p:spPr>
          <a:xfrm>
            <a:off x="179512" y="1556792"/>
            <a:ext cx="4536504" cy="3888432"/>
          </a:xfrm>
        </p:spPr>
        <p:txBody>
          <a:bodyPr>
            <a:normAutofit lnSpcReduction="10000"/>
          </a:bodyPr>
          <a:lstStyle/>
          <a:p>
            <a:pPr marL="0" indent="0" algn="just" rtl="0">
              <a:lnSpc>
                <a:spcPct val="150000"/>
              </a:lnSpc>
              <a:buNone/>
            </a:pPr>
            <a:r>
              <a:rPr lang="en-GB" sz="2000" u="sng" dirty="0">
                <a:solidFill>
                  <a:srgbClr val="FF0000"/>
                </a:solidFill>
                <a:latin typeface="Times New Roman" panose="02020603050405020304" pitchFamily="18" charset="0"/>
                <a:cs typeface="Times New Roman" pitchFamily="18" charset="0"/>
              </a:rPr>
              <a:t>The result of Endothelin -1	</a:t>
            </a:r>
            <a:endParaRPr lang="en-US" sz="2000" u="sng" dirty="0">
              <a:solidFill>
                <a:srgbClr val="FF0000"/>
              </a:solidFill>
              <a:latin typeface="Times New Roman" panose="02020603050405020304" pitchFamily="18" charset="0"/>
              <a:cs typeface="Times New Roman" pitchFamily="18" charset="0"/>
            </a:endParaRPr>
          </a:p>
          <a:p>
            <a:pPr marL="0" algn="just" rtl="0" eaLnBrk="1" fontAlgn="b" latinLnBrk="0" hangingPunct="1">
              <a:lnSpc>
                <a:spcPct val="150000"/>
              </a:lnSpc>
              <a:spcBef>
                <a:spcPts val="0"/>
              </a:spcBef>
              <a:spcAft>
                <a:spcPts val="0"/>
              </a:spcAft>
            </a:pPr>
            <a:r>
              <a:rPr lang="en-GB" sz="2000" dirty="0">
                <a:latin typeface="Times New Roman" panose="02020603050405020304" pitchFamily="18" charset="0"/>
                <a:cs typeface="Times New Roman" pitchFamily="18" charset="0"/>
              </a:rPr>
              <a:t>In Table 2, the results of Endothelin -1 in our study indicated that there were statistical differences between the patient group (17,856 ± 3,853 ), when compared to the control group (</a:t>
            </a:r>
            <a:r>
              <a:rPr lang="en-GB" sz="2000" b="0" i="0" u="none" strike="noStrike" kern="1200" dirty="0">
                <a:solidFill>
                  <a:srgbClr val="000000"/>
                </a:solidFill>
                <a:effectLst/>
                <a:latin typeface="Times New Roman" panose="02020603050405020304" pitchFamily="18" charset="0"/>
                <a:cs typeface="Times New Roman" panose="02020603050405020304" pitchFamily="18" charset="0"/>
              </a:rPr>
              <a:t>6,1040 ± </a:t>
            </a:r>
            <a:r>
              <a:rPr lang="en-US" sz="2000" b="0" i="0" u="none" strike="noStrike" kern="1200" dirty="0">
                <a:solidFill>
                  <a:srgbClr val="010205"/>
                </a:solidFill>
                <a:effectLst/>
                <a:latin typeface="Times New Roman" panose="02020603050405020304" pitchFamily="18" charset="0"/>
                <a:ea typeface="Times New Roman" panose="02020603050405020304" pitchFamily="18" charset="0"/>
                <a:cs typeface="Times New Roman" panose="02020603050405020304" pitchFamily="18" charset="0"/>
              </a:rPr>
              <a:t>1.864</a:t>
            </a:r>
            <a:r>
              <a:rPr lang="en-GB" sz="2000" dirty="0">
                <a:latin typeface="Times New Roman" pitchFamily="18" charset="0"/>
                <a:cs typeface="Times New Roman" pitchFamily="18" charset="0"/>
              </a:rPr>
              <a:t>), at P = 0.001. This indicates the importance of this test in diagnosing acute myocardial infraction</a:t>
            </a:r>
          </a:p>
        </p:txBody>
      </p:sp>
      <p:graphicFrame>
        <p:nvGraphicFramePr>
          <p:cNvPr id="9" name="Table 8">
            <a:extLst>
              <a:ext uri="{FF2B5EF4-FFF2-40B4-BE49-F238E27FC236}">
                <a16:creationId xmlns:a16="http://schemas.microsoft.com/office/drawing/2014/main" id="{A16D1537-B403-7D7A-2E64-A06F1A005A22}"/>
              </a:ext>
            </a:extLst>
          </p:cNvPr>
          <p:cNvGraphicFramePr>
            <a:graphicFrameLocks noGrp="1"/>
          </p:cNvGraphicFramePr>
          <p:nvPr>
            <p:extLst>
              <p:ext uri="{D42A27DB-BD31-4B8C-83A1-F6EECF244321}">
                <p14:modId xmlns:p14="http://schemas.microsoft.com/office/powerpoint/2010/main" val="1502718304"/>
              </p:ext>
            </p:extLst>
          </p:nvPr>
        </p:nvGraphicFramePr>
        <p:xfrm>
          <a:off x="4896544" y="1844824"/>
          <a:ext cx="4067944" cy="1264096"/>
        </p:xfrm>
        <a:graphic>
          <a:graphicData uri="http://schemas.openxmlformats.org/drawingml/2006/table">
            <a:tbl>
              <a:tblPr firstRow="1" firstCol="1" bandRow="1"/>
              <a:tblGrid>
                <a:gridCol w="1701771">
                  <a:extLst>
                    <a:ext uri="{9D8B030D-6E8A-4147-A177-3AD203B41FA5}">
                      <a16:colId xmlns:a16="http://schemas.microsoft.com/office/drawing/2014/main" val="1951203887"/>
                    </a:ext>
                  </a:extLst>
                </a:gridCol>
                <a:gridCol w="737839">
                  <a:extLst>
                    <a:ext uri="{9D8B030D-6E8A-4147-A177-3AD203B41FA5}">
                      <a16:colId xmlns:a16="http://schemas.microsoft.com/office/drawing/2014/main" val="3891386164"/>
                    </a:ext>
                  </a:extLst>
                </a:gridCol>
                <a:gridCol w="527358">
                  <a:extLst>
                    <a:ext uri="{9D8B030D-6E8A-4147-A177-3AD203B41FA5}">
                      <a16:colId xmlns:a16="http://schemas.microsoft.com/office/drawing/2014/main" val="4113928743"/>
                    </a:ext>
                  </a:extLst>
                </a:gridCol>
                <a:gridCol w="573618">
                  <a:extLst>
                    <a:ext uri="{9D8B030D-6E8A-4147-A177-3AD203B41FA5}">
                      <a16:colId xmlns:a16="http://schemas.microsoft.com/office/drawing/2014/main" val="4255341100"/>
                    </a:ext>
                  </a:extLst>
                </a:gridCol>
                <a:gridCol w="527358">
                  <a:extLst>
                    <a:ext uri="{9D8B030D-6E8A-4147-A177-3AD203B41FA5}">
                      <a16:colId xmlns:a16="http://schemas.microsoft.com/office/drawing/2014/main" val="1058025296"/>
                    </a:ext>
                  </a:extLst>
                </a:gridCol>
              </a:tblGrid>
              <a:tr h="240030">
                <a:tc>
                  <a:txBody>
                    <a:bodyPr/>
                    <a:lstStyle/>
                    <a:p>
                      <a:pPr algn="just">
                        <a:lnSpc>
                          <a:spcPct val="150000"/>
                        </a:lnSpc>
                        <a:spcAft>
                          <a:spcPts val="10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Groups</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b="1">
                          <a:effectLst/>
                          <a:latin typeface="Times New Roman" panose="02020603050405020304" pitchFamily="18" charset="0"/>
                          <a:ea typeface="Times New Roman" panose="02020603050405020304" pitchFamily="18" charset="0"/>
                          <a:cs typeface="Arial" panose="020B0604020202020204" pitchFamily="34" charset="0"/>
                        </a:rPr>
                        <a:t>Mean</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b="1">
                          <a:effectLst/>
                          <a:latin typeface="Times New Roman" panose="02020603050405020304" pitchFamily="18" charset="0"/>
                          <a:ea typeface="Times New Roman" panose="02020603050405020304" pitchFamily="18" charset="0"/>
                          <a:cs typeface="Arial" panose="020B0604020202020204" pitchFamily="34" charset="0"/>
                        </a:rPr>
                        <a:t>Std. D</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b="1">
                          <a:effectLst/>
                          <a:latin typeface="Times New Roman" panose="02020603050405020304" pitchFamily="18" charset="0"/>
                          <a:ea typeface="Times New Roman" panose="02020603050405020304" pitchFamily="18" charset="0"/>
                          <a:cs typeface="Arial" panose="020B0604020202020204" pitchFamily="34" charset="0"/>
                        </a:rPr>
                        <a:t>Std. E</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b="1">
                          <a:effectLst/>
                          <a:latin typeface="Times New Roman" panose="02020603050405020304" pitchFamily="18" charset="0"/>
                          <a:ea typeface="Times New Roman" panose="02020603050405020304" pitchFamily="18" charset="0"/>
                          <a:cs typeface="Arial" panose="020B0604020202020204" pitchFamily="34" charset="0"/>
                        </a:rPr>
                        <a:t>Sig.</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2937256"/>
                  </a:ext>
                </a:extLst>
              </a:tr>
              <a:tr h="111760">
                <a:tc>
                  <a:txBody>
                    <a:bodyPr/>
                    <a:lstStyle/>
                    <a:p>
                      <a:pPr algn="l">
                        <a:lnSpc>
                          <a:spcPct val="150000"/>
                        </a:lnSpc>
                        <a:spcAft>
                          <a:spcPts val="10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Control group (n=30)</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GB" sz="1100" b="0" i="0" u="none" strike="noStrike" dirty="0">
                          <a:solidFill>
                            <a:srgbClr val="000000"/>
                          </a:solidFill>
                          <a:effectLst/>
                          <a:latin typeface="Calibri" panose="020F0502020204030204" pitchFamily="34" charset="0"/>
                        </a:rPr>
                        <a:t>6,104091</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dirty="0">
                          <a:solidFill>
                            <a:srgbClr val="010205"/>
                          </a:solidFill>
                          <a:effectLst/>
                          <a:latin typeface="Times New Roman" panose="02020603050405020304" pitchFamily="18" charset="0"/>
                          <a:ea typeface="Times New Roman" panose="02020603050405020304" pitchFamily="18" charset="0"/>
                          <a:cs typeface="Arial" panose="020B0604020202020204" pitchFamily="34" charset="0"/>
                        </a:rPr>
                        <a:t>1,864</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dirty="0">
                          <a:solidFill>
                            <a:srgbClr val="010205"/>
                          </a:solidFill>
                          <a:effectLst/>
                          <a:latin typeface="Times New Roman" panose="02020603050405020304" pitchFamily="18" charset="0"/>
                          <a:ea typeface="Times New Roman" panose="02020603050405020304" pitchFamily="18" charset="0"/>
                          <a:cs typeface="Arial" panose="020B0604020202020204" pitchFamily="34" charset="0"/>
                        </a:rPr>
                        <a:t>0.074</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a:effectLst/>
                          <a:latin typeface="Times New Roman" panose="02020603050405020304" pitchFamily="18" charset="0"/>
                          <a:ea typeface="Times New Roman" panose="02020603050405020304" pitchFamily="18" charset="0"/>
                          <a:cs typeface="Arial" panose="020B0604020202020204" pitchFamily="34" charset="0"/>
                        </a:rPr>
                        <a:t>0.001</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2252207"/>
                  </a:ext>
                </a:extLst>
              </a:tr>
              <a:tr h="254635">
                <a:tc>
                  <a:txBody>
                    <a:bodyPr/>
                    <a:lstStyle/>
                    <a:p>
                      <a:pPr algn="l">
                        <a:lnSpc>
                          <a:spcPct val="150000"/>
                        </a:lnSpc>
                        <a:spcAft>
                          <a:spcPts val="10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Patient group (n=40)</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GB" sz="1100" b="0" i="0" u="none" strike="noStrike" dirty="0">
                          <a:solidFill>
                            <a:srgbClr val="000000"/>
                          </a:solidFill>
                          <a:effectLst/>
                          <a:latin typeface="Calibri" panose="020F0502020204030204" pitchFamily="34" charset="0"/>
                        </a:rPr>
                        <a:t>17,85636</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dirty="0">
                          <a:solidFill>
                            <a:srgbClr val="010205"/>
                          </a:solidFill>
                          <a:effectLst/>
                          <a:latin typeface="Times New Roman" panose="02020603050405020304" pitchFamily="18" charset="0"/>
                          <a:ea typeface="Times New Roman" panose="02020603050405020304" pitchFamily="18" charset="0"/>
                          <a:cs typeface="Arial" panose="020B0604020202020204" pitchFamily="34" charset="0"/>
                        </a:rPr>
                        <a:t>3,853</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dirty="0">
                          <a:solidFill>
                            <a:srgbClr val="010205"/>
                          </a:solidFill>
                          <a:effectLst/>
                          <a:latin typeface="Times New Roman" panose="02020603050405020304" pitchFamily="18" charset="0"/>
                          <a:ea typeface="Times New Roman" panose="02020603050405020304" pitchFamily="18" charset="0"/>
                          <a:cs typeface="Arial" panose="020B0604020202020204" pitchFamily="34" charset="0"/>
                        </a:rPr>
                        <a:t>0.095</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a:effectLst/>
                          <a:latin typeface="Times New Roman" panose="02020603050405020304" pitchFamily="18" charset="0"/>
                          <a:ea typeface="Times New Roman" panose="02020603050405020304" pitchFamily="18" charset="0"/>
                          <a:cs typeface="Arial" panose="020B0604020202020204" pitchFamily="34" charset="0"/>
                        </a:rPr>
                        <a:t>0.001</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477417"/>
                  </a:ext>
                </a:extLst>
              </a:tr>
              <a:tr h="227330">
                <a:tc>
                  <a:txBody>
                    <a:bodyPr/>
                    <a:lstStyle/>
                    <a:p>
                      <a:pPr algn="l">
                        <a:lnSpc>
                          <a:spcPct val="150000"/>
                        </a:lnSpc>
                        <a:spcAft>
                          <a:spcPts val="10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Total (n=70)</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dirty="0">
                          <a:solidFill>
                            <a:srgbClr val="010205"/>
                          </a:solidFill>
                          <a:effectLst/>
                          <a:latin typeface="Times New Roman" panose="02020603050405020304" pitchFamily="18" charset="0"/>
                          <a:ea typeface="Times New Roman" panose="02020603050405020304" pitchFamily="18" charset="0"/>
                          <a:cs typeface="Arial" panose="020B0604020202020204" pitchFamily="34" charset="0"/>
                        </a:rPr>
                        <a:t>31,5784</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dirty="0">
                          <a:solidFill>
                            <a:srgbClr val="010205"/>
                          </a:solidFill>
                          <a:effectLst/>
                          <a:latin typeface="Times New Roman" panose="02020603050405020304" pitchFamily="18" charset="0"/>
                          <a:ea typeface="Times New Roman" panose="02020603050405020304" pitchFamily="18" charset="0"/>
                          <a:cs typeface="Arial" panose="020B0604020202020204" pitchFamily="34" charset="0"/>
                        </a:rPr>
                        <a:t>2,743</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dirty="0">
                          <a:solidFill>
                            <a:srgbClr val="010205"/>
                          </a:solidFill>
                          <a:effectLst/>
                          <a:latin typeface="Times New Roman" panose="02020603050405020304" pitchFamily="18" charset="0"/>
                          <a:ea typeface="Times New Roman" panose="02020603050405020304" pitchFamily="18" charset="0"/>
                          <a:cs typeface="Arial" panose="020B0604020202020204" pitchFamily="34" charset="0"/>
                        </a:rPr>
                        <a:t>0.853</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dirty="0">
                          <a:effectLst/>
                          <a:latin typeface="Times New Roman" panose="02020603050405020304" pitchFamily="18" charset="0"/>
                          <a:ea typeface="Times New Roman" panose="02020603050405020304" pitchFamily="18" charset="0"/>
                          <a:cs typeface="Arial" panose="020B0604020202020204" pitchFamily="34" charset="0"/>
                        </a:rPr>
                        <a:t>0.001</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1938176"/>
                  </a:ext>
                </a:extLst>
              </a:tr>
            </a:tbl>
          </a:graphicData>
        </a:graphic>
      </p:graphicFrame>
      <p:graphicFrame>
        <p:nvGraphicFramePr>
          <p:cNvPr id="4" name="Chart 3">
            <a:extLst>
              <a:ext uri="{FF2B5EF4-FFF2-40B4-BE49-F238E27FC236}">
                <a16:creationId xmlns:a16="http://schemas.microsoft.com/office/drawing/2014/main" id="{F16F2DB1-906D-393C-2EE4-E905FBAEE037}"/>
              </a:ext>
            </a:extLst>
          </p:cNvPr>
          <p:cNvGraphicFramePr>
            <a:graphicFrameLocks/>
          </p:cNvGraphicFramePr>
          <p:nvPr>
            <p:extLst>
              <p:ext uri="{D42A27DB-BD31-4B8C-83A1-F6EECF244321}">
                <p14:modId xmlns:p14="http://schemas.microsoft.com/office/powerpoint/2010/main" val="2262542988"/>
              </p:ext>
            </p:extLst>
          </p:nvPr>
        </p:nvGraphicFramePr>
        <p:xfrm>
          <a:off x="4896544" y="3420472"/>
          <a:ext cx="3790256"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195976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u="sng" dirty="0">
                <a:solidFill>
                  <a:srgbClr val="FF0000"/>
                </a:solidFill>
                <a:latin typeface="Times New Roman" pitchFamily="18" charset="0"/>
                <a:cs typeface="Times New Roman" pitchFamily="18" charset="0"/>
              </a:rPr>
              <a:t>Results</a:t>
            </a:r>
          </a:p>
        </p:txBody>
      </p:sp>
      <p:sp>
        <p:nvSpPr>
          <p:cNvPr id="3" name="عنصر نائب للمحتوى 2"/>
          <p:cNvSpPr>
            <a:spLocks noGrp="1"/>
          </p:cNvSpPr>
          <p:nvPr>
            <p:ph idx="1"/>
          </p:nvPr>
        </p:nvSpPr>
        <p:spPr>
          <a:xfrm>
            <a:off x="179512" y="1556792"/>
            <a:ext cx="4536504" cy="4824536"/>
          </a:xfrm>
        </p:spPr>
        <p:txBody>
          <a:bodyPr>
            <a:noAutofit/>
          </a:bodyPr>
          <a:lstStyle/>
          <a:p>
            <a:pPr marL="0" indent="0" algn="ctr" rtl="0">
              <a:buNone/>
            </a:pPr>
            <a:r>
              <a:rPr lang="en-US" sz="2400" u="sng" dirty="0">
                <a:solidFill>
                  <a:srgbClr val="FF0000"/>
                </a:solidFill>
                <a:latin typeface="Times New Roman" panose="02020603050405020304" pitchFamily="18" charset="0"/>
                <a:cs typeface="Times New Roman" pitchFamily="18" charset="0"/>
              </a:rPr>
              <a:t>The result of total cholesterol </a:t>
            </a:r>
          </a:p>
          <a:p>
            <a:pPr marL="0" algn="just" rtl="0" eaLnBrk="1" fontAlgn="t" latinLnBrk="0" hangingPunct="1">
              <a:lnSpc>
                <a:spcPct val="150000"/>
              </a:lnSpc>
              <a:spcBef>
                <a:spcPts val="0"/>
              </a:spcBef>
              <a:spcAft>
                <a:spcPts val="1000"/>
              </a:spcAft>
            </a:pPr>
            <a:r>
              <a:rPr lang="en-GB" sz="2400" dirty="0">
                <a:latin typeface="Times New Roman" panose="02020603050405020304" pitchFamily="18" charset="0"/>
                <a:cs typeface="Times New Roman" pitchFamily="18" charset="0"/>
              </a:rPr>
              <a:t>In Table 3, the results of total cholesterol  in our study indicated that there were statistical differences between the patient group (</a:t>
            </a:r>
            <a:r>
              <a:rPr lang="en-US" sz="2400" b="0" i="0" u="none" strike="noStrike" kern="1200" dirty="0">
                <a:solidFill>
                  <a:srgbClr val="010205"/>
                </a:solidFill>
                <a:effectLst/>
                <a:latin typeface="Times New Roman" panose="02020603050405020304" pitchFamily="18" charset="0"/>
                <a:ea typeface="Times New Roman" panose="02020603050405020304" pitchFamily="18" charset="0"/>
                <a:cs typeface="Times New Roman" panose="02020603050405020304" pitchFamily="18" charset="0"/>
              </a:rPr>
              <a:t>284.79</a:t>
            </a:r>
            <a:r>
              <a:rPr lang="en-GB" sz="2400" dirty="0">
                <a:latin typeface="Times New Roman" panose="02020603050405020304" pitchFamily="18" charset="0"/>
                <a:cs typeface="Times New Roman" panose="02020603050405020304" pitchFamily="18" charset="0"/>
              </a:rPr>
              <a:t> ± </a:t>
            </a:r>
            <a:r>
              <a:rPr lang="en-US" sz="2400" b="0" i="0" u="none" strike="noStrike" kern="1200" dirty="0">
                <a:solidFill>
                  <a:srgbClr val="010205"/>
                </a:solidFill>
                <a:effectLst/>
                <a:latin typeface="Times New Roman" panose="02020603050405020304" pitchFamily="18" charset="0"/>
                <a:ea typeface="Times New Roman" panose="02020603050405020304" pitchFamily="18" charset="0"/>
                <a:cs typeface="Times New Roman" panose="02020603050405020304" pitchFamily="18" charset="0"/>
              </a:rPr>
              <a:t>41.84</a:t>
            </a:r>
            <a:r>
              <a:rPr lang="en-GB" sz="2400" dirty="0">
                <a:latin typeface="Times New Roman" panose="02020603050405020304" pitchFamily="18" charset="0"/>
                <a:cs typeface="Times New Roman" pitchFamily="18" charset="0"/>
              </a:rPr>
              <a:t>), when compared to the control group (</a:t>
            </a:r>
            <a:r>
              <a:rPr lang="en-US" sz="2400" b="0" i="0" u="none" strike="noStrike" kern="1200" dirty="0">
                <a:solidFill>
                  <a:srgbClr val="010205"/>
                </a:solidFill>
                <a:effectLst/>
                <a:latin typeface="Times New Roman" panose="02020603050405020304" pitchFamily="18" charset="0"/>
                <a:ea typeface="Times New Roman" panose="02020603050405020304" pitchFamily="18" charset="0"/>
                <a:cs typeface="Times New Roman" panose="02020603050405020304" pitchFamily="18" charset="0"/>
              </a:rPr>
              <a:t>173.81</a:t>
            </a:r>
            <a:r>
              <a:rPr lang="en-GB" sz="2400" b="0" i="0" u="none" strike="noStrike" kern="1200" dirty="0">
                <a:solidFill>
                  <a:srgbClr val="010205"/>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b="0" i="0" u="none" strike="noStrike" kern="1200" dirty="0">
                <a:solidFill>
                  <a:srgbClr val="010205"/>
                </a:solidFill>
                <a:effectLst/>
                <a:latin typeface="Times New Roman" panose="02020603050405020304" pitchFamily="18" charset="0"/>
                <a:ea typeface="Times New Roman" panose="02020603050405020304" pitchFamily="18" charset="0"/>
                <a:cs typeface="Times New Roman" panose="02020603050405020304" pitchFamily="18" charset="0"/>
              </a:rPr>
              <a:t>35.95</a:t>
            </a:r>
            <a:r>
              <a:rPr lang="en-GB" sz="2400" dirty="0">
                <a:latin typeface="Times New Roman" panose="02020603050405020304" pitchFamily="18" charset="0"/>
                <a:cs typeface="Times New Roman" pitchFamily="18" charset="0"/>
              </a:rPr>
              <a:t> ), at P = 0.021.</a:t>
            </a:r>
          </a:p>
        </p:txBody>
      </p:sp>
      <p:graphicFrame>
        <p:nvGraphicFramePr>
          <p:cNvPr id="9" name="Table 8">
            <a:extLst>
              <a:ext uri="{FF2B5EF4-FFF2-40B4-BE49-F238E27FC236}">
                <a16:creationId xmlns:a16="http://schemas.microsoft.com/office/drawing/2014/main" id="{A16D1537-B403-7D7A-2E64-A06F1A005A22}"/>
              </a:ext>
            </a:extLst>
          </p:cNvPr>
          <p:cNvGraphicFramePr>
            <a:graphicFrameLocks noGrp="1"/>
          </p:cNvGraphicFramePr>
          <p:nvPr>
            <p:extLst>
              <p:ext uri="{D42A27DB-BD31-4B8C-83A1-F6EECF244321}">
                <p14:modId xmlns:p14="http://schemas.microsoft.com/office/powerpoint/2010/main" val="3007756249"/>
              </p:ext>
            </p:extLst>
          </p:nvPr>
        </p:nvGraphicFramePr>
        <p:xfrm>
          <a:off x="4896544" y="1844824"/>
          <a:ext cx="4067944" cy="1264096"/>
        </p:xfrm>
        <a:graphic>
          <a:graphicData uri="http://schemas.openxmlformats.org/drawingml/2006/table">
            <a:tbl>
              <a:tblPr firstRow="1" firstCol="1" bandRow="1"/>
              <a:tblGrid>
                <a:gridCol w="1701771">
                  <a:extLst>
                    <a:ext uri="{9D8B030D-6E8A-4147-A177-3AD203B41FA5}">
                      <a16:colId xmlns:a16="http://schemas.microsoft.com/office/drawing/2014/main" val="1951203887"/>
                    </a:ext>
                  </a:extLst>
                </a:gridCol>
                <a:gridCol w="737839">
                  <a:extLst>
                    <a:ext uri="{9D8B030D-6E8A-4147-A177-3AD203B41FA5}">
                      <a16:colId xmlns:a16="http://schemas.microsoft.com/office/drawing/2014/main" val="3891386164"/>
                    </a:ext>
                  </a:extLst>
                </a:gridCol>
                <a:gridCol w="527358">
                  <a:extLst>
                    <a:ext uri="{9D8B030D-6E8A-4147-A177-3AD203B41FA5}">
                      <a16:colId xmlns:a16="http://schemas.microsoft.com/office/drawing/2014/main" val="4113928743"/>
                    </a:ext>
                  </a:extLst>
                </a:gridCol>
                <a:gridCol w="573618">
                  <a:extLst>
                    <a:ext uri="{9D8B030D-6E8A-4147-A177-3AD203B41FA5}">
                      <a16:colId xmlns:a16="http://schemas.microsoft.com/office/drawing/2014/main" val="4255341100"/>
                    </a:ext>
                  </a:extLst>
                </a:gridCol>
                <a:gridCol w="527358">
                  <a:extLst>
                    <a:ext uri="{9D8B030D-6E8A-4147-A177-3AD203B41FA5}">
                      <a16:colId xmlns:a16="http://schemas.microsoft.com/office/drawing/2014/main" val="1058025296"/>
                    </a:ext>
                  </a:extLst>
                </a:gridCol>
              </a:tblGrid>
              <a:tr h="240030">
                <a:tc>
                  <a:txBody>
                    <a:bodyPr/>
                    <a:lstStyle/>
                    <a:p>
                      <a:pPr algn="just">
                        <a:lnSpc>
                          <a:spcPct val="150000"/>
                        </a:lnSpc>
                        <a:spcAft>
                          <a:spcPts val="10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Groups</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b="1">
                          <a:effectLst/>
                          <a:latin typeface="Times New Roman" panose="02020603050405020304" pitchFamily="18" charset="0"/>
                          <a:ea typeface="Times New Roman" panose="02020603050405020304" pitchFamily="18" charset="0"/>
                          <a:cs typeface="Arial" panose="020B0604020202020204" pitchFamily="34" charset="0"/>
                        </a:rPr>
                        <a:t>Mean</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b="1">
                          <a:effectLst/>
                          <a:latin typeface="Times New Roman" panose="02020603050405020304" pitchFamily="18" charset="0"/>
                          <a:ea typeface="Times New Roman" panose="02020603050405020304" pitchFamily="18" charset="0"/>
                          <a:cs typeface="Arial" panose="020B0604020202020204" pitchFamily="34" charset="0"/>
                        </a:rPr>
                        <a:t>Std. D</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b="1">
                          <a:effectLst/>
                          <a:latin typeface="Times New Roman" panose="02020603050405020304" pitchFamily="18" charset="0"/>
                          <a:ea typeface="Times New Roman" panose="02020603050405020304" pitchFamily="18" charset="0"/>
                          <a:cs typeface="Arial" panose="020B0604020202020204" pitchFamily="34" charset="0"/>
                        </a:rPr>
                        <a:t>Std. E</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b="1">
                          <a:effectLst/>
                          <a:latin typeface="Times New Roman" panose="02020603050405020304" pitchFamily="18" charset="0"/>
                          <a:ea typeface="Times New Roman" panose="02020603050405020304" pitchFamily="18" charset="0"/>
                          <a:cs typeface="Arial" panose="020B0604020202020204" pitchFamily="34" charset="0"/>
                        </a:rPr>
                        <a:t>Sig.</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2937256"/>
                  </a:ext>
                </a:extLst>
              </a:tr>
              <a:tr h="111760">
                <a:tc>
                  <a:txBody>
                    <a:bodyPr/>
                    <a:lstStyle/>
                    <a:p>
                      <a:pPr algn="l">
                        <a:lnSpc>
                          <a:spcPct val="150000"/>
                        </a:lnSpc>
                        <a:spcAft>
                          <a:spcPts val="10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Control group (n=30)</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50000"/>
                        </a:lnSpc>
                        <a:spcAft>
                          <a:spcPts val="1000"/>
                        </a:spcAft>
                      </a:pPr>
                      <a:r>
                        <a:rPr lang="en-US" sz="1200" dirty="0">
                          <a:solidFill>
                            <a:srgbClr val="010205"/>
                          </a:solidFill>
                          <a:effectLst/>
                          <a:latin typeface="Times New Roman" panose="02020603050405020304" pitchFamily="18" charset="0"/>
                          <a:ea typeface="Times New Roman" panose="02020603050405020304" pitchFamily="18" charset="0"/>
                          <a:cs typeface="Arial" panose="020B0604020202020204" pitchFamily="34" charset="0"/>
                        </a:rPr>
                        <a:t>173,81</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dirty="0">
                          <a:solidFill>
                            <a:srgbClr val="010205"/>
                          </a:solidFill>
                          <a:effectLst/>
                          <a:latin typeface="Times New Roman" panose="02020603050405020304" pitchFamily="18" charset="0"/>
                          <a:ea typeface="Times New Roman" panose="02020603050405020304" pitchFamily="18" charset="0"/>
                          <a:cs typeface="Arial" panose="020B0604020202020204" pitchFamily="34" charset="0"/>
                        </a:rPr>
                        <a:t>35,95</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dirty="0">
                          <a:solidFill>
                            <a:srgbClr val="010205"/>
                          </a:solidFill>
                          <a:effectLst/>
                          <a:latin typeface="Times New Roman" panose="02020603050405020304" pitchFamily="18" charset="0"/>
                          <a:ea typeface="Times New Roman" panose="02020603050405020304" pitchFamily="18" charset="0"/>
                          <a:cs typeface="Arial" panose="020B0604020202020204" pitchFamily="34" charset="0"/>
                        </a:rPr>
                        <a:t>3.85</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dirty="0">
                          <a:effectLst/>
                          <a:latin typeface="Times New Roman" panose="02020603050405020304" pitchFamily="18" charset="0"/>
                          <a:ea typeface="Times New Roman" panose="02020603050405020304" pitchFamily="18" charset="0"/>
                          <a:cs typeface="Arial" panose="020B0604020202020204" pitchFamily="34" charset="0"/>
                        </a:rPr>
                        <a:t>0.021</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2252207"/>
                  </a:ext>
                </a:extLst>
              </a:tr>
              <a:tr h="254635">
                <a:tc>
                  <a:txBody>
                    <a:bodyPr/>
                    <a:lstStyle/>
                    <a:p>
                      <a:pPr algn="l">
                        <a:lnSpc>
                          <a:spcPct val="150000"/>
                        </a:lnSpc>
                        <a:spcAft>
                          <a:spcPts val="10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Patient group (n=40)</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dirty="0">
                          <a:solidFill>
                            <a:srgbClr val="010205"/>
                          </a:solidFill>
                          <a:effectLst/>
                          <a:latin typeface="Times New Roman" panose="02020603050405020304" pitchFamily="18" charset="0"/>
                          <a:ea typeface="Times New Roman" panose="02020603050405020304" pitchFamily="18" charset="0"/>
                          <a:cs typeface="Arial" panose="020B0604020202020204" pitchFamily="34" charset="0"/>
                        </a:rPr>
                        <a:t>284,79</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dirty="0">
                          <a:solidFill>
                            <a:srgbClr val="010205"/>
                          </a:solidFill>
                          <a:effectLst/>
                          <a:latin typeface="Times New Roman" panose="02020603050405020304" pitchFamily="18" charset="0"/>
                          <a:ea typeface="Times New Roman" panose="02020603050405020304" pitchFamily="18" charset="0"/>
                          <a:cs typeface="Arial" panose="020B0604020202020204" pitchFamily="34" charset="0"/>
                        </a:rPr>
                        <a:t>41,84</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dirty="0">
                          <a:solidFill>
                            <a:srgbClr val="010205"/>
                          </a:solidFill>
                          <a:effectLst/>
                          <a:latin typeface="Times New Roman" panose="02020603050405020304" pitchFamily="18" charset="0"/>
                          <a:ea typeface="Times New Roman" panose="02020603050405020304" pitchFamily="18" charset="0"/>
                          <a:cs typeface="Arial" panose="020B0604020202020204" pitchFamily="34" charset="0"/>
                        </a:rPr>
                        <a:t>2.741</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dirty="0">
                          <a:effectLst/>
                          <a:latin typeface="Times New Roman" panose="02020603050405020304" pitchFamily="18" charset="0"/>
                          <a:ea typeface="Times New Roman" panose="02020603050405020304" pitchFamily="18" charset="0"/>
                          <a:cs typeface="Arial" panose="020B0604020202020204" pitchFamily="34" charset="0"/>
                        </a:rPr>
                        <a:t>0.021</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477417"/>
                  </a:ext>
                </a:extLst>
              </a:tr>
              <a:tr h="227330">
                <a:tc>
                  <a:txBody>
                    <a:bodyPr/>
                    <a:lstStyle/>
                    <a:p>
                      <a:pPr algn="l">
                        <a:lnSpc>
                          <a:spcPct val="150000"/>
                        </a:lnSpc>
                        <a:spcAft>
                          <a:spcPts val="10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Total (n=70)</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dirty="0">
                          <a:solidFill>
                            <a:srgbClr val="010205"/>
                          </a:solidFill>
                          <a:effectLst/>
                          <a:latin typeface="Times New Roman" panose="02020603050405020304" pitchFamily="18" charset="0"/>
                          <a:ea typeface="Times New Roman" panose="02020603050405020304" pitchFamily="18" charset="0"/>
                          <a:cs typeface="Arial" panose="020B0604020202020204" pitchFamily="34" charset="0"/>
                        </a:rPr>
                        <a:t>227,913</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dirty="0">
                          <a:solidFill>
                            <a:srgbClr val="010205"/>
                          </a:solidFill>
                          <a:effectLst/>
                          <a:latin typeface="Times New Roman" panose="02020603050405020304" pitchFamily="18" charset="0"/>
                          <a:ea typeface="Times New Roman" panose="02020603050405020304" pitchFamily="18" charset="0"/>
                          <a:cs typeface="Arial" panose="020B0604020202020204" pitchFamily="34" charset="0"/>
                        </a:rPr>
                        <a:t>36,93</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dirty="0">
                          <a:solidFill>
                            <a:srgbClr val="010205"/>
                          </a:solidFill>
                          <a:effectLst/>
                          <a:latin typeface="Times New Roman" panose="02020603050405020304" pitchFamily="18" charset="0"/>
                          <a:ea typeface="Times New Roman" panose="02020603050405020304" pitchFamily="18" charset="0"/>
                          <a:cs typeface="Arial" panose="020B0604020202020204" pitchFamily="34" charset="0"/>
                        </a:rPr>
                        <a:t>3.841</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dirty="0">
                          <a:effectLst/>
                          <a:latin typeface="Times New Roman" panose="02020603050405020304" pitchFamily="18" charset="0"/>
                          <a:ea typeface="Times New Roman" panose="02020603050405020304" pitchFamily="18" charset="0"/>
                          <a:cs typeface="Arial" panose="020B0604020202020204" pitchFamily="34" charset="0"/>
                        </a:rPr>
                        <a:t>0.021</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1938176"/>
                  </a:ext>
                </a:extLst>
              </a:tr>
            </a:tbl>
          </a:graphicData>
        </a:graphic>
      </p:graphicFrame>
      <p:graphicFrame>
        <p:nvGraphicFramePr>
          <p:cNvPr id="4" name="Chart 3">
            <a:extLst>
              <a:ext uri="{FF2B5EF4-FFF2-40B4-BE49-F238E27FC236}">
                <a16:creationId xmlns:a16="http://schemas.microsoft.com/office/drawing/2014/main" id="{7E6C03A7-55A8-35C2-03D2-9A34DB264FB4}"/>
              </a:ext>
            </a:extLst>
          </p:cNvPr>
          <p:cNvGraphicFramePr>
            <a:graphicFrameLocks/>
          </p:cNvGraphicFramePr>
          <p:nvPr>
            <p:extLst>
              <p:ext uri="{D42A27DB-BD31-4B8C-83A1-F6EECF244321}">
                <p14:modId xmlns:p14="http://schemas.microsoft.com/office/powerpoint/2010/main" val="57894885"/>
              </p:ext>
            </p:extLst>
          </p:nvPr>
        </p:nvGraphicFramePr>
        <p:xfrm>
          <a:off x="4730720" y="3536106"/>
          <a:ext cx="4067944"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484866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u="sng" dirty="0">
                <a:solidFill>
                  <a:srgbClr val="FF0000"/>
                </a:solidFill>
                <a:latin typeface="Times New Roman" pitchFamily="18" charset="0"/>
                <a:cs typeface="Times New Roman" pitchFamily="18" charset="0"/>
              </a:rPr>
              <a:t>Results</a:t>
            </a:r>
          </a:p>
        </p:txBody>
      </p:sp>
      <p:sp>
        <p:nvSpPr>
          <p:cNvPr id="3" name="عنصر نائب للمحتوى 2"/>
          <p:cNvSpPr>
            <a:spLocks noGrp="1"/>
          </p:cNvSpPr>
          <p:nvPr>
            <p:ph idx="1"/>
          </p:nvPr>
        </p:nvSpPr>
        <p:spPr>
          <a:xfrm>
            <a:off x="179512" y="1556792"/>
            <a:ext cx="4536504" cy="4824536"/>
          </a:xfrm>
        </p:spPr>
        <p:txBody>
          <a:bodyPr>
            <a:noAutofit/>
          </a:bodyPr>
          <a:lstStyle/>
          <a:p>
            <a:pPr marL="0" indent="0" algn="ctr" rtl="0">
              <a:buNone/>
            </a:pPr>
            <a:r>
              <a:rPr lang="en-US" sz="2400" u="sng" dirty="0">
                <a:solidFill>
                  <a:srgbClr val="FF0000"/>
                </a:solidFill>
                <a:latin typeface="Times New Roman" panose="02020603050405020304" pitchFamily="18" charset="0"/>
                <a:cs typeface="Times New Roman" pitchFamily="18" charset="0"/>
              </a:rPr>
              <a:t>The result of triglyceride </a:t>
            </a:r>
          </a:p>
          <a:p>
            <a:pPr marL="0" algn="just" rtl="0" eaLnBrk="1" fontAlgn="t" latinLnBrk="0" hangingPunct="1">
              <a:lnSpc>
                <a:spcPct val="150000"/>
              </a:lnSpc>
              <a:spcBef>
                <a:spcPts val="0"/>
              </a:spcBef>
              <a:spcAft>
                <a:spcPts val="1000"/>
              </a:spcAft>
            </a:pPr>
            <a:r>
              <a:rPr lang="en-GB" sz="2400" dirty="0">
                <a:latin typeface="Times New Roman" panose="02020603050405020304" pitchFamily="18" charset="0"/>
                <a:cs typeface="Times New Roman" pitchFamily="18" charset="0"/>
              </a:rPr>
              <a:t>In Table 4, the results of triglyceride in our study indicated that there were statistical differences between the patient group (</a:t>
            </a:r>
            <a:r>
              <a:rPr lang="en-US" sz="2400" b="0" i="0" u="none" strike="noStrike" kern="1200" dirty="0">
                <a:solidFill>
                  <a:srgbClr val="010205"/>
                </a:solidFill>
                <a:effectLst/>
                <a:latin typeface="Times New Roman" panose="02020603050405020304" pitchFamily="18" charset="0"/>
                <a:ea typeface="Times New Roman" panose="02020603050405020304" pitchFamily="18" charset="0"/>
                <a:cs typeface="Times New Roman" panose="02020603050405020304" pitchFamily="18" charset="0"/>
              </a:rPr>
              <a:t>210.74</a:t>
            </a:r>
            <a:r>
              <a:rPr lang="en-GB" sz="2400" dirty="0">
                <a:latin typeface="Times New Roman" panose="02020603050405020304" pitchFamily="18" charset="0"/>
                <a:cs typeface="Times New Roman" panose="02020603050405020304" pitchFamily="18" charset="0"/>
              </a:rPr>
              <a:t> ± </a:t>
            </a:r>
            <a:r>
              <a:rPr lang="en-US" sz="2400" b="0" i="0" u="none" strike="noStrike" kern="1200" dirty="0">
                <a:solidFill>
                  <a:srgbClr val="010205"/>
                </a:solidFill>
                <a:effectLst/>
                <a:latin typeface="Times New Roman" panose="02020603050405020304" pitchFamily="18" charset="0"/>
                <a:ea typeface="Times New Roman" panose="02020603050405020304" pitchFamily="18" charset="0"/>
                <a:cs typeface="Times New Roman" panose="02020603050405020304" pitchFamily="18" charset="0"/>
              </a:rPr>
              <a:t>27.74</a:t>
            </a:r>
            <a:r>
              <a:rPr lang="en-GB" sz="2400" dirty="0">
                <a:latin typeface="Times New Roman" panose="02020603050405020304" pitchFamily="18" charset="0"/>
                <a:cs typeface="Times New Roman" pitchFamily="18" charset="0"/>
              </a:rPr>
              <a:t>), when compared to the control group (</a:t>
            </a:r>
            <a:r>
              <a:rPr lang="en-US" sz="2400" b="0" i="0" u="none" strike="noStrike"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92.643</a:t>
            </a:r>
            <a:r>
              <a:rPr lang="en-GB" sz="2400" dirty="0">
                <a:latin typeface="Times New Roman" panose="02020603050405020304" pitchFamily="18" charset="0"/>
                <a:cs typeface="Times New Roman" panose="02020603050405020304" pitchFamily="18" charset="0"/>
              </a:rPr>
              <a:t> ±</a:t>
            </a:r>
            <a:r>
              <a:rPr lang="en-US" sz="2400" b="0" i="0" u="none" strike="noStrike" kern="1200" dirty="0">
                <a:solidFill>
                  <a:srgbClr val="010205"/>
                </a:solidFill>
                <a:effectLst/>
                <a:latin typeface="Times New Roman" panose="02020603050405020304" pitchFamily="18" charset="0"/>
                <a:ea typeface="Times New Roman" panose="02020603050405020304" pitchFamily="18" charset="0"/>
                <a:cs typeface="Times New Roman" panose="02020603050405020304" pitchFamily="18" charset="0"/>
              </a:rPr>
              <a:t>18.55</a:t>
            </a:r>
            <a:r>
              <a:rPr lang="en-GB" sz="2400" dirty="0">
                <a:latin typeface="Times New Roman" panose="02020603050405020304" pitchFamily="18" charset="0"/>
                <a:cs typeface="Times New Roman" pitchFamily="18" charset="0"/>
              </a:rPr>
              <a:t>), at P = 0.00.</a:t>
            </a:r>
          </a:p>
        </p:txBody>
      </p:sp>
      <p:graphicFrame>
        <p:nvGraphicFramePr>
          <p:cNvPr id="9" name="Table 8">
            <a:extLst>
              <a:ext uri="{FF2B5EF4-FFF2-40B4-BE49-F238E27FC236}">
                <a16:creationId xmlns:a16="http://schemas.microsoft.com/office/drawing/2014/main" id="{A16D1537-B403-7D7A-2E64-A06F1A005A22}"/>
              </a:ext>
            </a:extLst>
          </p:cNvPr>
          <p:cNvGraphicFramePr>
            <a:graphicFrameLocks noGrp="1"/>
          </p:cNvGraphicFramePr>
          <p:nvPr>
            <p:extLst>
              <p:ext uri="{D42A27DB-BD31-4B8C-83A1-F6EECF244321}">
                <p14:modId xmlns:p14="http://schemas.microsoft.com/office/powerpoint/2010/main" val="2953831657"/>
              </p:ext>
            </p:extLst>
          </p:nvPr>
        </p:nvGraphicFramePr>
        <p:xfrm>
          <a:off x="4896544" y="1844824"/>
          <a:ext cx="4067944" cy="1264096"/>
        </p:xfrm>
        <a:graphic>
          <a:graphicData uri="http://schemas.openxmlformats.org/drawingml/2006/table">
            <a:tbl>
              <a:tblPr firstRow="1" firstCol="1" bandRow="1"/>
              <a:tblGrid>
                <a:gridCol w="1701771">
                  <a:extLst>
                    <a:ext uri="{9D8B030D-6E8A-4147-A177-3AD203B41FA5}">
                      <a16:colId xmlns:a16="http://schemas.microsoft.com/office/drawing/2014/main" val="1951203887"/>
                    </a:ext>
                  </a:extLst>
                </a:gridCol>
                <a:gridCol w="737839">
                  <a:extLst>
                    <a:ext uri="{9D8B030D-6E8A-4147-A177-3AD203B41FA5}">
                      <a16:colId xmlns:a16="http://schemas.microsoft.com/office/drawing/2014/main" val="3891386164"/>
                    </a:ext>
                  </a:extLst>
                </a:gridCol>
                <a:gridCol w="527358">
                  <a:extLst>
                    <a:ext uri="{9D8B030D-6E8A-4147-A177-3AD203B41FA5}">
                      <a16:colId xmlns:a16="http://schemas.microsoft.com/office/drawing/2014/main" val="4113928743"/>
                    </a:ext>
                  </a:extLst>
                </a:gridCol>
                <a:gridCol w="573618">
                  <a:extLst>
                    <a:ext uri="{9D8B030D-6E8A-4147-A177-3AD203B41FA5}">
                      <a16:colId xmlns:a16="http://schemas.microsoft.com/office/drawing/2014/main" val="4255341100"/>
                    </a:ext>
                  </a:extLst>
                </a:gridCol>
                <a:gridCol w="527358">
                  <a:extLst>
                    <a:ext uri="{9D8B030D-6E8A-4147-A177-3AD203B41FA5}">
                      <a16:colId xmlns:a16="http://schemas.microsoft.com/office/drawing/2014/main" val="1058025296"/>
                    </a:ext>
                  </a:extLst>
                </a:gridCol>
              </a:tblGrid>
              <a:tr h="240030">
                <a:tc>
                  <a:txBody>
                    <a:bodyPr/>
                    <a:lstStyle/>
                    <a:p>
                      <a:pPr algn="just">
                        <a:lnSpc>
                          <a:spcPct val="150000"/>
                        </a:lnSpc>
                        <a:spcAft>
                          <a:spcPts val="10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Groups</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b="1">
                          <a:effectLst/>
                          <a:latin typeface="Times New Roman" panose="02020603050405020304" pitchFamily="18" charset="0"/>
                          <a:ea typeface="Times New Roman" panose="02020603050405020304" pitchFamily="18" charset="0"/>
                          <a:cs typeface="Arial" panose="020B0604020202020204" pitchFamily="34" charset="0"/>
                        </a:rPr>
                        <a:t>Mean</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b="1">
                          <a:effectLst/>
                          <a:latin typeface="Times New Roman" panose="02020603050405020304" pitchFamily="18" charset="0"/>
                          <a:ea typeface="Times New Roman" panose="02020603050405020304" pitchFamily="18" charset="0"/>
                          <a:cs typeface="Arial" panose="020B0604020202020204" pitchFamily="34" charset="0"/>
                        </a:rPr>
                        <a:t>Std. D</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b="1">
                          <a:effectLst/>
                          <a:latin typeface="Times New Roman" panose="02020603050405020304" pitchFamily="18" charset="0"/>
                          <a:ea typeface="Times New Roman" panose="02020603050405020304" pitchFamily="18" charset="0"/>
                          <a:cs typeface="Arial" panose="020B0604020202020204" pitchFamily="34" charset="0"/>
                        </a:rPr>
                        <a:t>Std. E</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b="1">
                          <a:effectLst/>
                          <a:latin typeface="Times New Roman" panose="02020603050405020304" pitchFamily="18" charset="0"/>
                          <a:ea typeface="Times New Roman" panose="02020603050405020304" pitchFamily="18" charset="0"/>
                          <a:cs typeface="Arial" panose="020B0604020202020204" pitchFamily="34" charset="0"/>
                        </a:rPr>
                        <a:t>Sig.</a:t>
                      </a:r>
                      <a:endParaRPr lang="en-GB"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2937256"/>
                  </a:ext>
                </a:extLst>
              </a:tr>
              <a:tr h="111760">
                <a:tc>
                  <a:txBody>
                    <a:bodyPr/>
                    <a:lstStyle/>
                    <a:p>
                      <a:pPr algn="l">
                        <a:lnSpc>
                          <a:spcPct val="150000"/>
                        </a:lnSpc>
                        <a:spcAft>
                          <a:spcPts val="10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Control group (n=30)</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50000"/>
                        </a:lnSpc>
                        <a:spcAft>
                          <a:spcPts val="1000"/>
                        </a:spcAft>
                      </a:pPr>
                      <a:r>
                        <a:rPr lang="en-US" sz="1100" dirty="0">
                          <a:effectLst/>
                          <a:latin typeface="Calibri" panose="020F0502020204030204" pitchFamily="34" charset="0"/>
                          <a:ea typeface="Times New Roman" panose="02020603050405020304" pitchFamily="18" charset="0"/>
                          <a:cs typeface="Arial" panose="020B0604020202020204" pitchFamily="34" charset="0"/>
                        </a:rPr>
                        <a:t>92,643</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dirty="0">
                          <a:solidFill>
                            <a:srgbClr val="010205"/>
                          </a:solidFill>
                          <a:effectLst/>
                          <a:latin typeface="Times New Roman" panose="02020603050405020304" pitchFamily="18" charset="0"/>
                          <a:ea typeface="Times New Roman" panose="02020603050405020304" pitchFamily="18" charset="0"/>
                          <a:cs typeface="Arial" panose="020B0604020202020204" pitchFamily="34" charset="0"/>
                        </a:rPr>
                        <a:t>18,55</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dirty="0">
                          <a:solidFill>
                            <a:srgbClr val="010205"/>
                          </a:solidFill>
                          <a:effectLst/>
                          <a:latin typeface="Times New Roman" panose="02020603050405020304" pitchFamily="18" charset="0"/>
                          <a:ea typeface="Times New Roman" panose="02020603050405020304" pitchFamily="18" charset="0"/>
                          <a:cs typeface="Arial" panose="020B0604020202020204" pitchFamily="34" charset="0"/>
                        </a:rPr>
                        <a:t>2.745</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dirty="0">
                          <a:effectLst/>
                          <a:latin typeface="Times New Roman" panose="02020603050405020304" pitchFamily="18" charset="0"/>
                          <a:ea typeface="Times New Roman" panose="02020603050405020304" pitchFamily="18" charset="0"/>
                          <a:cs typeface="Arial" panose="020B0604020202020204" pitchFamily="34" charset="0"/>
                        </a:rPr>
                        <a:t>0.00</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2252207"/>
                  </a:ext>
                </a:extLst>
              </a:tr>
              <a:tr h="254635">
                <a:tc>
                  <a:txBody>
                    <a:bodyPr/>
                    <a:lstStyle/>
                    <a:p>
                      <a:pPr algn="l">
                        <a:lnSpc>
                          <a:spcPct val="150000"/>
                        </a:lnSpc>
                        <a:spcAft>
                          <a:spcPts val="10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Patient group (n=40)</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dirty="0">
                          <a:solidFill>
                            <a:srgbClr val="010205"/>
                          </a:solidFill>
                          <a:effectLst/>
                          <a:latin typeface="Times New Roman" panose="02020603050405020304" pitchFamily="18" charset="0"/>
                          <a:ea typeface="Times New Roman" panose="02020603050405020304" pitchFamily="18" charset="0"/>
                          <a:cs typeface="Arial" panose="020B0604020202020204" pitchFamily="34" charset="0"/>
                        </a:rPr>
                        <a:t>210,74</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dirty="0">
                          <a:solidFill>
                            <a:srgbClr val="010205"/>
                          </a:solidFill>
                          <a:effectLst/>
                          <a:latin typeface="Times New Roman" panose="02020603050405020304" pitchFamily="18" charset="0"/>
                          <a:ea typeface="Times New Roman" panose="02020603050405020304" pitchFamily="18" charset="0"/>
                          <a:cs typeface="Arial" panose="020B0604020202020204" pitchFamily="34" charset="0"/>
                        </a:rPr>
                        <a:t>27,74</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dirty="0">
                          <a:solidFill>
                            <a:srgbClr val="010205"/>
                          </a:solidFill>
                          <a:effectLst/>
                          <a:latin typeface="Times New Roman" panose="02020603050405020304" pitchFamily="18" charset="0"/>
                          <a:ea typeface="Times New Roman" panose="02020603050405020304" pitchFamily="18" charset="0"/>
                          <a:cs typeface="Arial" panose="020B0604020202020204" pitchFamily="34" charset="0"/>
                        </a:rPr>
                        <a:t>2.846</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dirty="0">
                          <a:effectLst/>
                          <a:latin typeface="Times New Roman" panose="02020603050405020304" pitchFamily="18" charset="0"/>
                          <a:ea typeface="Times New Roman" panose="02020603050405020304" pitchFamily="18" charset="0"/>
                          <a:cs typeface="Arial" panose="020B0604020202020204" pitchFamily="34" charset="0"/>
                        </a:rPr>
                        <a:t>0.00</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477417"/>
                  </a:ext>
                </a:extLst>
              </a:tr>
              <a:tr h="227330">
                <a:tc>
                  <a:txBody>
                    <a:bodyPr/>
                    <a:lstStyle/>
                    <a:p>
                      <a:pPr algn="l">
                        <a:lnSpc>
                          <a:spcPct val="150000"/>
                        </a:lnSpc>
                        <a:spcAft>
                          <a:spcPts val="10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Total (n=70)</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dirty="0">
                          <a:solidFill>
                            <a:srgbClr val="010205"/>
                          </a:solidFill>
                          <a:effectLst/>
                          <a:latin typeface="Times New Roman" panose="02020603050405020304" pitchFamily="18" charset="0"/>
                          <a:ea typeface="Times New Roman" panose="02020603050405020304" pitchFamily="18" charset="0"/>
                          <a:cs typeface="Arial" panose="020B0604020202020204" pitchFamily="34" charset="0"/>
                        </a:rPr>
                        <a:t>151.841</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dirty="0">
                          <a:solidFill>
                            <a:srgbClr val="010205"/>
                          </a:solidFill>
                          <a:effectLst/>
                          <a:latin typeface="Times New Roman" panose="02020603050405020304" pitchFamily="18" charset="0"/>
                          <a:ea typeface="Times New Roman" panose="02020603050405020304" pitchFamily="18" charset="0"/>
                          <a:cs typeface="Arial" panose="020B0604020202020204" pitchFamily="34" charset="0"/>
                        </a:rPr>
                        <a:t>22,96</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dirty="0">
                          <a:solidFill>
                            <a:srgbClr val="010205"/>
                          </a:solidFill>
                          <a:effectLst/>
                          <a:latin typeface="Times New Roman" panose="02020603050405020304" pitchFamily="18" charset="0"/>
                          <a:ea typeface="Times New Roman" panose="02020603050405020304" pitchFamily="18" charset="0"/>
                          <a:cs typeface="Arial" panose="020B0604020202020204" pitchFamily="34" charset="0"/>
                        </a:rPr>
                        <a:t>2,537</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en-US" sz="1200" dirty="0">
                          <a:effectLst/>
                          <a:latin typeface="Times New Roman" panose="02020603050405020304" pitchFamily="18" charset="0"/>
                          <a:ea typeface="Times New Roman" panose="02020603050405020304" pitchFamily="18" charset="0"/>
                          <a:cs typeface="Arial" panose="020B0604020202020204" pitchFamily="34" charset="0"/>
                        </a:rPr>
                        <a:t>0.00</a:t>
                      </a:r>
                      <a:endParaRPr lang="en-GB"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1938176"/>
                  </a:ext>
                </a:extLst>
              </a:tr>
            </a:tbl>
          </a:graphicData>
        </a:graphic>
      </p:graphicFrame>
      <p:graphicFrame>
        <p:nvGraphicFramePr>
          <p:cNvPr id="4" name="Chart 3">
            <a:extLst>
              <a:ext uri="{FF2B5EF4-FFF2-40B4-BE49-F238E27FC236}">
                <a16:creationId xmlns:a16="http://schemas.microsoft.com/office/drawing/2014/main" id="{8710C852-7197-49CE-D6DD-9B89815C8A55}"/>
              </a:ext>
            </a:extLst>
          </p:cNvPr>
          <p:cNvGraphicFramePr>
            <a:graphicFrameLocks/>
          </p:cNvGraphicFramePr>
          <p:nvPr>
            <p:extLst>
              <p:ext uri="{D42A27DB-BD31-4B8C-83A1-F6EECF244321}">
                <p14:modId xmlns:p14="http://schemas.microsoft.com/office/powerpoint/2010/main" val="605710585"/>
              </p:ext>
            </p:extLst>
          </p:nvPr>
        </p:nvGraphicFramePr>
        <p:xfrm>
          <a:off x="4896544" y="3429000"/>
          <a:ext cx="4067944"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482163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u="sng" dirty="0">
                <a:solidFill>
                  <a:srgbClr val="FF0000"/>
                </a:solidFill>
                <a:latin typeface="Times New Roman" pitchFamily="18" charset="0"/>
                <a:cs typeface="Times New Roman" pitchFamily="18" charset="0"/>
              </a:rPr>
              <a:t>Conclusion</a:t>
            </a:r>
          </a:p>
        </p:txBody>
      </p:sp>
      <p:sp>
        <p:nvSpPr>
          <p:cNvPr id="3" name="عنصر نائب للمحتوى 2"/>
          <p:cNvSpPr>
            <a:spLocks noGrp="1"/>
          </p:cNvSpPr>
          <p:nvPr>
            <p:ph idx="1"/>
          </p:nvPr>
        </p:nvSpPr>
        <p:spPr>
          <a:xfrm>
            <a:off x="251520" y="1417638"/>
            <a:ext cx="8640960" cy="4459634"/>
          </a:xfrm>
        </p:spPr>
        <p:txBody>
          <a:bodyPr>
            <a:noAutofit/>
          </a:bodyPr>
          <a:lstStyle/>
          <a:p>
            <a:pPr marL="0" indent="0" algn="just" rtl="0" eaLnBrk="1" fontAlgn="t" latinLnBrk="0" hangingPunct="1">
              <a:lnSpc>
                <a:spcPct val="150000"/>
              </a:lnSpc>
              <a:spcBef>
                <a:spcPts val="0"/>
              </a:spcBef>
              <a:spcAft>
                <a:spcPts val="1000"/>
              </a:spcAft>
              <a:buNone/>
            </a:pPr>
            <a:r>
              <a:rPr lang="en-GB" sz="2000" dirty="0">
                <a:latin typeface="Times New Roman" panose="02020603050405020304" pitchFamily="18" charset="0"/>
                <a:cs typeface="Times New Roman" pitchFamily="18" charset="0"/>
              </a:rPr>
              <a:t>Our study included 70 samples, divided into 30 for the total number of controls and 40 for the group of patients participating in the research. Endothelin -1 results in our study indicated a statistically significant difference between the patient group compared with the control group, at P = 0.001. This indicates the importance of this test in diagnosing acute myocardial infarction. The results of total lipids and triglycerides indicated that there were statistically significant clinical differences, which made it possible to use these parameters in combination with others to help in the early diagnosis of acute myocardial infarction.</a:t>
            </a:r>
          </a:p>
        </p:txBody>
      </p:sp>
    </p:spTree>
    <p:extLst>
      <p:ext uri="{BB962C8B-B14F-4D97-AF65-F5344CB8AC3E}">
        <p14:creationId xmlns:p14="http://schemas.microsoft.com/office/powerpoint/2010/main" val="4138119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u="sng" dirty="0">
                <a:solidFill>
                  <a:srgbClr val="FF0000"/>
                </a:solidFill>
                <a:latin typeface="Times New Roman" pitchFamily="18" charset="0"/>
                <a:cs typeface="Times New Roman" pitchFamily="18" charset="0"/>
              </a:rPr>
              <a:t>Introduction</a:t>
            </a:r>
          </a:p>
        </p:txBody>
      </p:sp>
      <p:sp>
        <p:nvSpPr>
          <p:cNvPr id="3" name="عنصر نائب للمحتوى 2"/>
          <p:cNvSpPr>
            <a:spLocks noGrp="1"/>
          </p:cNvSpPr>
          <p:nvPr>
            <p:ph idx="1"/>
          </p:nvPr>
        </p:nvSpPr>
        <p:spPr/>
        <p:txBody>
          <a:bodyPr>
            <a:normAutofit fontScale="92500" lnSpcReduction="10000"/>
          </a:bodyPr>
          <a:lstStyle/>
          <a:p>
            <a:pPr marL="0" indent="0" algn="just">
              <a:buNone/>
            </a:pPr>
            <a:r>
              <a:rPr lang="en-US" dirty="0"/>
              <a:t>     </a:t>
            </a:r>
            <a:r>
              <a:rPr lang="en-US" sz="2400" dirty="0">
                <a:latin typeface="Times New Roman" pitchFamily="18" charset="0"/>
                <a:cs typeface="Times New Roman" pitchFamily="18" charset="0"/>
              </a:rPr>
              <a:t>Myocardial infarction (MI) is a term used for an event of heart attack which is due to formation of plaques in the interior walls of the arteries resulting in reduced blood flow to the heart and injuring heart muscles because of lack of oxygen supply. </a:t>
            </a:r>
            <a:r>
              <a:rPr lang="en-US" sz="2400" dirty="0"/>
              <a:t>The symptoms of MI include chest pain, which travels from left arm to neck, shortness of breath, sweating, nausea, vomiting, abnormal heart beating, anxiety, fatigue, weakness, stress, depression, and other factors. The immediate treatment of MI include, taking aspirin, which prevents blood from clotting, and nitro-glycerin to treat chest pain and oxygen. The heart attack can be prevented by taking an earlier action to lower those risks by controlling diet, fat, cholesterol, salt, smoking, nicotine, alcohol, drugs, monitoring of blood pressure every week, doing exercise every  day, and loosing body weight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304371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solidFill>
                  <a:srgbClr val="FF0000"/>
                </a:solidFill>
                <a:latin typeface="Times New Roman" pitchFamily="18" charset="0"/>
                <a:cs typeface="Times New Roman" pitchFamily="18" charset="0"/>
              </a:rPr>
              <a:t>Types of myocardial ischemia</a:t>
            </a:r>
          </a:p>
        </p:txBody>
      </p:sp>
      <p:sp>
        <p:nvSpPr>
          <p:cNvPr id="3" name="عنصر نائب للمحتوى 2"/>
          <p:cNvSpPr>
            <a:spLocks noGrp="1"/>
          </p:cNvSpPr>
          <p:nvPr>
            <p:ph idx="1"/>
          </p:nvPr>
        </p:nvSpPr>
        <p:spPr/>
        <p:txBody>
          <a:bodyPr>
            <a:normAutofit lnSpcReduction="10000"/>
          </a:bodyPr>
          <a:lstStyle/>
          <a:p>
            <a:pPr marL="0" indent="0" algn="just">
              <a:buNone/>
            </a:pPr>
            <a:r>
              <a:rPr lang="en-US" sz="2800" dirty="0">
                <a:latin typeface="Times New Roman" pitchFamily="18" charset="0"/>
                <a:cs typeface="Times New Roman" pitchFamily="18" charset="0"/>
              </a:rPr>
              <a:t>Type 1 myocardial ischemia (atherosclerotic) Type 1 is mainly associated with acute coronary syndrome resulting from atherosclerotic plaque rupture with subsequent platelet aggregation and developed thrombus leading to occlusion of the coronary artery. Plaque rupture could be initiated depending on several factors including intrinsic stability of the atherosclerotic lesion which could be influenced by internal process causing its weakness or if the plaque has thin fibrous cap to be easily ruptured .                                    .             </a:t>
            </a:r>
          </a:p>
        </p:txBody>
      </p:sp>
    </p:spTree>
    <p:extLst>
      <p:ext uri="{BB962C8B-B14F-4D97-AF65-F5344CB8AC3E}">
        <p14:creationId xmlns:p14="http://schemas.microsoft.com/office/powerpoint/2010/main" val="4273550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solidFill>
                  <a:srgbClr val="FF0000"/>
                </a:solidFill>
                <a:latin typeface="Times New Roman" pitchFamily="18" charset="0"/>
                <a:cs typeface="Times New Roman" pitchFamily="18" charset="0"/>
              </a:rPr>
              <a:t>Types of myocardial ischemia</a:t>
            </a:r>
            <a:endParaRPr lang="en-US" dirty="0"/>
          </a:p>
        </p:txBody>
      </p:sp>
      <p:sp>
        <p:nvSpPr>
          <p:cNvPr id="3" name="عنصر نائب للمحتوى 2"/>
          <p:cNvSpPr>
            <a:spLocks noGrp="1"/>
          </p:cNvSpPr>
          <p:nvPr>
            <p:ph idx="1"/>
          </p:nvPr>
        </p:nvSpPr>
        <p:spPr>
          <a:xfrm>
            <a:off x="395536" y="1556792"/>
            <a:ext cx="8229600" cy="4525963"/>
          </a:xfrm>
        </p:spPr>
        <p:txBody>
          <a:bodyPr>
            <a:normAutofit fontScale="85000" lnSpcReduction="20000"/>
          </a:bodyPr>
          <a:lstStyle/>
          <a:p>
            <a:pPr marL="0" indent="0" algn="just">
              <a:buNone/>
            </a:pPr>
            <a:r>
              <a:rPr lang="en-US" b="1" dirty="0">
                <a:solidFill>
                  <a:srgbClr val="FF0000"/>
                </a:solidFill>
                <a:latin typeface="Times New Roman" pitchFamily="18" charset="0"/>
                <a:cs typeface="Times New Roman" pitchFamily="18" charset="0"/>
              </a:rPr>
              <a:t>Type 2 myocardial ischemia (non-atherosclerotic</a:t>
            </a:r>
            <a:r>
              <a:rPr lang="en-US" b="1" i="1" dirty="0">
                <a:latin typeface="Times New Roman" pitchFamily="18" charset="0"/>
                <a:cs typeface="Times New Roman" pitchFamily="18" charset="0"/>
              </a:rPr>
              <a:t>) </a:t>
            </a:r>
            <a:r>
              <a:rPr lang="en-US" dirty="0">
                <a:latin typeface="Times New Roman" pitchFamily="18" charset="0"/>
                <a:cs typeface="Times New Roman" pitchFamily="18" charset="0"/>
              </a:rPr>
              <a:t>Myocardial oxygen demand and supply imbalance in this type is unrelated to atherosclerosis and could be induced by several factors including endothelial dysfunction as decreased release of endothelial vasodilators leading to abnormal vascular tone. In addition, continuous activation of sympathetic nervous system led to increased contractility resulting in imbalance between myocardial blood supply and demand to act as a common cause for type 1 and type 2 myocardial infarction                                                                                  </a:t>
            </a:r>
          </a:p>
        </p:txBody>
      </p:sp>
    </p:spTree>
    <p:extLst>
      <p:ext uri="{BB962C8B-B14F-4D97-AF65-F5344CB8AC3E}">
        <p14:creationId xmlns:p14="http://schemas.microsoft.com/office/powerpoint/2010/main" val="2316808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1" dirty="0">
                <a:solidFill>
                  <a:srgbClr val="FF0000"/>
                </a:solidFill>
                <a:latin typeface="Times New Roman" pitchFamily="18" charset="0"/>
                <a:cs typeface="Times New Roman" pitchFamily="18" charset="0"/>
              </a:rPr>
              <a:t>Acute Myocardial infarction(AMI) </a:t>
            </a:r>
          </a:p>
        </p:txBody>
      </p:sp>
      <p:sp>
        <p:nvSpPr>
          <p:cNvPr id="3" name="عنصر نائب للمحتوى 2"/>
          <p:cNvSpPr>
            <a:spLocks noGrp="1"/>
          </p:cNvSpPr>
          <p:nvPr>
            <p:ph idx="1"/>
          </p:nvPr>
        </p:nvSpPr>
        <p:spPr/>
        <p:txBody>
          <a:bodyPr>
            <a:normAutofit fontScale="70000" lnSpcReduction="20000"/>
          </a:bodyPr>
          <a:lstStyle/>
          <a:p>
            <a:pPr marL="0" indent="0" algn="just">
              <a:buNone/>
            </a:pPr>
            <a:r>
              <a:rPr lang="en-US" dirty="0">
                <a:latin typeface="Times New Roman" pitchFamily="18" charset="0"/>
                <a:cs typeface="Times New Roman" pitchFamily="18" charset="0"/>
              </a:rPr>
              <a:t>Definition of AMI:- AMI, usually referred to in lay terms as a heart attack, is most often caused by a decrease or stoppage of blood flow to a portion of the heart, leading to necrosis of heart muscle. This is generally the result of a blood clot in the </a:t>
            </a:r>
            <a:r>
              <a:rPr lang="en-US" dirty="0" err="1">
                <a:latin typeface="Times New Roman" pitchFamily="18" charset="0"/>
                <a:cs typeface="Times New Roman" pitchFamily="18" charset="0"/>
              </a:rPr>
              <a:t>epicardial</a:t>
            </a:r>
            <a:r>
              <a:rPr lang="en-US" dirty="0">
                <a:latin typeface="Times New Roman" pitchFamily="18" charset="0"/>
                <a:cs typeface="Times New Roman" pitchFamily="18" charset="0"/>
              </a:rPr>
              <a:t> artery that supplies that territory of heart muscle. It is now recognized that, based on how AMI is defined, not all cases necessarily require a blood clot etiologically. In all living tissue such as heart muscle, the blood supply must equal the oxygen demands of the muscle. This is termed the supply–demand ratio. It is now appreciated that an imbalance in this ratio (too little supply or too much demand) as might occur with a very rapid heart rate (too much demand) or a drop in blood pressure (too little supply) may lead to myocardial damage without the presence of a blood clot per se. Over the last 10 years, a universal definition of AMI has been available to help the clinician with its diagnosis.</a:t>
            </a:r>
            <a:r>
              <a:rPr lang="en-US" i="1" dirty="0">
                <a:latin typeface="Times New Roman" pitchFamily="18" charset="0"/>
                <a:cs typeface="Times New Roman" pitchFamily="18" charset="0"/>
              </a:rPr>
              <a:t>                                                                                              </a:t>
            </a:r>
            <a:endParaRPr lang="en-US" dirty="0"/>
          </a:p>
        </p:txBody>
      </p:sp>
    </p:spTree>
    <p:extLst>
      <p:ext uri="{BB962C8B-B14F-4D97-AF65-F5344CB8AC3E}">
        <p14:creationId xmlns:p14="http://schemas.microsoft.com/office/powerpoint/2010/main" val="638371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a:solidFill>
                  <a:srgbClr val="FF0000"/>
                </a:solidFill>
                <a:latin typeface="Times New Roman" pitchFamily="18" charset="0"/>
                <a:cs typeface="Times New Roman" pitchFamily="18" charset="0"/>
              </a:rPr>
              <a:t>Complication of acute myocardial infraction</a:t>
            </a:r>
          </a:p>
        </p:txBody>
      </p:sp>
      <p:sp>
        <p:nvSpPr>
          <p:cNvPr id="3" name="عنصر نائب للمحتوى 2"/>
          <p:cNvSpPr>
            <a:spLocks noGrp="1"/>
          </p:cNvSpPr>
          <p:nvPr>
            <p:ph idx="1"/>
          </p:nvPr>
        </p:nvSpPr>
        <p:spPr/>
        <p:txBody>
          <a:bodyPr>
            <a:normAutofit fontScale="92500" lnSpcReduction="10000"/>
          </a:bodyPr>
          <a:lstStyle/>
          <a:p>
            <a:pPr marL="0" indent="0" algn="just">
              <a:buNone/>
            </a:pPr>
            <a:r>
              <a:rPr lang="en-US" dirty="0">
                <a:latin typeface="Times New Roman" pitchFamily="18" charset="0"/>
                <a:cs typeface="Times New Roman" pitchFamily="18" charset="0"/>
              </a:rPr>
              <a:t>Papillary muscle rupture, ventricular </a:t>
            </a:r>
            <a:r>
              <a:rPr lang="en-US" dirty="0" err="1">
                <a:latin typeface="Times New Roman" pitchFamily="18" charset="0"/>
                <a:cs typeface="Times New Roman" pitchFamily="18" charset="0"/>
              </a:rPr>
              <a:t>septal</a:t>
            </a:r>
            <a:r>
              <a:rPr lang="en-US" dirty="0">
                <a:latin typeface="Times New Roman" pitchFamily="18" charset="0"/>
                <a:cs typeface="Times New Roman" pitchFamily="18" charset="0"/>
              </a:rPr>
              <a:t> rupture and free wall rupture complicating myocardial infarction are rare but devastating </a:t>
            </a:r>
            <a:r>
              <a:rPr lang="en-US" dirty="0" err="1">
                <a:latin typeface="Times New Roman" pitchFamily="18" charset="0"/>
                <a:cs typeface="Times New Roman" pitchFamily="18" charset="0"/>
              </a:rPr>
              <a:t>sequelae</a:t>
            </a:r>
            <a:r>
              <a:rPr lang="en-US" dirty="0">
                <a:latin typeface="Times New Roman" pitchFamily="18" charset="0"/>
                <a:cs typeface="Times New Roman" pitchFamily="18" charset="0"/>
              </a:rPr>
              <a:t> of myocardial necrosis. Although the incidence of mechanical complications has decreased owing to the development of reperfusion and adjunct medical therapies, these adverse events still go along with an exceptionally high mortality rate and constitute one of the major causes of death in the early phase after myocardial infarction                                                 </a:t>
            </a:r>
          </a:p>
        </p:txBody>
      </p:sp>
    </p:spTree>
    <p:extLst>
      <p:ext uri="{BB962C8B-B14F-4D97-AF65-F5344CB8AC3E}">
        <p14:creationId xmlns:p14="http://schemas.microsoft.com/office/powerpoint/2010/main" val="3837490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err="1">
                <a:solidFill>
                  <a:srgbClr val="FF0000"/>
                </a:solidFill>
                <a:latin typeface="Times New Roman" pitchFamily="18" charset="0"/>
                <a:cs typeface="Times New Roman" pitchFamily="18" charset="0"/>
              </a:rPr>
              <a:t>Endotheline</a:t>
            </a:r>
            <a:r>
              <a:rPr lang="en-US" dirty="0">
                <a:solidFill>
                  <a:srgbClr val="FF0000"/>
                </a:solidFill>
                <a:latin typeface="Times New Roman" pitchFamily="18" charset="0"/>
                <a:cs typeface="Times New Roman" pitchFamily="18" charset="0"/>
              </a:rPr>
              <a:t> -1</a:t>
            </a:r>
          </a:p>
        </p:txBody>
      </p:sp>
      <p:sp>
        <p:nvSpPr>
          <p:cNvPr id="3" name="عنصر نائب للمحتوى 2"/>
          <p:cNvSpPr>
            <a:spLocks noGrp="1"/>
          </p:cNvSpPr>
          <p:nvPr>
            <p:ph idx="1"/>
          </p:nvPr>
        </p:nvSpPr>
        <p:spPr/>
        <p:txBody>
          <a:bodyPr>
            <a:normAutofit fontScale="77500" lnSpcReduction="20000"/>
          </a:bodyPr>
          <a:lstStyle/>
          <a:p>
            <a:pPr marL="0" indent="0" algn="just">
              <a:buNone/>
            </a:pPr>
            <a:r>
              <a:rPr lang="en-US" dirty="0" err="1">
                <a:latin typeface="Times New Roman" pitchFamily="18" charset="0"/>
                <a:cs typeface="Times New Roman" pitchFamily="18" charset="0"/>
              </a:rPr>
              <a:t>Endothelin</a:t>
            </a:r>
            <a:r>
              <a:rPr lang="en-US" dirty="0">
                <a:latin typeface="Times New Roman" pitchFamily="18" charset="0"/>
                <a:cs typeface="Times New Roman" pitchFamily="18" charset="0"/>
              </a:rPr>
              <a:t> is a potent vasoactive peptide occurring in three </a:t>
            </a:r>
            <a:r>
              <a:rPr lang="en-US" dirty="0" err="1">
                <a:latin typeface="Times New Roman" pitchFamily="18" charset="0"/>
                <a:cs typeface="Times New Roman" pitchFamily="18" charset="0"/>
              </a:rPr>
              <a:t>isotypes</a:t>
            </a:r>
            <a:r>
              <a:rPr lang="en-US" dirty="0">
                <a:latin typeface="Times New Roman" pitchFamily="18" charset="0"/>
                <a:cs typeface="Times New Roman" pitchFamily="18" charset="0"/>
              </a:rPr>
              <a:t>, ET-1, ET-2, and ET-3. Through its two main receptors, </a:t>
            </a:r>
            <a:r>
              <a:rPr lang="en-US" dirty="0" err="1">
                <a:latin typeface="Times New Roman" pitchFamily="18" charset="0"/>
                <a:cs typeface="Times New Roman" pitchFamily="18" charset="0"/>
              </a:rPr>
              <a:t>endothelin</a:t>
            </a:r>
            <a:r>
              <a:rPr lang="en-US" dirty="0">
                <a:latin typeface="Times New Roman" pitchFamily="18" charset="0"/>
                <a:cs typeface="Times New Roman" pitchFamily="18" charset="0"/>
              </a:rPr>
              <a:t> A and </a:t>
            </a:r>
            <a:r>
              <a:rPr lang="en-US" dirty="0" err="1">
                <a:latin typeface="Times New Roman" pitchFamily="18" charset="0"/>
                <a:cs typeface="Times New Roman" pitchFamily="18" charset="0"/>
              </a:rPr>
              <a:t>endothelin</a:t>
            </a:r>
            <a:r>
              <a:rPr lang="en-US" dirty="0">
                <a:latin typeface="Times New Roman" pitchFamily="18" charset="0"/>
                <a:cs typeface="Times New Roman" pitchFamily="18" charset="0"/>
              </a:rPr>
              <a:t> B, it is responsible for a variety of physiological functions, primarily blood flow control. Recent evidence from both human and animal models shows involvement of </a:t>
            </a:r>
            <a:r>
              <a:rPr lang="en-US" dirty="0" err="1">
                <a:latin typeface="Times New Roman" pitchFamily="18" charset="0"/>
                <a:cs typeface="Times New Roman" pitchFamily="18" charset="0"/>
              </a:rPr>
              <a:t>endothelin</a:t>
            </a:r>
            <a:r>
              <a:rPr lang="en-US" dirty="0">
                <a:latin typeface="Times New Roman" pitchFamily="18" charset="0"/>
                <a:cs typeface="Times New Roman" pitchFamily="18" charset="0"/>
              </a:rPr>
              <a:t> in diabetes, retinal circulation, and optic neuropathies. Increased circulating levels of endothelin-1 (ET-1) have been found in patients with diabetes, and a positive correlation between plasma ET-1 levels and </a:t>
            </a:r>
            <a:r>
              <a:rPr lang="en-US" dirty="0" err="1">
                <a:latin typeface="Times New Roman" pitchFamily="18" charset="0"/>
                <a:cs typeface="Times New Roman" pitchFamily="18" charset="0"/>
              </a:rPr>
              <a:t>microangiopathy</a:t>
            </a:r>
            <a:r>
              <a:rPr lang="en-US" dirty="0">
                <a:latin typeface="Times New Roman" pitchFamily="18" charset="0"/>
                <a:cs typeface="Times New Roman" pitchFamily="18" charset="0"/>
              </a:rPr>
              <a:t> in patients with type-2 diabetes has been demonstrated. In addition to its direct vasoconstrictor effects, enhanced levels of ET-1 may contribute to endothelial dysfunction through inhibitory effects on nitric oxide (NO) production.                                                                                 </a:t>
            </a:r>
          </a:p>
        </p:txBody>
      </p:sp>
    </p:spTree>
    <p:extLst>
      <p:ext uri="{BB962C8B-B14F-4D97-AF65-F5344CB8AC3E}">
        <p14:creationId xmlns:p14="http://schemas.microsoft.com/office/powerpoint/2010/main" val="3113289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solidFill>
                  <a:srgbClr val="FF0000"/>
                </a:solidFill>
                <a:latin typeface="Times New Roman" pitchFamily="18" charset="0"/>
                <a:cs typeface="Times New Roman" pitchFamily="18" charset="0"/>
              </a:rPr>
              <a:t>Atrial natriuretic peptide (ANP) </a:t>
            </a:r>
          </a:p>
        </p:txBody>
      </p:sp>
      <p:sp>
        <p:nvSpPr>
          <p:cNvPr id="3" name="عنصر نائب للمحتوى 2"/>
          <p:cNvSpPr>
            <a:spLocks noGrp="1"/>
          </p:cNvSpPr>
          <p:nvPr>
            <p:ph idx="1"/>
          </p:nvPr>
        </p:nvSpPr>
        <p:spPr/>
        <p:txBody>
          <a:bodyPr>
            <a:normAutofit fontScale="85000" lnSpcReduction="20000"/>
          </a:bodyPr>
          <a:lstStyle/>
          <a:p>
            <a:pPr marL="0" indent="0" algn="just">
              <a:buNone/>
            </a:pPr>
            <a:r>
              <a:rPr lang="en-US" dirty="0">
                <a:latin typeface="Times New Roman" pitchFamily="18" charset="0"/>
                <a:cs typeface="Times New Roman" pitchFamily="18" charset="0"/>
              </a:rPr>
              <a:t>Atrial natriuretic peptide (ANP) is a cardiac peptide with multiple physiological effects, including </a:t>
            </a:r>
            <a:r>
              <a:rPr lang="en-US" dirty="0" err="1">
                <a:latin typeface="Times New Roman" pitchFamily="18" charset="0"/>
                <a:cs typeface="Times New Roman" pitchFamily="18" charset="0"/>
              </a:rPr>
              <a:t>natriuresis</a:t>
            </a:r>
            <a:r>
              <a:rPr lang="en-US" dirty="0">
                <a:latin typeface="Times New Roman" pitchFamily="18" charset="0"/>
                <a:cs typeface="Times New Roman" pitchFamily="18" charset="0"/>
              </a:rPr>
              <a:t>, blood pressure regulation, and renin-angiotensin-aldosterone system (RAAS) antagonism. Pre-</a:t>
            </a:r>
            <a:r>
              <a:rPr lang="en-US" dirty="0" err="1">
                <a:latin typeface="Times New Roman" pitchFamily="18" charset="0"/>
                <a:cs typeface="Times New Roman" pitchFamily="18" charset="0"/>
              </a:rPr>
              <a:t>proANP</a:t>
            </a:r>
            <a:r>
              <a:rPr lang="en-US" dirty="0">
                <a:latin typeface="Times New Roman" pitchFamily="18" charset="0"/>
                <a:cs typeface="Times New Roman" pitchFamily="18" charset="0"/>
              </a:rPr>
              <a:t> is synthesized in the atria and must be extensively cleaved by the protease </a:t>
            </a:r>
            <a:r>
              <a:rPr lang="en-US" dirty="0" err="1">
                <a:latin typeface="Times New Roman" pitchFamily="18" charset="0"/>
                <a:cs typeface="Times New Roman" pitchFamily="18" charset="0"/>
              </a:rPr>
              <a:t>corin</a:t>
            </a:r>
            <a:r>
              <a:rPr lang="en-US" dirty="0">
                <a:latin typeface="Times New Roman" pitchFamily="18" charset="0"/>
                <a:cs typeface="Times New Roman" pitchFamily="18" charset="0"/>
              </a:rPr>
              <a:t> to produce the mature 28 amino acid ANP. The downstream signaling pathway of ANP acts through the </a:t>
            </a:r>
            <a:r>
              <a:rPr lang="en-US" dirty="0" err="1">
                <a:latin typeface="Times New Roman" pitchFamily="18" charset="0"/>
                <a:cs typeface="Times New Roman" pitchFamily="18" charset="0"/>
              </a:rPr>
              <a:t>guanylyl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cyclase</a:t>
            </a:r>
            <a:r>
              <a:rPr lang="en-US" dirty="0">
                <a:latin typeface="Times New Roman" pitchFamily="18" charset="0"/>
                <a:cs typeface="Times New Roman" pitchFamily="18" charset="0"/>
              </a:rPr>
              <a:t> receptor and the second messenger </a:t>
            </a:r>
            <a:r>
              <a:rPr lang="en-US" dirty="0" err="1">
                <a:latin typeface="Times New Roman" pitchFamily="18" charset="0"/>
                <a:cs typeface="Times New Roman" pitchFamily="18" charset="0"/>
              </a:rPr>
              <a:t>cGMP</a:t>
            </a:r>
            <a:r>
              <a:rPr lang="en-US" dirty="0">
                <a:latin typeface="Times New Roman" pitchFamily="18" charset="0"/>
                <a:cs typeface="Times New Roman" pitchFamily="18" charset="0"/>
              </a:rPr>
              <a:t>. ANP levels could serve as a potential biomarker for the diagnosis of acute stages of heart failure, and ANP infusion could have a role in the management of acute </a:t>
            </a:r>
            <a:r>
              <a:rPr lang="en-US" dirty="0" err="1">
                <a:latin typeface="Times New Roman" pitchFamily="18" charset="0"/>
                <a:cs typeface="Times New Roman" pitchFamily="18" charset="0"/>
              </a:rPr>
              <a:t>orchronic</a:t>
            </a:r>
            <a:r>
              <a:rPr lang="en-US" dirty="0">
                <a:latin typeface="Times New Roman" pitchFamily="18" charset="0"/>
                <a:cs typeface="Times New Roman" pitchFamily="18" charset="0"/>
              </a:rPr>
              <a:t> heart failure.                                                                            </a:t>
            </a:r>
            <a:endParaRPr lang="en-US" dirty="0"/>
          </a:p>
        </p:txBody>
      </p:sp>
    </p:spTree>
    <p:extLst>
      <p:ext uri="{BB962C8B-B14F-4D97-AF65-F5344CB8AC3E}">
        <p14:creationId xmlns:p14="http://schemas.microsoft.com/office/powerpoint/2010/main" val="956892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u="sng" dirty="0">
                <a:solidFill>
                  <a:srgbClr val="FF0000"/>
                </a:solidFill>
                <a:latin typeface="Times New Roman" pitchFamily="18" charset="0"/>
                <a:cs typeface="Times New Roman" pitchFamily="18" charset="0"/>
              </a:rPr>
              <a:t>Objectives of the Study</a:t>
            </a:r>
            <a:endParaRPr lang="en-US" dirty="0">
              <a:latin typeface="Times New Roman" pitchFamily="18" charset="0"/>
              <a:cs typeface="Times New Roman" pitchFamily="18" charset="0"/>
            </a:endParaRPr>
          </a:p>
        </p:txBody>
      </p:sp>
      <p:sp>
        <p:nvSpPr>
          <p:cNvPr id="3" name="عنصر نائب للمحتوى 2"/>
          <p:cNvSpPr>
            <a:spLocks noGrp="1"/>
          </p:cNvSpPr>
          <p:nvPr>
            <p:ph idx="1"/>
          </p:nvPr>
        </p:nvSpPr>
        <p:spPr>
          <a:xfrm>
            <a:off x="428000" y="1916832"/>
            <a:ext cx="8229600" cy="3412976"/>
          </a:xfrm>
        </p:spPr>
        <p:txBody>
          <a:bodyPr>
            <a:normAutofit/>
          </a:bodyPr>
          <a:lstStyle/>
          <a:p>
            <a:pPr marL="0" indent="0" algn="just" rtl="0">
              <a:buNone/>
            </a:pPr>
            <a:r>
              <a:rPr lang="en-US" dirty="0">
                <a:latin typeface="Times New Roman" pitchFamily="18" charset="0"/>
                <a:cs typeface="Times New Roman" pitchFamily="18" charset="0"/>
              </a:rPr>
              <a:t>1.Investigate level of </a:t>
            </a:r>
            <a:r>
              <a:rPr lang="en-US" dirty="0" err="1">
                <a:latin typeface="Times New Roman" pitchFamily="18" charset="0"/>
                <a:cs typeface="Times New Roman" pitchFamily="18" charset="0"/>
              </a:rPr>
              <a:t>endothelin</a:t>
            </a:r>
            <a:r>
              <a:rPr lang="en-US" dirty="0">
                <a:latin typeface="Times New Roman" pitchFamily="18" charset="0"/>
                <a:cs typeface="Times New Roman" pitchFamily="18" charset="0"/>
              </a:rPr>
              <a:t> -1 in patients of acute myocardial infraction according the age.    </a:t>
            </a:r>
          </a:p>
          <a:p>
            <a:pPr marL="0" indent="0" algn="just" rtl="0">
              <a:buNone/>
            </a:pPr>
            <a:r>
              <a:rPr lang="en-US" dirty="0">
                <a:latin typeface="Times New Roman" pitchFamily="18" charset="0"/>
                <a:cs typeface="Times New Roman" pitchFamily="18" charset="0"/>
              </a:rPr>
              <a:t>2. Determinate level  of total cholesterol and triglyceride  in patients of acute myocardial infraction.</a:t>
            </a:r>
          </a:p>
        </p:txBody>
      </p:sp>
    </p:spTree>
    <p:extLst>
      <p:ext uri="{BB962C8B-B14F-4D97-AF65-F5344CB8AC3E}">
        <p14:creationId xmlns:p14="http://schemas.microsoft.com/office/powerpoint/2010/main" val="3041463022"/>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250</TotalTime>
  <Words>1446</Words>
  <Application>Microsoft Office PowerPoint</Application>
  <PresentationFormat>On-screen Show (4:3)</PresentationFormat>
  <Paragraphs>121</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Times New Roman</vt:lpstr>
      <vt:lpstr>سمة Office</vt:lpstr>
      <vt:lpstr>Evaluation level of endotheline-1 and some parameters in acute myocardial infraction  </vt:lpstr>
      <vt:lpstr>Introduction</vt:lpstr>
      <vt:lpstr>Types of myocardial ischemia</vt:lpstr>
      <vt:lpstr>Types of myocardial ischemia</vt:lpstr>
      <vt:lpstr>Acute Myocardial infarction(AMI) </vt:lpstr>
      <vt:lpstr>Complication of acute myocardial infraction</vt:lpstr>
      <vt:lpstr>Endotheline -1</vt:lpstr>
      <vt:lpstr>Atrial natriuretic peptide (ANP) </vt:lpstr>
      <vt:lpstr>Objectives of the Study</vt:lpstr>
      <vt:lpstr>Methods</vt:lpstr>
      <vt:lpstr>Results</vt:lpstr>
      <vt:lpstr>Results</vt:lpstr>
      <vt:lpstr>Results</vt:lpstr>
      <vt:lpstr>Results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Evaluation level of endotheline-1 and Atrial natriuretic peptide </dc:title>
  <dc:creator>ayman</dc:creator>
  <cp:lastModifiedBy>HUSSEIN NAYYEF</cp:lastModifiedBy>
  <cp:revision>24</cp:revision>
  <dcterms:created xsi:type="dcterms:W3CDTF">2023-12-17T14:13:56Z</dcterms:created>
  <dcterms:modified xsi:type="dcterms:W3CDTF">2023-12-19T08:04:43Z</dcterms:modified>
</cp:coreProperties>
</file>