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49"/>
  </p:notesMasterIdLst>
  <p:sldIdLst>
    <p:sldId id="256" r:id="rId5"/>
    <p:sldId id="504" r:id="rId6"/>
    <p:sldId id="505" r:id="rId7"/>
    <p:sldId id="509" r:id="rId8"/>
    <p:sldId id="514" r:id="rId9"/>
    <p:sldId id="510" r:id="rId10"/>
    <p:sldId id="511" r:id="rId11"/>
    <p:sldId id="512" r:id="rId12"/>
    <p:sldId id="513" r:id="rId13"/>
    <p:sldId id="515" r:id="rId14"/>
    <p:sldId id="516" r:id="rId15"/>
    <p:sldId id="517" r:id="rId16"/>
    <p:sldId id="518" r:id="rId17"/>
    <p:sldId id="428" r:id="rId18"/>
    <p:sldId id="520" r:id="rId19"/>
    <p:sldId id="521" r:id="rId20"/>
    <p:sldId id="526" r:id="rId21"/>
    <p:sldId id="523" r:id="rId22"/>
    <p:sldId id="461" r:id="rId23"/>
    <p:sldId id="462" r:id="rId24"/>
    <p:sldId id="525" r:id="rId25"/>
    <p:sldId id="527" r:id="rId26"/>
    <p:sldId id="538" r:id="rId27"/>
    <p:sldId id="528" r:id="rId28"/>
    <p:sldId id="529" r:id="rId29"/>
    <p:sldId id="530" r:id="rId30"/>
    <p:sldId id="531" r:id="rId31"/>
    <p:sldId id="532" r:id="rId32"/>
    <p:sldId id="533" r:id="rId33"/>
    <p:sldId id="552" r:id="rId34"/>
    <p:sldId id="534" r:id="rId35"/>
    <p:sldId id="535" r:id="rId36"/>
    <p:sldId id="539" r:id="rId37"/>
    <p:sldId id="496" r:id="rId38"/>
    <p:sldId id="541" r:id="rId39"/>
    <p:sldId id="542" r:id="rId40"/>
    <p:sldId id="543" r:id="rId41"/>
    <p:sldId id="544" r:id="rId42"/>
    <p:sldId id="545" r:id="rId43"/>
    <p:sldId id="553" r:id="rId44"/>
    <p:sldId id="556" r:id="rId45"/>
    <p:sldId id="547" r:id="rId46"/>
    <p:sldId id="548" r:id="rId47"/>
    <p:sldId id="554" r:id="rId4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5E702CE5-E3DE-44D3-9E46-B1F8808A9FB5}">
          <p14:sldIdLst>
            <p14:sldId id="256"/>
            <p14:sldId id="504"/>
            <p14:sldId id="505"/>
            <p14:sldId id="509"/>
            <p14:sldId id="514"/>
            <p14:sldId id="510"/>
            <p14:sldId id="511"/>
            <p14:sldId id="512"/>
            <p14:sldId id="513"/>
            <p14:sldId id="515"/>
            <p14:sldId id="516"/>
            <p14:sldId id="517"/>
            <p14:sldId id="518"/>
            <p14:sldId id="428"/>
            <p14:sldId id="520"/>
            <p14:sldId id="521"/>
            <p14:sldId id="526"/>
            <p14:sldId id="523"/>
          </p14:sldIdLst>
        </p14:section>
        <p14:section name="Başlıksız Bölüm" id="{339E0DD7-45ED-4302-B560-3ADC5B448C2D}">
          <p14:sldIdLst>
            <p14:sldId id="461"/>
            <p14:sldId id="462"/>
            <p14:sldId id="525"/>
            <p14:sldId id="527"/>
            <p14:sldId id="538"/>
            <p14:sldId id="528"/>
            <p14:sldId id="529"/>
            <p14:sldId id="530"/>
            <p14:sldId id="531"/>
            <p14:sldId id="532"/>
            <p14:sldId id="533"/>
            <p14:sldId id="552"/>
            <p14:sldId id="534"/>
            <p14:sldId id="535"/>
            <p14:sldId id="539"/>
            <p14:sldId id="496"/>
            <p14:sldId id="541"/>
            <p14:sldId id="542"/>
            <p14:sldId id="543"/>
            <p14:sldId id="544"/>
            <p14:sldId id="545"/>
            <p14:sldId id="553"/>
            <p14:sldId id="556"/>
            <p14:sldId id="547"/>
            <p14:sldId id="548"/>
            <p14:sldId id="55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C50996-C6AA-4822-B8BA-08D2BCA77092}" v="262" dt="2021-03-18T07:12:39.198"/>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1" autoAdjust="0"/>
    <p:restoredTop sz="94662" autoAdjust="0"/>
  </p:normalViewPr>
  <p:slideViewPr>
    <p:cSldViewPr>
      <p:cViewPr>
        <p:scale>
          <a:sx n="93" d="100"/>
          <a:sy n="93" d="100"/>
        </p:scale>
        <p:origin x="-198" y="-72"/>
      </p:cViewPr>
      <p:guideLst>
        <p:guide orient="horz" pos="2160"/>
        <p:guide pos="2880"/>
      </p:guideLst>
    </p:cSldViewPr>
  </p:slideViewPr>
  <p:outlineViewPr>
    <p:cViewPr>
      <p:scale>
        <a:sx n="33" d="100"/>
        <a:sy n="33" d="100"/>
      </p:scale>
      <p:origin x="0" y="70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72" Type="http://schemas.microsoft.com/office/2016/11/relationships/changesInfo" Target="changesInfos/changesInfo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1C50996-C6AA-4822-B8BA-08D2BCA77092}"/>
    <pc:docChg chg="modSld">
      <pc:chgData name="" userId="" providerId="" clId="Web-{D1C50996-C6AA-4822-B8BA-08D2BCA77092}" dt="2021-03-18T06:56:15.241" v="0" actId="14100"/>
      <pc:docMkLst>
        <pc:docMk/>
      </pc:docMkLst>
      <pc:sldChg chg="modSp">
        <pc:chgData name="" userId="" providerId="" clId="Web-{D1C50996-C6AA-4822-B8BA-08D2BCA77092}" dt="2021-03-18T06:56:15.241" v="0" actId="14100"/>
        <pc:sldMkLst>
          <pc:docMk/>
          <pc:sldMk cId="3409627494" sldId="256"/>
        </pc:sldMkLst>
        <pc:spChg chg="mod">
          <ac:chgData name="" userId="" providerId="" clId="Web-{D1C50996-C6AA-4822-B8BA-08D2BCA77092}" dt="2021-03-18T06:56:15.241" v="0" actId="14100"/>
          <ac:spMkLst>
            <pc:docMk/>
            <pc:sldMk cId="3409627494" sldId="256"/>
            <ac:spMk id="5" creationId="{00000000-0000-0000-0000-000000000000}"/>
          </ac:spMkLst>
        </pc:spChg>
      </pc:sldChg>
    </pc:docChg>
  </pc:docChgLst>
  <pc:docChgLst>
    <pc:chgData name="SEVGİ ASLAN" userId="S::205326404@ybu.edu.tr::d9200c1d-4a39-4e9e-8f01-983b8b484031" providerId="AD" clId="Web-{D1C50996-C6AA-4822-B8BA-08D2BCA77092}"/>
    <pc:docChg chg="modSld">
      <pc:chgData name="SEVGİ ASLAN" userId="S::205326404@ybu.edu.tr::d9200c1d-4a39-4e9e-8f01-983b8b484031" providerId="AD" clId="Web-{D1C50996-C6AA-4822-B8BA-08D2BCA77092}" dt="2021-03-18T07:12:39.198" v="131"/>
      <pc:docMkLst>
        <pc:docMk/>
      </pc:docMkLst>
      <pc:sldChg chg="modSp">
        <pc:chgData name="SEVGİ ASLAN" userId="S::205326404@ybu.edu.tr::d9200c1d-4a39-4e9e-8f01-983b8b484031" providerId="AD" clId="Web-{D1C50996-C6AA-4822-B8BA-08D2BCA77092}" dt="2021-03-18T06:57:16.023" v="4" actId="14100"/>
        <pc:sldMkLst>
          <pc:docMk/>
          <pc:sldMk cId="3409627494" sldId="256"/>
        </pc:sldMkLst>
        <pc:spChg chg="mod">
          <ac:chgData name="SEVGİ ASLAN" userId="S::205326404@ybu.edu.tr::d9200c1d-4a39-4e9e-8f01-983b8b484031" providerId="AD" clId="Web-{D1C50996-C6AA-4822-B8BA-08D2BCA77092}" dt="2021-03-18T06:57:16.023" v="4" actId="14100"/>
          <ac:spMkLst>
            <pc:docMk/>
            <pc:sldMk cId="3409627494" sldId="256"/>
            <ac:spMk id="5" creationId="{00000000-0000-0000-0000-000000000000}"/>
          </ac:spMkLst>
        </pc:spChg>
        <pc:picChg chg="mod">
          <ac:chgData name="SEVGİ ASLAN" userId="S::205326404@ybu.edu.tr::d9200c1d-4a39-4e9e-8f01-983b8b484031" providerId="AD" clId="Web-{D1C50996-C6AA-4822-B8BA-08D2BCA77092}" dt="2021-03-18T06:57:14.773" v="3" actId="1076"/>
          <ac:picMkLst>
            <pc:docMk/>
            <pc:sldMk cId="3409627494" sldId="256"/>
            <ac:picMk id="7" creationId="{00000000-0000-0000-0000-000000000000}"/>
          </ac:picMkLst>
        </pc:picChg>
      </pc:sldChg>
      <pc:sldChg chg="modSp">
        <pc:chgData name="SEVGİ ASLAN" userId="S::205326404@ybu.edu.tr::d9200c1d-4a39-4e9e-8f01-983b8b484031" providerId="AD" clId="Web-{D1C50996-C6AA-4822-B8BA-08D2BCA77092}" dt="2021-03-18T07:03:29.656" v="19"/>
        <pc:sldMkLst>
          <pc:docMk/>
          <pc:sldMk cId="0" sldId="483"/>
        </pc:sldMkLst>
        <pc:spChg chg="mod">
          <ac:chgData name="SEVGİ ASLAN" userId="S::205326404@ybu.edu.tr::d9200c1d-4a39-4e9e-8f01-983b8b484031" providerId="AD" clId="Web-{D1C50996-C6AA-4822-B8BA-08D2BCA77092}" dt="2021-03-18T07:03:29.656" v="19"/>
          <ac:spMkLst>
            <pc:docMk/>
            <pc:sldMk cId="0" sldId="483"/>
            <ac:spMk id="2" creationId="{00000000-0000-0000-0000-000000000000}"/>
          </ac:spMkLst>
        </pc:spChg>
      </pc:sldChg>
      <pc:sldChg chg="modSp">
        <pc:chgData name="SEVGİ ASLAN" userId="S::205326404@ybu.edu.tr::d9200c1d-4a39-4e9e-8f01-983b8b484031" providerId="AD" clId="Web-{D1C50996-C6AA-4822-B8BA-08D2BCA77092}" dt="2021-03-18T07:11:31.478" v="107"/>
        <pc:sldMkLst>
          <pc:docMk/>
          <pc:sldMk cId="0" sldId="484"/>
        </pc:sldMkLst>
        <pc:spChg chg="mod">
          <ac:chgData name="SEVGİ ASLAN" userId="S::205326404@ybu.edu.tr::d9200c1d-4a39-4e9e-8f01-983b8b484031" providerId="AD" clId="Web-{D1C50996-C6AA-4822-B8BA-08D2BCA77092}" dt="2021-03-18T07:11:31.478" v="107"/>
          <ac:spMkLst>
            <pc:docMk/>
            <pc:sldMk cId="0" sldId="484"/>
            <ac:spMk id="2" creationId="{00000000-0000-0000-0000-000000000000}"/>
          </ac:spMkLst>
        </pc:spChg>
      </pc:sldChg>
      <pc:sldChg chg="modSp">
        <pc:chgData name="SEVGİ ASLAN" userId="S::205326404@ybu.edu.tr::d9200c1d-4a39-4e9e-8f01-983b8b484031" providerId="AD" clId="Web-{D1C50996-C6AA-4822-B8BA-08D2BCA77092}" dt="2021-03-18T07:12:10.619" v="119"/>
        <pc:sldMkLst>
          <pc:docMk/>
          <pc:sldMk cId="0" sldId="485"/>
        </pc:sldMkLst>
        <pc:spChg chg="mod">
          <ac:chgData name="SEVGİ ASLAN" userId="S::205326404@ybu.edu.tr::d9200c1d-4a39-4e9e-8f01-983b8b484031" providerId="AD" clId="Web-{D1C50996-C6AA-4822-B8BA-08D2BCA77092}" dt="2021-03-18T07:12:10.619" v="119"/>
          <ac:spMkLst>
            <pc:docMk/>
            <pc:sldMk cId="0" sldId="485"/>
            <ac:spMk id="2" creationId="{00000000-0000-0000-0000-000000000000}"/>
          </ac:spMkLst>
        </pc:spChg>
      </pc:sldChg>
      <pc:sldChg chg="modSp">
        <pc:chgData name="SEVGİ ASLAN" userId="S::205326404@ybu.edu.tr::d9200c1d-4a39-4e9e-8f01-983b8b484031" providerId="AD" clId="Web-{D1C50996-C6AA-4822-B8BA-08D2BCA77092}" dt="2021-03-18T07:12:39.198" v="131"/>
        <pc:sldMkLst>
          <pc:docMk/>
          <pc:sldMk cId="1951394432" sldId="486"/>
        </pc:sldMkLst>
        <pc:spChg chg="mod">
          <ac:chgData name="SEVGİ ASLAN" userId="S::205326404@ybu.edu.tr::d9200c1d-4a39-4e9e-8f01-983b8b484031" providerId="AD" clId="Web-{D1C50996-C6AA-4822-B8BA-08D2BCA77092}" dt="2021-03-18T07:12:39.198" v="131"/>
          <ac:spMkLst>
            <pc:docMk/>
            <pc:sldMk cId="1951394432" sldId="486"/>
            <ac:spMk id="2" creationId="{00000000-0000-0000-0000-000000000000}"/>
          </ac:spMkLst>
        </pc:spChg>
      </pc:sldChg>
      <pc:sldChg chg="modSp">
        <pc:chgData name="SEVGİ ASLAN" userId="S::205326404@ybu.edu.tr::d9200c1d-4a39-4e9e-8f01-983b8b484031" providerId="AD" clId="Web-{D1C50996-C6AA-4822-B8BA-08D2BCA77092}" dt="2021-03-18T07:09:33.085" v="73"/>
        <pc:sldMkLst>
          <pc:docMk/>
          <pc:sldMk cId="2392044945" sldId="487"/>
        </pc:sldMkLst>
        <pc:spChg chg="mod">
          <ac:chgData name="SEVGİ ASLAN" userId="S::205326404@ybu.edu.tr::d9200c1d-4a39-4e9e-8f01-983b8b484031" providerId="AD" clId="Web-{D1C50996-C6AA-4822-B8BA-08D2BCA77092}" dt="2021-03-18T07:09:13.975" v="72" actId="1076"/>
          <ac:spMkLst>
            <pc:docMk/>
            <pc:sldMk cId="2392044945" sldId="487"/>
            <ac:spMk id="3" creationId="{00000000-0000-0000-0000-000000000000}"/>
          </ac:spMkLst>
        </pc:spChg>
        <pc:spChg chg="mod">
          <ac:chgData name="SEVGİ ASLAN" userId="S::205326404@ybu.edu.tr::d9200c1d-4a39-4e9e-8f01-983b8b484031" providerId="AD" clId="Web-{D1C50996-C6AA-4822-B8BA-08D2BCA77092}" dt="2021-03-18T07:09:33.085" v="73"/>
          <ac:spMkLst>
            <pc:docMk/>
            <pc:sldMk cId="2392044945" sldId="487"/>
            <ac:spMk id="8" creationId="{00000000-0000-0000-0000-000000000000}"/>
          </ac:spMkLst>
        </pc:spChg>
      </pc:sldChg>
      <pc:sldChg chg="modSp">
        <pc:chgData name="SEVGİ ASLAN" userId="S::205326404@ybu.edu.tr::d9200c1d-4a39-4e9e-8f01-983b8b484031" providerId="AD" clId="Web-{D1C50996-C6AA-4822-B8BA-08D2BCA77092}" dt="2021-03-18T07:06:01.174" v="32"/>
        <pc:sldMkLst>
          <pc:docMk/>
          <pc:sldMk cId="3721440034" sldId="489"/>
        </pc:sldMkLst>
        <pc:spChg chg="mod">
          <ac:chgData name="SEVGİ ASLAN" userId="S::205326404@ybu.edu.tr::d9200c1d-4a39-4e9e-8f01-983b8b484031" providerId="AD" clId="Web-{D1C50996-C6AA-4822-B8BA-08D2BCA77092}" dt="2021-03-18T07:06:01.174" v="32"/>
          <ac:spMkLst>
            <pc:docMk/>
            <pc:sldMk cId="3721440034" sldId="489"/>
            <ac:spMk id="2" creationId="{00000000-0000-0000-0000-000000000000}"/>
          </ac:spMkLst>
        </pc:spChg>
      </pc:sldChg>
      <pc:sldChg chg="modSp">
        <pc:chgData name="SEVGİ ASLAN" userId="S::205326404@ybu.edu.tr::d9200c1d-4a39-4e9e-8f01-983b8b484031" providerId="AD" clId="Web-{D1C50996-C6AA-4822-B8BA-08D2BCA77092}" dt="2021-03-18T07:06:40.113" v="54"/>
        <pc:sldMkLst>
          <pc:docMk/>
          <pc:sldMk cId="1739270948" sldId="493"/>
        </pc:sldMkLst>
        <pc:spChg chg="mod">
          <ac:chgData name="SEVGİ ASLAN" userId="S::205326404@ybu.edu.tr::d9200c1d-4a39-4e9e-8f01-983b8b484031" providerId="AD" clId="Web-{D1C50996-C6AA-4822-B8BA-08D2BCA77092}" dt="2021-03-18T07:06:40.113" v="54"/>
          <ac:spMkLst>
            <pc:docMk/>
            <pc:sldMk cId="1739270948" sldId="493"/>
            <ac:spMk id="4" creationId="{00000000-0000-0000-0000-000000000000}"/>
          </ac:spMkLst>
        </pc:spChg>
      </pc:sldChg>
      <pc:sldChg chg="modSp">
        <pc:chgData name="SEVGİ ASLAN" userId="S::205326404@ybu.edu.tr::d9200c1d-4a39-4e9e-8f01-983b8b484031" providerId="AD" clId="Web-{D1C50996-C6AA-4822-B8BA-08D2BCA77092}" dt="2021-03-18T07:10:22.976" v="93"/>
        <pc:sldMkLst>
          <pc:docMk/>
          <pc:sldMk cId="1245765576" sldId="494"/>
        </pc:sldMkLst>
        <pc:spChg chg="mod">
          <ac:chgData name="SEVGİ ASLAN" userId="S::205326404@ybu.edu.tr::d9200c1d-4a39-4e9e-8f01-983b8b484031" providerId="AD" clId="Web-{D1C50996-C6AA-4822-B8BA-08D2BCA77092}" dt="2021-03-18T07:10:22.976" v="93"/>
          <ac:spMkLst>
            <pc:docMk/>
            <pc:sldMk cId="1245765576" sldId="494"/>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283611-C422-40AC-BA98-32D30D4CF778}" type="datetimeFigureOut">
              <a:rPr lang="tr-TR" smtClean="0"/>
              <a:pPr/>
              <a:t>17.04.2021</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8254EE-B056-4DEF-837E-895D40B42100}" type="slidenum">
              <a:rPr lang="tr-TR" smtClean="0"/>
              <a:pPr/>
              <a:t>‹#›</a:t>
            </a:fld>
            <a:endParaRPr lang="tr-TR"/>
          </a:p>
        </p:txBody>
      </p:sp>
    </p:spTree>
    <p:extLst>
      <p:ext uri="{BB962C8B-B14F-4D97-AF65-F5344CB8AC3E}">
        <p14:creationId xmlns:p14="http://schemas.microsoft.com/office/powerpoint/2010/main" val="2239253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88254EE-B056-4DEF-837E-895D40B42100}" type="slidenum">
              <a:rPr lang="tr-TR" smtClean="0"/>
              <a:pPr/>
              <a:t>4</a:t>
            </a:fld>
            <a:endParaRPr lang="tr-TR"/>
          </a:p>
        </p:txBody>
      </p:sp>
    </p:spTree>
    <p:extLst>
      <p:ext uri="{BB962C8B-B14F-4D97-AF65-F5344CB8AC3E}">
        <p14:creationId xmlns:p14="http://schemas.microsoft.com/office/powerpoint/2010/main" val="215904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88254EE-B056-4DEF-837E-895D40B42100}" type="slidenum">
              <a:rPr lang="tr-TR" smtClean="0">
                <a:solidFill>
                  <a:prstClr val="black"/>
                </a:solidFill>
              </a:rPr>
              <a:pPr/>
              <a:t>15</a:t>
            </a:fld>
            <a:endParaRPr lang="tr-TR">
              <a:solidFill>
                <a:prstClr val="black"/>
              </a:solidFill>
            </a:endParaRPr>
          </a:p>
        </p:txBody>
      </p:sp>
    </p:spTree>
    <p:extLst>
      <p:ext uri="{BB962C8B-B14F-4D97-AF65-F5344CB8AC3E}">
        <p14:creationId xmlns:p14="http://schemas.microsoft.com/office/powerpoint/2010/main" val="330480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88254EE-B056-4DEF-837E-895D40B42100}" type="slidenum">
              <a:rPr lang="tr-TR" smtClean="0"/>
              <a:pPr/>
              <a:t>37</a:t>
            </a:fld>
            <a:endParaRPr lang="tr-TR"/>
          </a:p>
        </p:txBody>
      </p:sp>
    </p:spTree>
    <p:extLst>
      <p:ext uri="{BB962C8B-B14F-4D97-AF65-F5344CB8AC3E}">
        <p14:creationId xmlns:p14="http://schemas.microsoft.com/office/powerpoint/2010/main" val="2939537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88254EE-B056-4DEF-837E-895D40B42100}" type="slidenum">
              <a:rPr lang="tr-TR" smtClean="0"/>
              <a:pPr/>
              <a:t>43</a:t>
            </a:fld>
            <a:endParaRPr lang="tr-TR"/>
          </a:p>
        </p:txBody>
      </p:sp>
    </p:spTree>
    <p:extLst>
      <p:ext uri="{BB962C8B-B14F-4D97-AF65-F5344CB8AC3E}">
        <p14:creationId xmlns:p14="http://schemas.microsoft.com/office/powerpoint/2010/main" val="2426826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662503ED-DAED-4B07-AD59-5096972A7F51}" type="datetimeFigureOut">
              <a:rPr lang="tr-TR" smtClean="0"/>
              <a:pPr/>
              <a:t>17.04.2021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557F31D-D0F0-4FB0-BCE6-98C6EB3DE4AB}"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503ED-DAED-4B07-AD59-5096972A7F51}" type="datetimeFigureOut">
              <a:rPr lang="tr-TR" smtClean="0"/>
              <a:pPr/>
              <a:t>17.04.2021</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7F31D-D0F0-4FB0-BCE6-98C6EB3DE4AB}"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file:///C:\Users\CPU\Downloads\Ayten-Alpman-Bir-Baskadir-Benim-Memleketim.mp3" TargetMode="External"/><Relationship Id="rId1" Type="http://schemas.microsoft.com/office/2007/relationships/media" Target="file:///C:\Users\CPU\Downloads\Ayten-Alpman-Bir-Baskadir-Benim-Memleketim.mp3"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0" y="0"/>
            <a:ext cx="4860032" cy="3429000"/>
          </a:xfrm>
          <a:solidFill>
            <a:schemeClr val="accent6">
              <a:lumMod val="60000"/>
              <a:lumOff val="40000"/>
            </a:schemeClr>
          </a:solidFill>
        </p:spPr>
        <p:txBody>
          <a:bodyPr>
            <a:normAutofit/>
          </a:bodyPr>
          <a:lstStyle/>
          <a:p>
            <a:r>
              <a:rPr lang="tr-TR" sz="4900" dirty="0" smtClean="0"/>
              <a:t>Toprak Kirliliği ve Bor ile Sürdürülebilirliğin Sağlanması</a:t>
            </a:r>
            <a:endParaRPr lang="tr-TR" sz="4900" dirty="0"/>
          </a:p>
        </p:txBody>
      </p:sp>
      <p:sp>
        <p:nvSpPr>
          <p:cNvPr id="3" name="Alt Başlık 2"/>
          <p:cNvSpPr>
            <a:spLocks noGrp="1"/>
          </p:cNvSpPr>
          <p:nvPr>
            <p:ph idx="1"/>
          </p:nvPr>
        </p:nvSpPr>
        <p:spPr>
          <a:xfrm>
            <a:off x="5076056" y="273050"/>
            <a:ext cx="3610744" cy="5853113"/>
          </a:xfrm>
        </p:spPr>
        <p:txBody>
          <a:bodyPr>
            <a:normAutofit/>
          </a:bodyPr>
          <a:lstStyle/>
          <a:p>
            <a:endParaRPr lang="tr-TR" dirty="0">
              <a:solidFill>
                <a:srgbClr val="002060"/>
              </a:solidFill>
              <a:latin typeface="Times New Roman" pitchFamily="18" charset="0"/>
              <a:cs typeface="Times New Roman" pitchFamily="18" charset="0"/>
            </a:endParaRPr>
          </a:p>
          <a:p>
            <a:endParaRPr lang="tr-TR" sz="2000" dirty="0">
              <a:solidFill>
                <a:srgbClr val="002060"/>
              </a:solidFill>
              <a:latin typeface="Times New Roman" pitchFamily="18" charset="0"/>
              <a:cs typeface="Times New Roman" pitchFamily="18" charset="0"/>
            </a:endParaRPr>
          </a:p>
        </p:txBody>
      </p:sp>
      <p:sp>
        <p:nvSpPr>
          <p:cNvPr id="5" name="Metin Yer Tutucusu 4"/>
          <p:cNvSpPr>
            <a:spLocks noGrp="1"/>
          </p:cNvSpPr>
          <p:nvPr>
            <p:ph type="body" sz="half" idx="2"/>
          </p:nvPr>
        </p:nvSpPr>
        <p:spPr>
          <a:xfrm>
            <a:off x="0" y="3140968"/>
            <a:ext cx="4860032" cy="3717032"/>
          </a:xfrm>
        </p:spPr>
        <p:txBody>
          <a:bodyPr>
            <a:normAutofit/>
          </a:bodyPr>
          <a:lstStyle/>
          <a:p>
            <a:r>
              <a:rPr lang="tr-TR" sz="2800" dirty="0">
                <a:latin typeface="+mj-lt"/>
              </a:rPr>
              <a:t>                                                              	</a:t>
            </a:r>
            <a:r>
              <a:rPr lang="tr-TR" sz="3200" b="1" dirty="0" smtClean="0">
                <a:latin typeface="Times New Roman" pitchFamily="18" charset="0"/>
                <a:cs typeface="Times New Roman" pitchFamily="18" charset="0"/>
              </a:rPr>
              <a:t>Dr</a:t>
            </a:r>
            <a:r>
              <a:rPr lang="tr-TR" sz="3200" b="1" dirty="0">
                <a:latin typeface="Times New Roman" pitchFamily="18" charset="0"/>
                <a:cs typeface="Times New Roman" pitchFamily="18" charset="0"/>
              </a:rPr>
              <a:t>. Sevgi Aslan 	KOYUTÜRK</a:t>
            </a:r>
          </a:p>
          <a:p>
            <a:r>
              <a:rPr lang="tr-TR" sz="3200" b="1" dirty="0">
                <a:latin typeface="Times New Roman" pitchFamily="18" charset="0"/>
                <a:cs typeface="Times New Roman" pitchFamily="18" charset="0"/>
              </a:rPr>
              <a:t>	18.03.2021</a:t>
            </a:r>
          </a:p>
          <a:p>
            <a:r>
              <a:rPr lang="tr-TR" sz="3200" b="1" dirty="0">
                <a:latin typeface="Times New Roman" pitchFamily="18" charset="0"/>
                <a:cs typeface="Times New Roman" pitchFamily="18" charset="0"/>
              </a:rPr>
              <a:t>	ANKARA</a:t>
            </a:r>
          </a:p>
          <a:p>
            <a:endParaRPr lang="tr-TR" sz="3200" dirty="0">
              <a:latin typeface="+mj-lt"/>
            </a:endParaRPr>
          </a:p>
          <a:p>
            <a:endParaRPr lang="tr-TR" sz="2800" dirty="0">
              <a:latin typeface="+mj-l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0"/>
            <a:ext cx="4283968"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yten-Alpman-Bir-Baskadir-Benim-Memleketim.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a:stretch>
            <a:fillRect/>
          </a:stretch>
        </p:blipFill>
        <p:spPr>
          <a:xfrm>
            <a:off x="4643438" y="642918"/>
            <a:ext cx="304800" cy="304800"/>
          </a:xfrm>
          <a:prstGeom prst="rect">
            <a:avLst/>
          </a:prstGeom>
        </p:spPr>
      </p:pic>
    </p:spTree>
    <p:extLst>
      <p:ext uri="{BB962C8B-B14F-4D97-AF65-F5344CB8AC3E}">
        <p14:creationId xmlns:p14="http://schemas.microsoft.com/office/powerpoint/2010/main" val="3409627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214"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Organizmaları</a:t>
            </a:r>
            <a:endParaRPr lang="tr-TR" sz="4000" b="1" dirty="0"/>
          </a:p>
        </p:txBody>
      </p:sp>
      <p:sp>
        <p:nvSpPr>
          <p:cNvPr id="3" name="İçerik Yer Tutucusu 2"/>
          <p:cNvSpPr>
            <a:spLocks noGrp="1"/>
          </p:cNvSpPr>
          <p:nvPr>
            <p:ph idx="1"/>
          </p:nvPr>
        </p:nvSpPr>
        <p:spPr/>
        <p:txBody>
          <a:bodyPr>
            <a:normAutofit/>
          </a:bodyPr>
          <a:lstStyle/>
          <a:p>
            <a:pPr algn="just"/>
            <a:r>
              <a:rPr lang="tr-TR" sz="2000" dirty="0" smtClean="0">
                <a:latin typeface="Times New Roman" pitchFamily="18" charset="0"/>
                <a:cs typeface="Times New Roman" pitchFamily="18" charset="0"/>
              </a:rPr>
              <a:t>Toprağın </a:t>
            </a:r>
            <a:r>
              <a:rPr lang="tr-TR" sz="2000" dirty="0">
                <a:latin typeface="Times New Roman" pitchFamily="18" charset="0"/>
                <a:cs typeface="Times New Roman" pitchFamily="18" charset="0"/>
              </a:rPr>
              <a:t>mikrobiyolojik aktivitesinin en fazla olduğu kısmı, yüzeyden itibaren 25-30 cm derinliğe kadar olan toprağın işlenen kısmıdır</a:t>
            </a:r>
            <a:r>
              <a:rPr lang="tr-TR" sz="2000" dirty="0" smtClean="0">
                <a:latin typeface="Times New Roman" pitchFamily="18" charset="0"/>
                <a:cs typeface="Times New Roman" pitchFamily="18" charset="0"/>
              </a:rPr>
              <a:t>.</a:t>
            </a:r>
          </a:p>
          <a:p>
            <a:pPr marL="0" indent="0" algn="just">
              <a:buNone/>
            </a:pPr>
            <a:endParaRPr lang="tr-TR"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636912"/>
            <a:ext cx="6559550"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682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Organizmaları</a:t>
            </a:r>
            <a:endParaRPr lang="tr-TR" sz="4000" b="1" dirty="0"/>
          </a:p>
        </p:txBody>
      </p:sp>
      <p:sp>
        <p:nvSpPr>
          <p:cNvPr id="3" name="İçerik Yer Tutucusu 2"/>
          <p:cNvSpPr>
            <a:spLocks noGrp="1"/>
          </p:cNvSpPr>
          <p:nvPr>
            <p:ph idx="1"/>
          </p:nvPr>
        </p:nvSpPr>
        <p:spPr/>
        <p:txBody>
          <a:bodyPr>
            <a:noAutofit/>
          </a:bodyPr>
          <a:lstStyle/>
          <a:p>
            <a:pPr algn="just"/>
            <a:r>
              <a:rPr lang="tr-TR" sz="2000" dirty="0" smtClean="0">
                <a:latin typeface="Times New Roman" pitchFamily="18" charset="0"/>
                <a:cs typeface="Times New Roman" pitchFamily="18" charset="0"/>
              </a:rPr>
              <a:t>Bitkilerin </a:t>
            </a:r>
            <a:r>
              <a:rPr lang="tr-TR" sz="2000" dirty="0">
                <a:latin typeface="Times New Roman" pitchFamily="18" charset="0"/>
                <a:cs typeface="Times New Roman" pitchFamily="18" charset="0"/>
              </a:rPr>
              <a:t>ihtiyaç duyduğu C, N, P, S, Fe, Mg gibi elementler; mikroorganizmalar vasıtasıyla çeşitli ayrıştırma ve sentez süreçleri sonunda onlara yararlı şekle çevrilir.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Mikroorganizmalar </a:t>
            </a:r>
            <a:r>
              <a:rPr lang="tr-TR" sz="2000" dirty="0">
                <a:latin typeface="Times New Roman" pitchFamily="18" charset="0"/>
                <a:cs typeface="Times New Roman" pitchFamily="18" charset="0"/>
              </a:rPr>
              <a:t>bu tür işlemleri aslında kendi besin ve enerji gereksinimlerini sağlarken oluştururlar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CO2</a:t>
            </a:r>
            <a:r>
              <a:rPr lang="tr-TR" sz="2000" dirty="0">
                <a:latin typeface="Times New Roman" pitchFamily="18" charset="0"/>
                <a:cs typeface="Times New Roman" pitchFamily="18" charset="0"/>
              </a:rPr>
              <a:t>, toprakta organik maddenin ayrışması sırasında </a:t>
            </a:r>
            <a:r>
              <a:rPr lang="tr-TR" sz="2000" dirty="0" err="1">
                <a:latin typeface="Times New Roman" pitchFamily="18" charset="0"/>
                <a:cs typeface="Times New Roman" pitchFamily="18" charset="0"/>
              </a:rPr>
              <a:t>mikrobiyal</a:t>
            </a:r>
            <a:r>
              <a:rPr lang="tr-TR" sz="2000" dirty="0">
                <a:latin typeface="Times New Roman" pitchFamily="18" charset="0"/>
                <a:cs typeface="Times New Roman" pitchFamily="18" charset="0"/>
              </a:rPr>
              <a:t> metabolizma ile üretilmektedir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 </a:t>
            </a:r>
            <a:r>
              <a:rPr lang="tr-TR" sz="2000" dirty="0">
                <a:latin typeface="Times New Roman" pitchFamily="18" charset="0"/>
                <a:cs typeface="Times New Roman" pitchFamily="18" charset="0"/>
              </a:rPr>
              <a:t>CH4 </a:t>
            </a:r>
            <a:r>
              <a:rPr lang="tr-TR" sz="2000" dirty="0" smtClean="0">
                <a:latin typeface="Times New Roman" pitchFamily="18" charset="0"/>
                <a:cs typeface="Times New Roman" pitchFamily="18" charset="0"/>
              </a:rPr>
              <a:t>topraklarda hem </a:t>
            </a:r>
            <a:r>
              <a:rPr lang="tr-TR" sz="2000" dirty="0">
                <a:latin typeface="Times New Roman" pitchFamily="18" charset="0"/>
                <a:cs typeface="Times New Roman" pitchFamily="18" charset="0"/>
              </a:rPr>
              <a:t>üretilmekte hem de tüketilmektedir. CH4, </a:t>
            </a:r>
            <a:r>
              <a:rPr lang="tr-TR" sz="2000" dirty="0" err="1">
                <a:latin typeface="Times New Roman" pitchFamily="18" charset="0"/>
                <a:cs typeface="Times New Roman" pitchFamily="18" charset="0"/>
              </a:rPr>
              <a:t>methanogenezler</a:t>
            </a:r>
            <a:r>
              <a:rPr lang="tr-TR" sz="2000" dirty="0">
                <a:latin typeface="Times New Roman" pitchFamily="18" charset="0"/>
                <a:cs typeface="Times New Roman" pitchFamily="18" charset="0"/>
              </a:rPr>
              <a:t> olarak bilinen bir grup anaerobik bakteriler tarafından üretilirken </a:t>
            </a:r>
            <a:r>
              <a:rPr lang="tr-TR" sz="2000" dirty="0" err="1">
                <a:latin typeface="Times New Roman" pitchFamily="18" charset="0"/>
                <a:cs typeface="Times New Roman" pitchFamily="18" charset="0"/>
              </a:rPr>
              <a:t>aerob</a:t>
            </a:r>
            <a:r>
              <a:rPr lang="tr-TR" sz="2000" dirty="0">
                <a:latin typeface="Times New Roman" pitchFamily="18" charset="0"/>
                <a:cs typeface="Times New Roman" pitchFamily="18" charset="0"/>
              </a:rPr>
              <a:t> bakteriler olan </a:t>
            </a:r>
            <a:r>
              <a:rPr lang="tr-TR" sz="2000" dirty="0" err="1">
                <a:latin typeface="Times New Roman" pitchFamily="18" charset="0"/>
                <a:cs typeface="Times New Roman" pitchFamily="18" charset="0"/>
              </a:rPr>
              <a:t>metanotroflar</a:t>
            </a:r>
            <a:r>
              <a:rPr lang="tr-TR" sz="2000" dirty="0">
                <a:latin typeface="Times New Roman" pitchFamily="18" charset="0"/>
                <a:cs typeface="Times New Roman" pitchFamily="18" charset="0"/>
              </a:rPr>
              <a:t> tarafından da oksitlenmektedir.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N2O </a:t>
            </a:r>
            <a:r>
              <a:rPr lang="tr-TR" sz="2000" dirty="0">
                <a:latin typeface="Times New Roman" pitchFamily="18" charset="0"/>
                <a:cs typeface="Times New Roman" pitchFamily="18" charset="0"/>
              </a:rPr>
              <a:t>ve NO; mikroorganizmalar tarafından üretilen iki önemli azot gazı olup </a:t>
            </a:r>
            <a:r>
              <a:rPr lang="tr-TR" sz="2000" dirty="0" err="1">
                <a:latin typeface="Times New Roman" pitchFamily="18" charset="0"/>
                <a:cs typeface="Times New Roman" pitchFamily="18" charset="0"/>
              </a:rPr>
              <a:t>nitrifikasyon</a:t>
            </a:r>
            <a:r>
              <a:rPr lang="tr-TR" sz="2000" dirty="0">
                <a:latin typeface="Times New Roman" pitchFamily="18" charset="0"/>
                <a:cs typeface="Times New Roman" pitchFamily="18" charset="0"/>
              </a:rPr>
              <a:t> ve </a:t>
            </a:r>
            <a:r>
              <a:rPr lang="tr-TR" sz="2000" dirty="0" err="1">
                <a:latin typeface="Times New Roman" pitchFamily="18" charset="0"/>
                <a:cs typeface="Times New Roman" pitchFamily="18" charset="0"/>
              </a:rPr>
              <a:t>denitrifikasyon</a:t>
            </a:r>
            <a:r>
              <a:rPr lang="tr-TR" sz="2000" dirty="0">
                <a:latin typeface="Times New Roman" pitchFamily="18" charset="0"/>
                <a:cs typeface="Times New Roman" pitchFamily="18" charset="0"/>
              </a:rPr>
              <a:t> olayları ile ortaya çıkmaktadırlar. </a:t>
            </a:r>
          </a:p>
        </p:txBody>
      </p:sp>
    </p:spTree>
    <p:extLst>
      <p:ext uri="{BB962C8B-B14F-4D97-AF65-F5344CB8AC3E}">
        <p14:creationId xmlns:p14="http://schemas.microsoft.com/office/powerpoint/2010/main" val="3213074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Organizmaları</a:t>
            </a:r>
            <a:endParaRPr lang="tr-TR" sz="4000" b="1" dirty="0"/>
          </a:p>
        </p:txBody>
      </p:sp>
      <p:sp>
        <p:nvSpPr>
          <p:cNvPr id="3" name="İçerik Yer Tutucusu 2"/>
          <p:cNvSpPr>
            <a:spLocks noGrp="1"/>
          </p:cNvSpPr>
          <p:nvPr>
            <p:ph idx="1"/>
          </p:nvPr>
        </p:nvSpPr>
        <p:spPr/>
        <p:txBody>
          <a:bodyPr>
            <a:normAutofit/>
          </a:bodyPr>
          <a:lstStyle/>
          <a:p>
            <a:pPr algn="just"/>
            <a:r>
              <a:rPr lang="tr-TR" sz="2000" dirty="0" smtClean="0">
                <a:latin typeface="Times New Roman" pitchFamily="18" charset="0"/>
                <a:cs typeface="Times New Roman" pitchFamily="18" charset="0"/>
              </a:rPr>
              <a:t>Toprak </a:t>
            </a:r>
            <a:r>
              <a:rPr lang="tr-TR" sz="2000" dirty="0">
                <a:latin typeface="Times New Roman" pitchFamily="18" charset="0"/>
                <a:cs typeface="Times New Roman" pitchFamily="18" charset="0"/>
              </a:rPr>
              <a:t>mikroorganizmaları atmosferin gaz bileşimini ve </a:t>
            </a:r>
            <a:r>
              <a:rPr lang="tr-TR" sz="2000" dirty="0" err="1">
                <a:latin typeface="Times New Roman" pitchFamily="18" charset="0"/>
                <a:cs typeface="Times New Roman" pitchFamily="18" charset="0"/>
              </a:rPr>
              <a:t>fizikokimyasal</a:t>
            </a:r>
            <a:r>
              <a:rPr lang="tr-TR" sz="2000" dirty="0">
                <a:latin typeface="Times New Roman" pitchFamily="18" charset="0"/>
                <a:cs typeface="Times New Roman" pitchFamily="18" charset="0"/>
              </a:rPr>
              <a:t> özelliklerini etkileyebilmektedir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Bu </a:t>
            </a:r>
            <a:r>
              <a:rPr lang="tr-TR" sz="2000" dirty="0">
                <a:latin typeface="Times New Roman" pitchFamily="18" charset="0"/>
                <a:cs typeface="Times New Roman" pitchFamily="18" charset="0"/>
              </a:rPr>
              <a:t>canlılar; iklim, ozon tüketimi ve sis oluşumu gibi atmosferik olaylar üzerinde belli bir düzeyde etkili olabilmektedirler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Mikroorganizmalar </a:t>
            </a:r>
            <a:r>
              <a:rPr lang="tr-TR" sz="2000" dirty="0">
                <a:latin typeface="Times New Roman" pitchFamily="18" charset="0"/>
                <a:cs typeface="Times New Roman" pitchFamily="18" charset="0"/>
              </a:rPr>
              <a:t>topraktaki ölü organik maddeyi ayrıştırarak mineral hale getirirken bu esnada ısı üretmeleri toprağı ısıtır, sıcak tutar. Toprak ısısı, tohumların çimlenmesi ve kışlık bitkilerin sera veya açık alanda soğuktan korunmalarında önemlidir.</a:t>
            </a:r>
          </a:p>
          <a:p>
            <a:pPr algn="just"/>
            <a:r>
              <a:rPr lang="tr-TR" sz="2000" dirty="0" smtClean="0">
                <a:latin typeface="Times New Roman" pitchFamily="18" charset="0"/>
                <a:cs typeface="Times New Roman" pitchFamily="18" charset="0"/>
              </a:rPr>
              <a:t>Genel </a:t>
            </a:r>
            <a:r>
              <a:rPr lang="tr-TR" sz="2000" dirty="0">
                <a:latin typeface="Times New Roman" pitchFamily="18" charset="0"/>
                <a:cs typeface="Times New Roman" pitchFamily="18" charset="0"/>
              </a:rPr>
              <a:t>olarak mikroorganizmalar aslında gezegenimizin en önemli geri dönüşümcü, çevre gönüllüsü, temizlik aileleridir. Toprağa ve çevremize verdiğimiz zehirler, kirlettiğimiz sular mikroorganizma faaliyetleri ile temizlenir. Her türlü atığı ve hatta zehri zararsız veya faydalı bileşen haline getirirler.</a:t>
            </a:r>
          </a:p>
        </p:txBody>
      </p:sp>
    </p:spTree>
    <p:extLst>
      <p:ext uri="{BB962C8B-B14F-4D97-AF65-F5344CB8AC3E}">
        <p14:creationId xmlns:p14="http://schemas.microsoft.com/office/powerpoint/2010/main" val="2565809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23528" y="836712"/>
            <a:ext cx="820737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8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000628" y="0"/>
            <a:ext cx="4143372" cy="1417638"/>
          </a:xfrm>
        </p:spPr>
        <p:txBody>
          <a:bodyPr/>
          <a:lstStyle/>
          <a:p>
            <a:endParaRPr lang="tr-TR" dirty="0"/>
          </a:p>
        </p:txBody>
      </p:sp>
      <p:sp>
        <p:nvSpPr>
          <p:cNvPr id="3" name="İçerik Yer Tutucusu 2"/>
          <p:cNvSpPr>
            <a:spLocks noGrp="1"/>
          </p:cNvSpPr>
          <p:nvPr>
            <p:ph sz="half" idx="1"/>
          </p:nvPr>
        </p:nvSpPr>
        <p:spPr>
          <a:xfrm>
            <a:off x="457200" y="285728"/>
            <a:ext cx="4038600" cy="5840435"/>
          </a:xfrm>
        </p:spPr>
        <p:txBody>
          <a:bodyPr anchor="b">
            <a:noAutofit/>
          </a:bodyPr>
          <a:lstStyle/>
          <a:p>
            <a:pPr marL="0" indent="0">
              <a:buNone/>
            </a:pPr>
            <a:endParaRPr lang="tr-TR" sz="2000" dirty="0"/>
          </a:p>
          <a:p>
            <a:r>
              <a:rPr lang="tr-TR" sz="2000" dirty="0" err="1">
                <a:latin typeface="Times New Roman" pitchFamily="18" charset="0"/>
                <a:cs typeface="Times New Roman" pitchFamily="18" charset="0"/>
              </a:rPr>
              <a:t>Mikrobiyal</a:t>
            </a:r>
            <a:r>
              <a:rPr lang="tr-TR" sz="2000" dirty="0">
                <a:latin typeface="Times New Roman" pitchFamily="18" charset="0"/>
                <a:cs typeface="Times New Roman" pitchFamily="18" charset="0"/>
              </a:rPr>
              <a:t> toprak enzimleri, endüstri  için laboratuvar ortamında izole </a:t>
            </a:r>
            <a:r>
              <a:rPr lang="tr-TR" sz="2000" dirty="0" err="1" smtClean="0">
                <a:latin typeface="Times New Roman" pitchFamily="18" charset="0"/>
                <a:cs typeface="Times New Roman" pitchFamily="18" charset="0"/>
              </a:rPr>
              <a:t>edilmektedir.Bu</a:t>
            </a:r>
            <a:r>
              <a:rPr lang="tr-TR" sz="2000" dirty="0" smtClean="0">
                <a:latin typeface="Times New Roman" pitchFamily="18" charset="0"/>
                <a:cs typeface="Times New Roman" pitchFamily="18" charset="0"/>
              </a:rPr>
              <a:t> </a:t>
            </a:r>
            <a:r>
              <a:rPr lang="tr-TR" sz="2000" dirty="0">
                <a:latin typeface="Times New Roman" pitchFamily="18" charset="0"/>
                <a:cs typeface="Times New Roman" pitchFamily="18" charset="0"/>
              </a:rPr>
              <a:t>enzimler, kağıt endüstrisinde kimyasalların yerini alabilir.</a:t>
            </a:r>
          </a:p>
          <a:p>
            <a:r>
              <a:rPr lang="tr-TR" sz="2000" dirty="0">
                <a:latin typeface="Times New Roman" pitchFamily="18" charset="0"/>
                <a:cs typeface="Times New Roman" pitchFamily="18" charset="0"/>
              </a:rPr>
              <a:t>İlaç endüstrisi  penisilin ve streptomisin gibi ilaçları geliştirmek için toprak bakterilerini kullanır.</a:t>
            </a:r>
          </a:p>
          <a:p>
            <a:r>
              <a:rPr lang="tr-TR" sz="2000" dirty="0">
                <a:latin typeface="Times New Roman" pitchFamily="18" charset="0"/>
                <a:cs typeface="Times New Roman" pitchFamily="18" charset="0"/>
              </a:rPr>
              <a:t>Likenler ,mantar ve alglerin oluşturduğu ileri düzeyde bir </a:t>
            </a:r>
            <a:r>
              <a:rPr lang="tr-TR" sz="2000" dirty="0" err="1">
                <a:latin typeface="Times New Roman" pitchFamily="18" charset="0"/>
                <a:cs typeface="Times New Roman" pitchFamily="18" charset="0"/>
              </a:rPr>
              <a:t>simbiyoz</a:t>
            </a:r>
            <a:r>
              <a:rPr lang="tr-TR" sz="2000" dirty="0">
                <a:latin typeface="Times New Roman" pitchFamily="18" charset="0"/>
                <a:cs typeface="Times New Roman" pitchFamily="18" charset="0"/>
              </a:rPr>
              <a:t> şeklidir. </a:t>
            </a:r>
            <a:r>
              <a:rPr lang="tr-TR" sz="2000" dirty="0" smtClean="0">
                <a:latin typeface="Times New Roman" pitchFamily="18" charset="0"/>
                <a:cs typeface="Times New Roman" pitchFamily="18" charset="0"/>
              </a:rPr>
              <a:t>Likenler </a:t>
            </a:r>
            <a:r>
              <a:rPr lang="tr-TR" sz="2000" dirty="0">
                <a:latin typeface="Times New Roman" pitchFamily="18" charset="0"/>
                <a:cs typeface="Times New Roman" pitchFamily="18" charset="0"/>
              </a:rPr>
              <a:t>hava kirliliğine olan duyarlılıkları nedeniyle yaşadıkları bölgenin kirlilik derecesini gösteren indikatör görevi görürler.</a:t>
            </a:r>
          </a:p>
          <a:p>
            <a:pPr marL="0" indent="0">
              <a:buNone/>
            </a:pPr>
            <a:endParaRPr lang="tr-TR" sz="2000" dirty="0"/>
          </a:p>
          <a:p>
            <a:pPr marL="0" indent="0">
              <a:buNone/>
            </a:pPr>
            <a:endParaRPr lang="tr-TR" sz="1600"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004048" y="0"/>
            <a:ext cx="4139952" cy="608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326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p:cNvSpPr>
            <a:spLocks noGrp="1"/>
          </p:cNvSpPr>
          <p:nvPr>
            <p:ph type="title"/>
          </p:nvPr>
        </p:nvSpPr>
        <p:spPr>
          <a:xfrm>
            <a:off x="457200" y="274638"/>
            <a:ext cx="8229600" cy="922114"/>
          </a:xfrm>
          <a:solidFill>
            <a:schemeClr val="accent6">
              <a:lumMod val="60000"/>
              <a:lumOff val="40000"/>
            </a:schemeClr>
          </a:solidFill>
        </p:spPr>
        <p:txBody>
          <a:bodyPr>
            <a:normAutofit/>
          </a:bodyPr>
          <a:lstStyle/>
          <a:p>
            <a:r>
              <a:rPr lang="tr-TR" sz="4000" b="1" dirty="0"/>
              <a:t>Toprak Kirliliği</a:t>
            </a:r>
          </a:p>
        </p:txBody>
      </p:sp>
      <p:sp>
        <p:nvSpPr>
          <p:cNvPr id="13" name="İçerik Yer Tutucusu 12"/>
          <p:cNvSpPr txBox="1">
            <a:spLocks noGrp="1"/>
          </p:cNvSpPr>
          <p:nvPr>
            <p:ph idx="1"/>
          </p:nvPr>
        </p:nvSpPr>
        <p:spPr>
          <a:xfrm>
            <a:off x="4779972" y="2012573"/>
            <a:ext cx="2453874" cy="400110"/>
          </a:xfrm>
          <a:prstGeom prst="rect">
            <a:avLst/>
          </a:prstGeom>
          <a:solidFill>
            <a:srgbClr val="FFFF00"/>
          </a:solidFill>
        </p:spPr>
        <p:txBody>
          <a:bodyPr wrap="square" rtlCol="0">
            <a:spAutoFit/>
          </a:bodyPr>
          <a:lstStyle/>
          <a:p>
            <a:pPr marL="0" indent="0">
              <a:buNone/>
            </a:pPr>
            <a:r>
              <a:rPr lang="tr-TR" sz="2000" dirty="0">
                <a:latin typeface="Times New Roman" pitchFamily="18" charset="0"/>
                <a:cs typeface="Times New Roman" pitchFamily="18" charset="0"/>
              </a:rPr>
              <a:t>Mikro Kirleticiler</a:t>
            </a:r>
          </a:p>
        </p:txBody>
      </p:sp>
      <p:sp>
        <p:nvSpPr>
          <p:cNvPr id="12" name="Metin kutusu 11"/>
          <p:cNvSpPr txBox="1"/>
          <p:nvPr/>
        </p:nvSpPr>
        <p:spPr>
          <a:xfrm>
            <a:off x="2825806" y="1337370"/>
            <a:ext cx="2303545" cy="400110"/>
          </a:xfrm>
          <a:prstGeom prst="rect">
            <a:avLst/>
          </a:prstGeom>
          <a:solidFill>
            <a:schemeClr val="accent6">
              <a:lumMod val="60000"/>
              <a:lumOff val="40000"/>
            </a:schemeClr>
          </a:solidFill>
        </p:spPr>
        <p:txBody>
          <a:bodyPr wrap="square" rtlCol="0">
            <a:spAutoFit/>
          </a:bodyPr>
          <a:lstStyle/>
          <a:p>
            <a:r>
              <a:rPr lang="tr-TR" sz="2000" dirty="0">
                <a:solidFill>
                  <a:prstClr val="black"/>
                </a:solidFill>
                <a:latin typeface="Times New Roman" pitchFamily="18" charset="0"/>
                <a:cs typeface="Times New Roman" pitchFamily="18" charset="0"/>
              </a:rPr>
              <a:t>Kirletici Tipleri</a:t>
            </a:r>
          </a:p>
        </p:txBody>
      </p:sp>
      <p:sp>
        <p:nvSpPr>
          <p:cNvPr id="14" name="Metin kutusu 13"/>
          <p:cNvSpPr txBox="1"/>
          <p:nvPr/>
        </p:nvSpPr>
        <p:spPr>
          <a:xfrm>
            <a:off x="971600" y="2012573"/>
            <a:ext cx="2304256" cy="400110"/>
          </a:xfrm>
          <a:prstGeom prst="rect">
            <a:avLst/>
          </a:prstGeom>
          <a:solidFill>
            <a:schemeClr val="accent2">
              <a:lumMod val="60000"/>
              <a:lumOff val="40000"/>
            </a:schemeClr>
          </a:solidFill>
        </p:spPr>
        <p:txBody>
          <a:bodyPr wrap="square" rtlCol="0">
            <a:spAutoFit/>
          </a:bodyPr>
          <a:lstStyle/>
          <a:p>
            <a:r>
              <a:rPr lang="tr-TR" sz="2000" dirty="0">
                <a:solidFill>
                  <a:prstClr val="black"/>
                </a:solidFill>
                <a:latin typeface="Times New Roman" pitchFamily="18" charset="0"/>
                <a:cs typeface="Times New Roman" pitchFamily="18" charset="0"/>
              </a:rPr>
              <a:t>Makro Kirleticiler</a:t>
            </a:r>
          </a:p>
        </p:txBody>
      </p:sp>
      <p:sp>
        <p:nvSpPr>
          <p:cNvPr id="19" name="Metin kutusu 18"/>
          <p:cNvSpPr txBox="1"/>
          <p:nvPr/>
        </p:nvSpPr>
        <p:spPr>
          <a:xfrm>
            <a:off x="6527024" y="2981237"/>
            <a:ext cx="1717384" cy="400110"/>
          </a:xfrm>
          <a:prstGeom prst="rect">
            <a:avLst/>
          </a:prstGeom>
          <a:solidFill>
            <a:srgbClr val="00B050"/>
          </a:solidFill>
        </p:spPr>
        <p:txBody>
          <a:bodyPr wrap="square" rtlCol="0">
            <a:spAutoFit/>
          </a:bodyPr>
          <a:lstStyle/>
          <a:p>
            <a:r>
              <a:rPr lang="tr-TR" sz="2000" dirty="0">
                <a:solidFill>
                  <a:prstClr val="black"/>
                </a:solidFill>
                <a:latin typeface="Times New Roman" pitchFamily="18" charset="0"/>
                <a:cs typeface="Times New Roman" pitchFamily="18" charset="0"/>
              </a:rPr>
              <a:t>Organik</a:t>
            </a:r>
          </a:p>
        </p:txBody>
      </p:sp>
      <p:sp>
        <p:nvSpPr>
          <p:cNvPr id="25" name="Metin kutusu 24"/>
          <p:cNvSpPr txBox="1"/>
          <p:nvPr/>
        </p:nvSpPr>
        <p:spPr>
          <a:xfrm>
            <a:off x="1835696" y="2971413"/>
            <a:ext cx="1296144" cy="1015663"/>
          </a:xfrm>
          <a:prstGeom prst="rect">
            <a:avLst/>
          </a:prstGeom>
          <a:solidFill>
            <a:srgbClr val="00B050"/>
          </a:solidFill>
        </p:spPr>
        <p:txBody>
          <a:bodyPr wrap="square" rtlCol="0">
            <a:spAutoFit/>
          </a:bodyPr>
          <a:lstStyle/>
          <a:p>
            <a:r>
              <a:rPr lang="tr-TR" sz="2000" dirty="0">
                <a:solidFill>
                  <a:prstClr val="black"/>
                </a:solidFill>
                <a:latin typeface="Times New Roman" pitchFamily="18" charset="0"/>
                <a:cs typeface="Times New Roman" pitchFamily="18" charset="0"/>
              </a:rPr>
              <a:t>Fosfor ve Azot </a:t>
            </a:r>
            <a:r>
              <a:rPr lang="tr-TR" sz="2000" dirty="0" err="1">
                <a:solidFill>
                  <a:prstClr val="black"/>
                </a:solidFill>
                <a:latin typeface="Times New Roman" pitchFamily="18" charset="0"/>
                <a:cs typeface="Times New Roman" pitchFamily="18" charset="0"/>
              </a:rPr>
              <a:t>Gubreleri</a:t>
            </a:r>
            <a:endParaRPr lang="tr-TR" sz="2000" dirty="0">
              <a:solidFill>
                <a:prstClr val="black"/>
              </a:solidFill>
              <a:latin typeface="Times New Roman" pitchFamily="18" charset="0"/>
              <a:cs typeface="Times New Roman" pitchFamily="18" charset="0"/>
            </a:endParaRPr>
          </a:p>
        </p:txBody>
      </p:sp>
      <p:sp>
        <p:nvSpPr>
          <p:cNvPr id="28" name="Metin kutusu 27"/>
          <p:cNvSpPr txBox="1"/>
          <p:nvPr/>
        </p:nvSpPr>
        <p:spPr>
          <a:xfrm>
            <a:off x="553467" y="2967869"/>
            <a:ext cx="1152128" cy="707886"/>
          </a:xfrm>
          <a:prstGeom prst="rect">
            <a:avLst/>
          </a:prstGeom>
          <a:solidFill>
            <a:srgbClr val="FF0000"/>
          </a:solidFill>
        </p:spPr>
        <p:txBody>
          <a:bodyPr wrap="square" rtlCol="0">
            <a:spAutoFit/>
          </a:bodyPr>
          <a:lstStyle/>
          <a:p>
            <a:r>
              <a:rPr lang="tr-TR" sz="2000" dirty="0">
                <a:solidFill>
                  <a:prstClr val="black"/>
                </a:solidFill>
                <a:latin typeface="Times New Roman" pitchFamily="18" charset="0"/>
                <a:cs typeface="Times New Roman" pitchFamily="18" charset="0"/>
              </a:rPr>
              <a:t>Asit Depoları</a:t>
            </a:r>
          </a:p>
        </p:txBody>
      </p:sp>
      <p:sp>
        <p:nvSpPr>
          <p:cNvPr id="37" name="Metin kutusu 36"/>
          <p:cNvSpPr txBox="1"/>
          <p:nvPr/>
        </p:nvSpPr>
        <p:spPr>
          <a:xfrm>
            <a:off x="3707905" y="2971413"/>
            <a:ext cx="1600522" cy="400110"/>
          </a:xfrm>
          <a:prstGeom prst="rect">
            <a:avLst/>
          </a:prstGeom>
          <a:solidFill>
            <a:srgbClr val="FFFF00"/>
          </a:solidFill>
        </p:spPr>
        <p:txBody>
          <a:bodyPr wrap="square" rtlCol="0">
            <a:spAutoFit/>
          </a:bodyPr>
          <a:lstStyle/>
          <a:p>
            <a:r>
              <a:rPr lang="tr-TR" sz="2000" dirty="0">
                <a:solidFill>
                  <a:prstClr val="black"/>
                </a:solidFill>
                <a:latin typeface="Times New Roman" pitchFamily="18" charset="0"/>
                <a:cs typeface="Times New Roman" pitchFamily="18" charset="0"/>
              </a:rPr>
              <a:t>İnorganik</a:t>
            </a:r>
          </a:p>
        </p:txBody>
      </p:sp>
      <p:sp>
        <p:nvSpPr>
          <p:cNvPr id="67" name="Metin kutusu 66"/>
          <p:cNvSpPr txBox="1"/>
          <p:nvPr/>
        </p:nvSpPr>
        <p:spPr>
          <a:xfrm>
            <a:off x="6869564" y="4823694"/>
            <a:ext cx="2232248" cy="400110"/>
          </a:xfrm>
          <a:prstGeom prst="rect">
            <a:avLst/>
          </a:prstGeom>
          <a:solidFill>
            <a:srgbClr val="00B050"/>
          </a:solidFill>
        </p:spPr>
        <p:txBody>
          <a:bodyPr wrap="square" rtlCol="0">
            <a:spAutoFit/>
          </a:bodyPr>
          <a:lstStyle/>
          <a:p>
            <a:r>
              <a:rPr lang="tr-TR" sz="2000" dirty="0">
                <a:solidFill>
                  <a:prstClr val="black"/>
                </a:solidFill>
                <a:latin typeface="Times New Roman" pitchFamily="18" charset="0"/>
                <a:cs typeface="Times New Roman" pitchFamily="18" charset="0"/>
              </a:rPr>
              <a:t>Pestisit Olmayanlar</a:t>
            </a:r>
          </a:p>
        </p:txBody>
      </p:sp>
      <p:sp>
        <p:nvSpPr>
          <p:cNvPr id="68" name="Metin kutusu 67"/>
          <p:cNvSpPr txBox="1"/>
          <p:nvPr/>
        </p:nvSpPr>
        <p:spPr>
          <a:xfrm>
            <a:off x="5289834" y="4804525"/>
            <a:ext cx="1189730" cy="400110"/>
          </a:xfrm>
          <a:prstGeom prst="rect">
            <a:avLst/>
          </a:prstGeom>
          <a:solidFill>
            <a:srgbClr val="00B050"/>
          </a:solidFill>
        </p:spPr>
        <p:txBody>
          <a:bodyPr wrap="square" rtlCol="0">
            <a:spAutoFit/>
          </a:bodyPr>
          <a:lstStyle/>
          <a:p>
            <a:r>
              <a:rPr lang="tr-TR" sz="2000" dirty="0">
                <a:solidFill>
                  <a:prstClr val="black"/>
                </a:solidFill>
                <a:latin typeface="Times New Roman" pitchFamily="18" charset="0"/>
                <a:cs typeface="Times New Roman" pitchFamily="18" charset="0"/>
              </a:rPr>
              <a:t>Pestisitler</a:t>
            </a:r>
          </a:p>
        </p:txBody>
      </p:sp>
      <p:cxnSp>
        <p:nvCxnSpPr>
          <p:cNvPr id="72" name="Düz Ok Bağlayıcısı 71"/>
          <p:cNvCxnSpPr/>
          <p:nvPr/>
        </p:nvCxnSpPr>
        <p:spPr>
          <a:xfrm flipH="1">
            <a:off x="1129531" y="3371523"/>
            <a:ext cx="3392549" cy="13615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Düz Ok Bağlayıcısı 75"/>
          <p:cNvCxnSpPr>
            <a:stCxn id="37" idx="2"/>
            <a:endCxn id="120" idx="0"/>
          </p:cNvCxnSpPr>
          <p:nvPr/>
        </p:nvCxnSpPr>
        <p:spPr>
          <a:xfrm>
            <a:off x="4508166" y="3371523"/>
            <a:ext cx="0" cy="1390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Düz Ok Bağlayıcısı 77"/>
          <p:cNvCxnSpPr/>
          <p:nvPr/>
        </p:nvCxnSpPr>
        <p:spPr>
          <a:xfrm flipH="1">
            <a:off x="5908537" y="3390931"/>
            <a:ext cx="1501017" cy="1423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Düz Ok Bağlayıcısı 79"/>
          <p:cNvCxnSpPr/>
          <p:nvPr/>
        </p:nvCxnSpPr>
        <p:spPr>
          <a:xfrm>
            <a:off x="7385716" y="3390931"/>
            <a:ext cx="655414" cy="1442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Düz Ok Bağlayıcısı 81"/>
          <p:cNvCxnSpPr>
            <a:stCxn id="13" idx="2"/>
            <a:endCxn id="19" idx="0"/>
          </p:cNvCxnSpPr>
          <p:nvPr/>
        </p:nvCxnSpPr>
        <p:spPr>
          <a:xfrm>
            <a:off x="6006909" y="2412683"/>
            <a:ext cx="1378807" cy="5685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Düz Ok Bağlayıcısı 83"/>
          <p:cNvCxnSpPr>
            <a:stCxn id="13" idx="2"/>
            <a:endCxn id="37" idx="0"/>
          </p:cNvCxnSpPr>
          <p:nvPr/>
        </p:nvCxnSpPr>
        <p:spPr>
          <a:xfrm flipH="1">
            <a:off x="4508166" y="2412683"/>
            <a:ext cx="1498743" cy="5587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Düz Ok Bağlayıcısı 85"/>
          <p:cNvCxnSpPr/>
          <p:nvPr/>
        </p:nvCxnSpPr>
        <p:spPr>
          <a:xfrm>
            <a:off x="3365866" y="287322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Düz Ok Bağlayıcısı 88"/>
          <p:cNvCxnSpPr>
            <a:stCxn id="14" idx="2"/>
            <a:endCxn id="25" idx="0"/>
          </p:cNvCxnSpPr>
          <p:nvPr/>
        </p:nvCxnSpPr>
        <p:spPr>
          <a:xfrm>
            <a:off x="2123728" y="2412683"/>
            <a:ext cx="360040" cy="5587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Düz Ok Bağlayıcısı 90"/>
          <p:cNvCxnSpPr>
            <a:stCxn id="14" idx="2"/>
            <a:endCxn id="28" idx="0"/>
          </p:cNvCxnSpPr>
          <p:nvPr/>
        </p:nvCxnSpPr>
        <p:spPr>
          <a:xfrm flipH="1">
            <a:off x="1129531" y="2412683"/>
            <a:ext cx="994197" cy="555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Düz Ok Bağlayıcısı 98"/>
          <p:cNvCxnSpPr>
            <a:stCxn id="37" idx="2"/>
            <a:endCxn id="88" idx="0"/>
          </p:cNvCxnSpPr>
          <p:nvPr/>
        </p:nvCxnSpPr>
        <p:spPr>
          <a:xfrm flipH="1">
            <a:off x="2951821" y="3371523"/>
            <a:ext cx="1556345" cy="13615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7" name="Metin kutusu 86"/>
          <p:cNvSpPr txBox="1"/>
          <p:nvPr/>
        </p:nvSpPr>
        <p:spPr>
          <a:xfrm>
            <a:off x="323529" y="4733046"/>
            <a:ext cx="1584176" cy="707886"/>
          </a:xfrm>
          <a:prstGeom prst="rect">
            <a:avLst/>
          </a:prstGeom>
          <a:solidFill>
            <a:srgbClr val="FFFF00"/>
          </a:solidFill>
        </p:spPr>
        <p:txBody>
          <a:bodyPr wrap="square" rtlCol="0">
            <a:spAutoFit/>
          </a:bodyPr>
          <a:lstStyle/>
          <a:p>
            <a:r>
              <a:rPr lang="tr-TR" sz="2000" dirty="0">
                <a:solidFill>
                  <a:prstClr val="black"/>
                </a:solidFill>
                <a:latin typeface="Times New Roman" pitchFamily="18" charset="0"/>
                <a:cs typeface="Times New Roman" pitchFamily="18" charset="0"/>
              </a:rPr>
              <a:t>Ağır Metaller ve Tuzlar</a:t>
            </a:r>
          </a:p>
        </p:txBody>
      </p:sp>
      <p:sp>
        <p:nvSpPr>
          <p:cNvPr id="88" name="Metin kutusu 87"/>
          <p:cNvSpPr txBox="1"/>
          <p:nvPr/>
        </p:nvSpPr>
        <p:spPr>
          <a:xfrm>
            <a:off x="2195736" y="4733046"/>
            <a:ext cx="1512169" cy="707886"/>
          </a:xfrm>
          <a:prstGeom prst="rect">
            <a:avLst/>
          </a:prstGeom>
          <a:solidFill>
            <a:srgbClr val="FFFF00"/>
          </a:solidFill>
        </p:spPr>
        <p:txBody>
          <a:bodyPr wrap="square" rtlCol="0">
            <a:spAutoFit/>
          </a:bodyPr>
          <a:lstStyle/>
          <a:p>
            <a:r>
              <a:rPr lang="tr-TR" sz="2000" dirty="0">
                <a:solidFill>
                  <a:prstClr val="black"/>
                </a:solidFill>
                <a:latin typeface="Times New Roman" pitchFamily="18" charset="0"/>
                <a:cs typeface="Times New Roman" pitchFamily="18" charset="0"/>
              </a:rPr>
              <a:t>Radyoaktif Maddeler</a:t>
            </a:r>
          </a:p>
        </p:txBody>
      </p:sp>
      <p:sp>
        <p:nvSpPr>
          <p:cNvPr id="120" name="Metin kutusu 119"/>
          <p:cNvSpPr txBox="1"/>
          <p:nvPr/>
        </p:nvSpPr>
        <p:spPr>
          <a:xfrm>
            <a:off x="3918141" y="4762376"/>
            <a:ext cx="1180049" cy="1015663"/>
          </a:xfrm>
          <a:prstGeom prst="rect">
            <a:avLst/>
          </a:prstGeom>
          <a:solidFill>
            <a:srgbClr val="FFFF00"/>
          </a:solidFill>
        </p:spPr>
        <p:txBody>
          <a:bodyPr wrap="square" rtlCol="0">
            <a:spAutoFit/>
          </a:bodyPr>
          <a:lstStyle/>
          <a:p>
            <a:r>
              <a:rPr lang="tr-TR" sz="2000" dirty="0">
                <a:solidFill>
                  <a:prstClr val="black"/>
                </a:solidFill>
                <a:latin typeface="Times New Roman" pitchFamily="18" charset="0"/>
                <a:cs typeface="Times New Roman" pitchFamily="18" charset="0"/>
              </a:rPr>
              <a:t>Diğer İnorganik Bileşikler</a:t>
            </a:r>
          </a:p>
        </p:txBody>
      </p:sp>
    </p:spTree>
    <p:extLst>
      <p:ext uri="{BB962C8B-B14F-4D97-AF65-F5344CB8AC3E}">
        <p14:creationId xmlns:p14="http://schemas.microsoft.com/office/powerpoint/2010/main" val="1009971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Kirliliği</a:t>
            </a:r>
            <a:endParaRPr lang="tr-TR" sz="4000" b="1" dirty="0"/>
          </a:p>
        </p:txBody>
      </p:sp>
      <p:sp>
        <p:nvSpPr>
          <p:cNvPr id="3" name="İçerik Yer Tutucusu 2"/>
          <p:cNvSpPr>
            <a:spLocks noGrp="1"/>
          </p:cNvSpPr>
          <p:nvPr>
            <p:ph idx="1"/>
          </p:nvPr>
        </p:nvSpPr>
        <p:spPr/>
        <p:txBody>
          <a:bodyPr>
            <a:normAutofit/>
          </a:bodyPr>
          <a:lstStyle/>
          <a:p>
            <a:pPr algn="just"/>
            <a:r>
              <a:rPr lang="tr-TR" sz="2000" dirty="0">
                <a:latin typeface="Times New Roman" pitchFamily="18" charset="0"/>
                <a:cs typeface="Times New Roman" pitchFamily="18" charset="0"/>
              </a:rPr>
              <a:t>İnsan faaliyetleri sonucunda toprağın fiziksel, kimyasal, biyolojik ve jeolojik yapısının değişime uğrayıp bozulmasına toprak kirliliği denir.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Endüstri devrimi ile birlikte artan sanayi faaliyetleri, kentleşme ve hızlı nüfus artışı sonucunda toprak kirliliği de bir çevre sorunu olarak ortaya çıkmıştır</a:t>
            </a:r>
            <a:r>
              <a:rPr lang="tr-TR" sz="2000" dirty="0">
                <a:latin typeface="Times New Roman" pitchFamily="18" charset="0"/>
                <a:cs typeface="Times New Roman" pitchFamily="18" charset="0"/>
              </a:rPr>
              <a:t>.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Sulama</a:t>
            </a:r>
            <a:r>
              <a:rPr lang="tr-TR" sz="2000" dirty="0">
                <a:latin typeface="Times New Roman" pitchFamily="18" charset="0"/>
                <a:cs typeface="Times New Roman" pitchFamily="18" charset="0"/>
              </a:rPr>
              <a:t>, gübreleme, kimyasal uygulamalar, endüstriyel ve kentsel atık sularının toprağa karışması gibi </a:t>
            </a:r>
            <a:r>
              <a:rPr lang="tr-TR" sz="2000" dirty="0" err="1">
                <a:latin typeface="Times New Roman" pitchFamily="18" charset="0"/>
                <a:cs typeface="Times New Roman" pitchFamily="18" charset="0"/>
              </a:rPr>
              <a:t>antropojenik</a:t>
            </a:r>
            <a:r>
              <a:rPr lang="tr-TR" sz="2000" dirty="0">
                <a:latin typeface="Times New Roman" pitchFamily="18" charset="0"/>
                <a:cs typeface="Times New Roman" pitchFamily="18" charset="0"/>
              </a:rPr>
              <a:t> faaliyetlerden kolaylıkla kirlenmektedir.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Erozyon</a:t>
            </a:r>
            <a:r>
              <a:rPr lang="tr-TR" sz="2000" dirty="0">
                <a:latin typeface="Times New Roman" pitchFamily="18" charset="0"/>
                <a:cs typeface="Times New Roman" pitchFamily="18" charset="0"/>
              </a:rPr>
              <a:t>, organik madde içeriğindeki azalma, tuzlanma , sıkıştırma, </a:t>
            </a:r>
            <a:r>
              <a:rPr lang="tr-TR" sz="2000" dirty="0" err="1">
                <a:latin typeface="Times New Roman" pitchFamily="18" charset="0"/>
                <a:cs typeface="Times New Roman" pitchFamily="18" charset="0"/>
              </a:rPr>
              <a:t>biyoçeşitlilikte</a:t>
            </a:r>
            <a:r>
              <a:rPr lang="tr-TR" sz="2000" dirty="0">
                <a:latin typeface="Times New Roman" pitchFamily="18" charset="0"/>
                <a:cs typeface="Times New Roman" pitchFamily="18" charset="0"/>
              </a:rPr>
              <a:t> azalma ,seller, heyelanlar, kirlenme toprakta bozulma süreçlerini  oluşturur. </a:t>
            </a:r>
          </a:p>
          <a:p>
            <a:pPr algn="just"/>
            <a:endParaRPr lang="tr-TR" sz="2000" dirty="0">
              <a:latin typeface="Times New Roman" pitchFamily="18" charset="0"/>
              <a:cs typeface="Times New Roman" pitchFamily="18" charset="0"/>
            </a:endParaRPr>
          </a:p>
          <a:p>
            <a:pPr algn="just"/>
            <a:endParaRPr lang="tr-TR" sz="2000" dirty="0" smtClean="0">
              <a:latin typeface="Times New Roman" pitchFamily="18" charset="0"/>
              <a:cs typeface="Times New Roman" pitchFamily="18" charset="0"/>
            </a:endParaRPr>
          </a:p>
          <a:p>
            <a:pPr algn="just"/>
            <a:endParaRPr lang="tr-TR" dirty="0"/>
          </a:p>
        </p:txBody>
      </p:sp>
    </p:spTree>
    <p:extLst>
      <p:ext uri="{BB962C8B-B14F-4D97-AF65-F5344CB8AC3E}">
        <p14:creationId xmlns:p14="http://schemas.microsoft.com/office/powerpoint/2010/main" val="4132336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lstStyle/>
          <a:p>
            <a:endParaRPr lang="tr-T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3334" y="1600200"/>
            <a:ext cx="749733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099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lstStyle/>
          <a:p>
            <a:endParaRPr lang="tr-T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6234" y="1600200"/>
            <a:ext cx="779153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155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grpSp>
        <p:nvGrpSpPr>
          <p:cNvPr id="11" name="Grup 10"/>
          <p:cNvGrpSpPr/>
          <p:nvPr/>
        </p:nvGrpSpPr>
        <p:grpSpPr>
          <a:xfrm>
            <a:off x="520782" y="2189750"/>
            <a:ext cx="8184310" cy="3489825"/>
            <a:chOff x="464433" y="2133679"/>
            <a:chExt cx="8184310" cy="3489825"/>
          </a:xfrm>
          <a:solidFill>
            <a:schemeClr val="accent6">
              <a:lumMod val="75000"/>
            </a:schemeClr>
          </a:solidFill>
        </p:grpSpPr>
        <p:sp>
          <p:nvSpPr>
            <p:cNvPr id="12" name="Serbest Form 11"/>
            <p:cNvSpPr/>
            <p:nvPr/>
          </p:nvSpPr>
          <p:spPr>
            <a:xfrm>
              <a:off x="464433" y="2133679"/>
              <a:ext cx="2161877" cy="1297126"/>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grp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a:solidFill>
                    <a:prstClr val="white"/>
                  </a:solidFill>
                </a:rPr>
                <a:t>Yakma</a:t>
              </a:r>
            </a:p>
          </p:txBody>
        </p:sp>
        <p:sp>
          <p:nvSpPr>
            <p:cNvPr id="13" name="Serbest Form 12"/>
            <p:cNvSpPr/>
            <p:nvPr/>
          </p:nvSpPr>
          <p:spPr>
            <a:xfrm>
              <a:off x="2816555" y="2514170"/>
              <a:ext cx="458317" cy="536145"/>
            </a:xfrm>
            <a:custGeom>
              <a:avLst/>
              <a:gdLst>
                <a:gd name="connsiteX0" fmla="*/ 0 w 458317"/>
                <a:gd name="connsiteY0" fmla="*/ 107229 h 536145"/>
                <a:gd name="connsiteX1" fmla="*/ 229159 w 458317"/>
                <a:gd name="connsiteY1" fmla="*/ 107229 h 536145"/>
                <a:gd name="connsiteX2" fmla="*/ 229159 w 458317"/>
                <a:gd name="connsiteY2" fmla="*/ 0 h 536145"/>
                <a:gd name="connsiteX3" fmla="*/ 458317 w 458317"/>
                <a:gd name="connsiteY3" fmla="*/ 268073 h 536145"/>
                <a:gd name="connsiteX4" fmla="*/ 229159 w 458317"/>
                <a:gd name="connsiteY4" fmla="*/ 536145 h 536145"/>
                <a:gd name="connsiteX5" fmla="*/ 229159 w 458317"/>
                <a:gd name="connsiteY5" fmla="*/ 428916 h 536145"/>
                <a:gd name="connsiteX6" fmla="*/ 0 w 458317"/>
                <a:gd name="connsiteY6" fmla="*/ 428916 h 536145"/>
                <a:gd name="connsiteX7" fmla="*/ 0 w 458317"/>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7" h="536145">
                  <a:moveTo>
                    <a:pt x="0" y="107229"/>
                  </a:moveTo>
                  <a:lnTo>
                    <a:pt x="229159" y="107229"/>
                  </a:lnTo>
                  <a:lnTo>
                    <a:pt x="229159" y="0"/>
                  </a:lnTo>
                  <a:lnTo>
                    <a:pt x="458317" y="268073"/>
                  </a:lnTo>
                  <a:lnTo>
                    <a:pt x="229159" y="536145"/>
                  </a:lnTo>
                  <a:lnTo>
                    <a:pt x="229159" y="428916"/>
                  </a:lnTo>
                  <a:lnTo>
                    <a:pt x="0" y="428916"/>
                  </a:lnTo>
                  <a:lnTo>
                    <a:pt x="0" y="107229"/>
                  </a:lnTo>
                  <a:close/>
                </a:path>
              </a:pathLst>
            </a:custGeom>
            <a:grpFill/>
            <a:ln>
              <a:solidFill>
                <a:srgbClr val="FFFF00"/>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7229" rIns="137495" bIns="107229" numCol="1" spcCol="1270" anchor="ctr" anchorCtr="0">
              <a:noAutofit/>
            </a:bodyPr>
            <a:lstStyle/>
            <a:p>
              <a:pPr algn="ctr" defTabSz="1022350">
                <a:lnSpc>
                  <a:spcPct val="90000"/>
                </a:lnSpc>
                <a:spcBef>
                  <a:spcPct val="0"/>
                </a:spcBef>
                <a:spcAft>
                  <a:spcPct val="35000"/>
                </a:spcAft>
              </a:pPr>
              <a:endParaRPr lang="tr-TR" sz="2300">
                <a:solidFill>
                  <a:prstClr val="white"/>
                </a:solidFill>
              </a:endParaRPr>
            </a:p>
          </p:txBody>
        </p:sp>
        <p:sp>
          <p:nvSpPr>
            <p:cNvPr id="14" name="Serbest Form 13"/>
            <p:cNvSpPr/>
            <p:nvPr/>
          </p:nvSpPr>
          <p:spPr>
            <a:xfrm>
              <a:off x="3491061" y="2133679"/>
              <a:ext cx="2161877" cy="1297126"/>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grp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a:solidFill>
                    <a:prstClr val="white"/>
                  </a:solidFill>
                </a:rPr>
                <a:t>Orman Örtüsünün kaybı</a:t>
              </a:r>
            </a:p>
          </p:txBody>
        </p:sp>
        <p:sp>
          <p:nvSpPr>
            <p:cNvPr id="15" name="Serbest Form 14"/>
            <p:cNvSpPr/>
            <p:nvPr/>
          </p:nvSpPr>
          <p:spPr>
            <a:xfrm>
              <a:off x="5843183" y="2514170"/>
              <a:ext cx="458317" cy="536145"/>
            </a:xfrm>
            <a:custGeom>
              <a:avLst/>
              <a:gdLst>
                <a:gd name="connsiteX0" fmla="*/ 0 w 458317"/>
                <a:gd name="connsiteY0" fmla="*/ 107229 h 536145"/>
                <a:gd name="connsiteX1" fmla="*/ 229159 w 458317"/>
                <a:gd name="connsiteY1" fmla="*/ 107229 h 536145"/>
                <a:gd name="connsiteX2" fmla="*/ 229159 w 458317"/>
                <a:gd name="connsiteY2" fmla="*/ 0 h 536145"/>
                <a:gd name="connsiteX3" fmla="*/ 458317 w 458317"/>
                <a:gd name="connsiteY3" fmla="*/ 268073 h 536145"/>
                <a:gd name="connsiteX4" fmla="*/ 229159 w 458317"/>
                <a:gd name="connsiteY4" fmla="*/ 536145 h 536145"/>
                <a:gd name="connsiteX5" fmla="*/ 229159 w 458317"/>
                <a:gd name="connsiteY5" fmla="*/ 428916 h 536145"/>
                <a:gd name="connsiteX6" fmla="*/ 0 w 458317"/>
                <a:gd name="connsiteY6" fmla="*/ 428916 h 536145"/>
                <a:gd name="connsiteX7" fmla="*/ 0 w 458317"/>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7" h="536145">
                  <a:moveTo>
                    <a:pt x="0" y="107229"/>
                  </a:moveTo>
                  <a:lnTo>
                    <a:pt x="229159" y="107229"/>
                  </a:lnTo>
                  <a:lnTo>
                    <a:pt x="229159" y="0"/>
                  </a:lnTo>
                  <a:lnTo>
                    <a:pt x="458317" y="268073"/>
                  </a:lnTo>
                  <a:lnTo>
                    <a:pt x="229159" y="536145"/>
                  </a:lnTo>
                  <a:lnTo>
                    <a:pt x="229159" y="428916"/>
                  </a:lnTo>
                  <a:lnTo>
                    <a:pt x="0" y="428916"/>
                  </a:lnTo>
                  <a:lnTo>
                    <a:pt x="0" y="107229"/>
                  </a:lnTo>
                  <a:close/>
                </a:path>
              </a:pathLst>
            </a:custGeom>
            <a:grpFill/>
            <a:ln>
              <a:solidFill>
                <a:srgbClr val="FFFF00"/>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7229" rIns="137495" bIns="107229" numCol="1" spcCol="1270" anchor="ctr" anchorCtr="0">
              <a:noAutofit/>
            </a:bodyPr>
            <a:lstStyle/>
            <a:p>
              <a:pPr algn="ctr" defTabSz="1022350">
                <a:lnSpc>
                  <a:spcPct val="90000"/>
                </a:lnSpc>
                <a:spcBef>
                  <a:spcPct val="0"/>
                </a:spcBef>
                <a:spcAft>
                  <a:spcPct val="35000"/>
                </a:spcAft>
              </a:pPr>
              <a:endParaRPr lang="tr-TR" sz="2300">
                <a:solidFill>
                  <a:prstClr val="white"/>
                </a:solidFill>
              </a:endParaRPr>
            </a:p>
          </p:txBody>
        </p:sp>
        <p:sp>
          <p:nvSpPr>
            <p:cNvPr id="16" name="Serbest Form 15"/>
            <p:cNvSpPr/>
            <p:nvPr/>
          </p:nvSpPr>
          <p:spPr>
            <a:xfrm>
              <a:off x="6486866" y="2150859"/>
              <a:ext cx="2161877" cy="1297126"/>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grp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a:solidFill>
                    <a:prstClr val="white"/>
                  </a:solidFill>
                </a:rPr>
                <a:t>Çıplak Toprak</a:t>
              </a:r>
            </a:p>
          </p:txBody>
        </p:sp>
        <p:sp>
          <p:nvSpPr>
            <p:cNvPr id="17" name="Serbest Form 16"/>
            <p:cNvSpPr/>
            <p:nvPr/>
          </p:nvSpPr>
          <p:spPr>
            <a:xfrm>
              <a:off x="7330555" y="3621051"/>
              <a:ext cx="536145" cy="458317"/>
            </a:xfrm>
            <a:custGeom>
              <a:avLst/>
              <a:gdLst>
                <a:gd name="connsiteX0" fmla="*/ 0 w 458317"/>
                <a:gd name="connsiteY0" fmla="*/ 107229 h 536145"/>
                <a:gd name="connsiteX1" fmla="*/ 229159 w 458317"/>
                <a:gd name="connsiteY1" fmla="*/ 107229 h 536145"/>
                <a:gd name="connsiteX2" fmla="*/ 229159 w 458317"/>
                <a:gd name="connsiteY2" fmla="*/ 0 h 536145"/>
                <a:gd name="connsiteX3" fmla="*/ 458317 w 458317"/>
                <a:gd name="connsiteY3" fmla="*/ 268073 h 536145"/>
                <a:gd name="connsiteX4" fmla="*/ 229159 w 458317"/>
                <a:gd name="connsiteY4" fmla="*/ 536145 h 536145"/>
                <a:gd name="connsiteX5" fmla="*/ 229159 w 458317"/>
                <a:gd name="connsiteY5" fmla="*/ 428916 h 536145"/>
                <a:gd name="connsiteX6" fmla="*/ 0 w 458317"/>
                <a:gd name="connsiteY6" fmla="*/ 428916 h 536145"/>
                <a:gd name="connsiteX7" fmla="*/ 0 w 458317"/>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7" h="536145">
                  <a:moveTo>
                    <a:pt x="366654" y="1"/>
                  </a:moveTo>
                  <a:lnTo>
                    <a:pt x="366654" y="268073"/>
                  </a:lnTo>
                  <a:lnTo>
                    <a:pt x="458317" y="268073"/>
                  </a:lnTo>
                  <a:lnTo>
                    <a:pt x="229158" y="536144"/>
                  </a:lnTo>
                  <a:lnTo>
                    <a:pt x="0" y="268073"/>
                  </a:lnTo>
                  <a:lnTo>
                    <a:pt x="91663" y="268073"/>
                  </a:lnTo>
                  <a:lnTo>
                    <a:pt x="91663" y="1"/>
                  </a:lnTo>
                  <a:lnTo>
                    <a:pt x="366654" y="1"/>
                  </a:lnTo>
                  <a:close/>
                </a:path>
              </a:pathLst>
            </a:custGeom>
            <a:grpFill/>
            <a:ln>
              <a:solidFill>
                <a:srgbClr val="FFFF00"/>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7230" tIns="0" rIns="107228" bIns="137495" numCol="1" spcCol="1270" anchor="ctr" anchorCtr="0">
              <a:noAutofit/>
            </a:bodyPr>
            <a:lstStyle/>
            <a:p>
              <a:pPr algn="ctr" defTabSz="977900">
                <a:lnSpc>
                  <a:spcPct val="90000"/>
                </a:lnSpc>
                <a:spcBef>
                  <a:spcPct val="0"/>
                </a:spcBef>
                <a:spcAft>
                  <a:spcPct val="35000"/>
                </a:spcAft>
              </a:pPr>
              <a:endParaRPr lang="tr-TR" sz="2200">
                <a:solidFill>
                  <a:prstClr val="white"/>
                </a:solidFill>
              </a:endParaRPr>
            </a:p>
          </p:txBody>
        </p:sp>
        <p:sp>
          <p:nvSpPr>
            <p:cNvPr id="18" name="Serbest Form 17"/>
            <p:cNvSpPr/>
            <p:nvPr/>
          </p:nvSpPr>
          <p:spPr>
            <a:xfrm>
              <a:off x="6486866" y="4326378"/>
              <a:ext cx="2161877" cy="1297126"/>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grp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a:solidFill>
                    <a:prstClr val="white"/>
                  </a:solidFill>
                </a:rPr>
                <a:t>Sel</a:t>
              </a:r>
            </a:p>
          </p:txBody>
        </p:sp>
        <p:sp>
          <p:nvSpPr>
            <p:cNvPr id="19" name="Serbest Form 18"/>
            <p:cNvSpPr/>
            <p:nvPr/>
          </p:nvSpPr>
          <p:spPr>
            <a:xfrm rot="21600000">
              <a:off x="5869126" y="4676046"/>
              <a:ext cx="458317" cy="536146"/>
            </a:xfrm>
            <a:custGeom>
              <a:avLst/>
              <a:gdLst>
                <a:gd name="connsiteX0" fmla="*/ 0 w 458317"/>
                <a:gd name="connsiteY0" fmla="*/ 107229 h 536145"/>
                <a:gd name="connsiteX1" fmla="*/ 229159 w 458317"/>
                <a:gd name="connsiteY1" fmla="*/ 107229 h 536145"/>
                <a:gd name="connsiteX2" fmla="*/ 229159 w 458317"/>
                <a:gd name="connsiteY2" fmla="*/ 0 h 536145"/>
                <a:gd name="connsiteX3" fmla="*/ 458317 w 458317"/>
                <a:gd name="connsiteY3" fmla="*/ 268073 h 536145"/>
                <a:gd name="connsiteX4" fmla="*/ 229159 w 458317"/>
                <a:gd name="connsiteY4" fmla="*/ 536145 h 536145"/>
                <a:gd name="connsiteX5" fmla="*/ 229159 w 458317"/>
                <a:gd name="connsiteY5" fmla="*/ 428916 h 536145"/>
                <a:gd name="connsiteX6" fmla="*/ 0 w 458317"/>
                <a:gd name="connsiteY6" fmla="*/ 428916 h 536145"/>
                <a:gd name="connsiteX7" fmla="*/ 0 w 458317"/>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7" h="536145">
                  <a:moveTo>
                    <a:pt x="458317" y="428916"/>
                  </a:moveTo>
                  <a:lnTo>
                    <a:pt x="229158" y="428916"/>
                  </a:lnTo>
                  <a:lnTo>
                    <a:pt x="229158" y="536145"/>
                  </a:lnTo>
                  <a:lnTo>
                    <a:pt x="0" y="268072"/>
                  </a:lnTo>
                  <a:lnTo>
                    <a:pt x="229158" y="0"/>
                  </a:lnTo>
                  <a:lnTo>
                    <a:pt x="229158" y="107229"/>
                  </a:lnTo>
                  <a:lnTo>
                    <a:pt x="458317" y="107229"/>
                  </a:lnTo>
                  <a:lnTo>
                    <a:pt x="458317" y="428916"/>
                  </a:lnTo>
                  <a:close/>
                </a:path>
              </a:pathLst>
            </a:custGeom>
            <a:grpFill/>
            <a:ln>
              <a:solidFill>
                <a:srgbClr val="FFFF00"/>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7495" tIns="107230" rIns="0" bIns="107229" numCol="1" spcCol="1270" anchor="ctr" anchorCtr="0">
              <a:noAutofit/>
            </a:bodyPr>
            <a:lstStyle/>
            <a:p>
              <a:pPr algn="ctr" defTabSz="1022350">
                <a:lnSpc>
                  <a:spcPct val="90000"/>
                </a:lnSpc>
                <a:spcBef>
                  <a:spcPct val="0"/>
                </a:spcBef>
                <a:spcAft>
                  <a:spcPct val="35000"/>
                </a:spcAft>
              </a:pPr>
              <a:endParaRPr lang="tr-TR" sz="2300">
                <a:solidFill>
                  <a:prstClr val="white"/>
                </a:solidFill>
              </a:endParaRPr>
            </a:p>
          </p:txBody>
        </p:sp>
        <p:sp>
          <p:nvSpPr>
            <p:cNvPr id="20" name="Serbest Form 19"/>
            <p:cNvSpPr/>
            <p:nvPr/>
          </p:nvSpPr>
          <p:spPr>
            <a:xfrm>
              <a:off x="3491061" y="4295556"/>
              <a:ext cx="2161877" cy="1297126"/>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grp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a:solidFill>
                    <a:prstClr val="white"/>
                  </a:solidFill>
                </a:rPr>
                <a:t>Akıntı ve Erozyon</a:t>
              </a:r>
            </a:p>
          </p:txBody>
        </p:sp>
      </p:grpSp>
      <p:sp>
        <p:nvSpPr>
          <p:cNvPr id="21" name="Serbest Form 20"/>
          <p:cNvSpPr/>
          <p:nvPr/>
        </p:nvSpPr>
        <p:spPr>
          <a:xfrm>
            <a:off x="520782" y="4410833"/>
            <a:ext cx="2161877" cy="1327948"/>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solidFill>
            <a:schemeClr val="accent6">
              <a:lumMod val="75000"/>
            </a:schemeClr>
          </a:solid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a:solidFill>
                  <a:prstClr val="white"/>
                </a:solidFill>
              </a:rPr>
              <a:t>Toprak Örtüsünün Kaybı</a:t>
            </a:r>
          </a:p>
        </p:txBody>
      </p:sp>
      <p:sp>
        <p:nvSpPr>
          <p:cNvPr id="53" name="Serbest Form 52"/>
          <p:cNvSpPr/>
          <p:nvPr/>
        </p:nvSpPr>
        <p:spPr>
          <a:xfrm>
            <a:off x="2732605" y="4737705"/>
            <a:ext cx="458317" cy="536146"/>
          </a:xfrm>
          <a:custGeom>
            <a:avLst/>
            <a:gdLst>
              <a:gd name="connsiteX0" fmla="*/ 0 w 458317"/>
              <a:gd name="connsiteY0" fmla="*/ 107229 h 536145"/>
              <a:gd name="connsiteX1" fmla="*/ 229159 w 458317"/>
              <a:gd name="connsiteY1" fmla="*/ 107229 h 536145"/>
              <a:gd name="connsiteX2" fmla="*/ 229159 w 458317"/>
              <a:gd name="connsiteY2" fmla="*/ 0 h 536145"/>
              <a:gd name="connsiteX3" fmla="*/ 458317 w 458317"/>
              <a:gd name="connsiteY3" fmla="*/ 268073 h 536145"/>
              <a:gd name="connsiteX4" fmla="*/ 229159 w 458317"/>
              <a:gd name="connsiteY4" fmla="*/ 536145 h 536145"/>
              <a:gd name="connsiteX5" fmla="*/ 229159 w 458317"/>
              <a:gd name="connsiteY5" fmla="*/ 428916 h 536145"/>
              <a:gd name="connsiteX6" fmla="*/ 0 w 458317"/>
              <a:gd name="connsiteY6" fmla="*/ 428916 h 536145"/>
              <a:gd name="connsiteX7" fmla="*/ 0 w 458317"/>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7" h="536145">
                <a:moveTo>
                  <a:pt x="458317" y="428916"/>
                </a:moveTo>
                <a:lnTo>
                  <a:pt x="229158" y="428916"/>
                </a:lnTo>
                <a:lnTo>
                  <a:pt x="229158" y="536145"/>
                </a:lnTo>
                <a:lnTo>
                  <a:pt x="0" y="268072"/>
                </a:lnTo>
                <a:lnTo>
                  <a:pt x="229158" y="0"/>
                </a:lnTo>
                <a:lnTo>
                  <a:pt x="229158" y="107229"/>
                </a:lnTo>
                <a:lnTo>
                  <a:pt x="458317" y="107229"/>
                </a:lnTo>
                <a:lnTo>
                  <a:pt x="458317" y="428916"/>
                </a:lnTo>
                <a:close/>
              </a:path>
            </a:pathLst>
          </a:custGeom>
          <a:solidFill>
            <a:schemeClr val="accent6">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7495" tIns="107230" rIns="0" bIns="107229" numCol="1" spcCol="1270" anchor="ctr" anchorCtr="0">
            <a:noAutofit/>
          </a:bodyPr>
          <a:lstStyle/>
          <a:p>
            <a:pPr algn="ctr" defTabSz="1022350">
              <a:lnSpc>
                <a:spcPct val="90000"/>
              </a:lnSpc>
              <a:spcBef>
                <a:spcPct val="0"/>
              </a:spcBef>
              <a:spcAft>
                <a:spcPct val="35000"/>
              </a:spcAft>
            </a:pPr>
            <a:endParaRPr lang="tr-TR" sz="2300">
              <a:solidFill>
                <a:prstClr val="white"/>
              </a:solidFill>
            </a:endParaRPr>
          </a:p>
        </p:txBody>
      </p:sp>
    </p:spTree>
    <p:extLst>
      <p:ext uri="{BB962C8B-B14F-4D97-AF65-F5344CB8AC3E}">
        <p14:creationId xmlns:p14="http://schemas.microsoft.com/office/powerpoint/2010/main" val="56329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lstStyle/>
          <a:p>
            <a:r>
              <a:rPr lang="tr-TR" b="1" dirty="0" smtClean="0"/>
              <a:t>Toprak</a:t>
            </a:r>
            <a:endParaRPr lang="tr-TR" b="1" dirty="0"/>
          </a:p>
        </p:txBody>
      </p:sp>
      <p:sp>
        <p:nvSpPr>
          <p:cNvPr id="3" name="İçerik Yer Tutucusu 2"/>
          <p:cNvSpPr>
            <a:spLocks noGrp="1"/>
          </p:cNvSpPr>
          <p:nvPr>
            <p:ph idx="1"/>
          </p:nvPr>
        </p:nvSpPr>
        <p:spPr/>
        <p:txBody>
          <a:bodyPr>
            <a:noAutofit/>
          </a:bodyPr>
          <a:lstStyle/>
          <a:p>
            <a:pPr algn="just"/>
            <a:r>
              <a:rPr lang="tr-TR" sz="2000" dirty="0">
                <a:latin typeface="Times New Roman" pitchFamily="18" charset="0"/>
                <a:cs typeface="Times New Roman" pitchFamily="18" charset="0"/>
              </a:rPr>
              <a:t>Toprak, yeryüzünün yaşayan derisi olarak da görebileceğimiz karmaşık, dinamik ve canlı bir bünyedir.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Toprak</a:t>
            </a:r>
            <a:r>
              <a:rPr lang="tr-TR" sz="2000" dirty="0">
                <a:latin typeface="Times New Roman" pitchFamily="18" charset="0"/>
                <a:cs typeface="Times New Roman" pitchFamily="18" charset="0"/>
              </a:rPr>
              <a:t>, temel kaynaklardan biri ve </a:t>
            </a:r>
            <a:r>
              <a:rPr lang="tr-TR" sz="2000" dirty="0" err="1">
                <a:latin typeface="Times New Roman" pitchFamily="18" charset="0"/>
                <a:cs typeface="Times New Roman" pitchFamily="18" charset="0"/>
              </a:rPr>
              <a:t>etkilenebilirliği</a:t>
            </a:r>
            <a:r>
              <a:rPr lang="tr-TR" sz="2000" dirty="0">
                <a:latin typeface="Times New Roman" pitchFamily="18" charset="0"/>
                <a:cs typeface="Times New Roman" pitchFamily="18" charset="0"/>
              </a:rPr>
              <a:t> yüksek bir çevre sistemidir. </a:t>
            </a:r>
            <a:r>
              <a:rPr lang="tr-TR" sz="2000" dirty="0" smtClean="0">
                <a:latin typeface="Times New Roman" pitchFamily="18" charset="0"/>
                <a:cs typeface="Times New Roman" pitchFamily="18" charset="0"/>
              </a:rPr>
              <a:t>Toprak</a:t>
            </a:r>
            <a:r>
              <a:rPr lang="tr-TR" sz="2000" dirty="0">
                <a:latin typeface="Times New Roman" pitchFamily="18" charset="0"/>
                <a:cs typeface="Times New Roman" pitchFamily="18" charset="0"/>
              </a:rPr>
              <a:t>; toprak parçacıklarının, hava ve su  ile dolu gözeneklerin vs. büyük ve küçük kümelerinden oluşur.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Geniş </a:t>
            </a:r>
            <a:r>
              <a:rPr lang="tr-TR" sz="2000" dirty="0">
                <a:latin typeface="Times New Roman" pitchFamily="18" charset="0"/>
                <a:cs typeface="Times New Roman" pitchFamily="18" charset="0"/>
              </a:rPr>
              <a:t>anlamda, mineral bileşenler farklı kimyasal bileşenlerden oluşan kum, alüvyon ve kil gibi parçacıklardan oluşurken organik bileşenler de bitkiler, bakteri, mantar, fauna gibi canlı organizmalardan ve bunların kalıntılarından meydana gelir.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Genel </a:t>
            </a:r>
            <a:r>
              <a:rPr lang="tr-TR" sz="2000" dirty="0">
                <a:latin typeface="Times New Roman" pitchFamily="18" charset="0"/>
                <a:cs typeface="Times New Roman" pitchFamily="18" charset="0"/>
              </a:rPr>
              <a:t>olarak toprak hacminin %5’ini kapsayan organik kısmın %85’ini humus, %10’unu bitki kökleri ve %5’ini de </a:t>
            </a:r>
            <a:r>
              <a:rPr lang="tr-TR" sz="2000" dirty="0" err="1">
                <a:latin typeface="Times New Roman" pitchFamily="18" charset="0"/>
                <a:cs typeface="Times New Roman" pitchFamily="18" charset="0"/>
              </a:rPr>
              <a:t>Edafon</a:t>
            </a:r>
            <a:r>
              <a:rPr lang="tr-TR" sz="2000" dirty="0">
                <a:latin typeface="Times New Roman" pitchFamily="18" charset="0"/>
                <a:cs typeface="Times New Roman" pitchFamily="18" charset="0"/>
              </a:rPr>
              <a:t> olarak tanımlanan toprak canlıları kapsamaktadır.</a:t>
            </a:r>
          </a:p>
          <a:p>
            <a:pPr marL="0" indent="0">
              <a:buNone/>
            </a:pPr>
            <a:endParaRPr lang="tr-TR" sz="1800" dirty="0" smtClean="0"/>
          </a:p>
        </p:txBody>
      </p:sp>
    </p:spTree>
    <p:extLst>
      <p:ext uri="{BB962C8B-B14F-4D97-AF65-F5344CB8AC3E}">
        <p14:creationId xmlns:p14="http://schemas.microsoft.com/office/powerpoint/2010/main" val="3475995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grpSp>
        <p:nvGrpSpPr>
          <p:cNvPr id="11" name="Grup 10"/>
          <p:cNvGrpSpPr/>
          <p:nvPr/>
        </p:nvGrpSpPr>
        <p:grpSpPr>
          <a:xfrm>
            <a:off x="520782" y="2189750"/>
            <a:ext cx="8184310" cy="3489825"/>
            <a:chOff x="464433" y="2133679"/>
            <a:chExt cx="8184310" cy="3489825"/>
          </a:xfrm>
          <a:solidFill>
            <a:srgbClr val="00B050"/>
          </a:solidFill>
        </p:grpSpPr>
        <p:sp>
          <p:nvSpPr>
            <p:cNvPr id="12" name="Serbest Form 11"/>
            <p:cNvSpPr/>
            <p:nvPr/>
          </p:nvSpPr>
          <p:spPr>
            <a:xfrm>
              <a:off x="464433" y="2133679"/>
              <a:ext cx="2161877" cy="1297126"/>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grp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a:solidFill>
                    <a:prstClr val="white"/>
                  </a:solidFill>
                </a:rPr>
                <a:t>Daha Az Yağış</a:t>
              </a:r>
            </a:p>
          </p:txBody>
        </p:sp>
        <p:sp>
          <p:nvSpPr>
            <p:cNvPr id="13" name="Serbest Form 12"/>
            <p:cNvSpPr/>
            <p:nvPr/>
          </p:nvSpPr>
          <p:spPr>
            <a:xfrm>
              <a:off x="2816555" y="2514170"/>
              <a:ext cx="458317" cy="536145"/>
            </a:xfrm>
            <a:custGeom>
              <a:avLst/>
              <a:gdLst>
                <a:gd name="connsiteX0" fmla="*/ 0 w 458317"/>
                <a:gd name="connsiteY0" fmla="*/ 107229 h 536145"/>
                <a:gd name="connsiteX1" fmla="*/ 229159 w 458317"/>
                <a:gd name="connsiteY1" fmla="*/ 107229 h 536145"/>
                <a:gd name="connsiteX2" fmla="*/ 229159 w 458317"/>
                <a:gd name="connsiteY2" fmla="*/ 0 h 536145"/>
                <a:gd name="connsiteX3" fmla="*/ 458317 w 458317"/>
                <a:gd name="connsiteY3" fmla="*/ 268073 h 536145"/>
                <a:gd name="connsiteX4" fmla="*/ 229159 w 458317"/>
                <a:gd name="connsiteY4" fmla="*/ 536145 h 536145"/>
                <a:gd name="connsiteX5" fmla="*/ 229159 w 458317"/>
                <a:gd name="connsiteY5" fmla="*/ 428916 h 536145"/>
                <a:gd name="connsiteX6" fmla="*/ 0 w 458317"/>
                <a:gd name="connsiteY6" fmla="*/ 428916 h 536145"/>
                <a:gd name="connsiteX7" fmla="*/ 0 w 458317"/>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7" h="536145">
                  <a:moveTo>
                    <a:pt x="0" y="107229"/>
                  </a:moveTo>
                  <a:lnTo>
                    <a:pt x="229159" y="107229"/>
                  </a:lnTo>
                  <a:lnTo>
                    <a:pt x="229159" y="0"/>
                  </a:lnTo>
                  <a:lnTo>
                    <a:pt x="458317" y="268073"/>
                  </a:lnTo>
                  <a:lnTo>
                    <a:pt x="229159" y="536145"/>
                  </a:lnTo>
                  <a:lnTo>
                    <a:pt x="229159" y="428916"/>
                  </a:lnTo>
                  <a:lnTo>
                    <a:pt x="0" y="428916"/>
                  </a:lnTo>
                  <a:lnTo>
                    <a:pt x="0" y="107229"/>
                  </a:lnTo>
                  <a:close/>
                </a:path>
              </a:pathLst>
            </a:custGeom>
            <a:grpFill/>
            <a:ln>
              <a:solidFill>
                <a:srgbClr val="FFFF00"/>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7229" rIns="137495" bIns="107229" numCol="1" spcCol="1270" anchor="ctr" anchorCtr="0">
              <a:noAutofit/>
            </a:bodyPr>
            <a:lstStyle/>
            <a:p>
              <a:pPr algn="ctr" defTabSz="1022350">
                <a:lnSpc>
                  <a:spcPct val="90000"/>
                </a:lnSpc>
                <a:spcBef>
                  <a:spcPct val="0"/>
                </a:spcBef>
                <a:spcAft>
                  <a:spcPct val="35000"/>
                </a:spcAft>
              </a:pPr>
              <a:endParaRPr lang="tr-TR" sz="2300">
                <a:solidFill>
                  <a:prstClr val="white"/>
                </a:solidFill>
              </a:endParaRPr>
            </a:p>
          </p:txBody>
        </p:sp>
        <p:sp>
          <p:nvSpPr>
            <p:cNvPr id="14" name="Serbest Form 13"/>
            <p:cNvSpPr/>
            <p:nvPr/>
          </p:nvSpPr>
          <p:spPr>
            <a:xfrm>
              <a:off x="3491061" y="2133679"/>
              <a:ext cx="2161877" cy="1297126"/>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grp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a:solidFill>
                    <a:prstClr val="white"/>
                  </a:solidFill>
                </a:rPr>
                <a:t>Kuraklık Artımı</a:t>
              </a:r>
            </a:p>
          </p:txBody>
        </p:sp>
        <p:sp>
          <p:nvSpPr>
            <p:cNvPr id="15" name="Serbest Form 14"/>
            <p:cNvSpPr/>
            <p:nvPr/>
          </p:nvSpPr>
          <p:spPr>
            <a:xfrm>
              <a:off x="5843183" y="2514170"/>
              <a:ext cx="458317" cy="536145"/>
            </a:xfrm>
            <a:custGeom>
              <a:avLst/>
              <a:gdLst>
                <a:gd name="connsiteX0" fmla="*/ 0 w 458317"/>
                <a:gd name="connsiteY0" fmla="*/ 107229 h 536145"/>
                <a:gd name="connsiteX1" fmla="*/ 229159 w 458317"/>
                <a:gd name="connsiteY1" fmla="*/ 107229 h 536145"/>
                <a:gd name="connsiteX2" fmla="*/ 229159 w 458317"/>
                <a:gd name="connsiteY2" fmla="*/ 0 h 536145"/>
                <a:gd name="connsiteX3" fmla="*/ 458317 w 458317"/>
                <a:gd name="connsiteY3" fmla="*/ 268073 h 536145"/>
                <a:gd name="connsiteX4" fmla="*/ 229159 w 458317"/>
                <a:gd name="connsiteY4" fmla="*/ 536145 h 536145"/>
                <a:gd name="connsiteX5" fmla="*/ 229159 w 458317"/>
                <a:gd name="connsiteY5" fmla="*/ 428916 h 536145"/>
                <a:gd name="connsiteX6" fmla="*/ 0 w 458317"/>
                <a:gd name="connsiteY6" fmla="*/ 428916 h 536145"/>
                <a:gd name="connsiteX7" fmla="*/ 0 w 458317"/>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7" h="536145">
                  <a:moveTo>
                    <a:pt x="0" y="107229"/>
                  </a:moveTo>
                  <a:lnTo>
                    <a:pt x="229159" y="107229"/>
                  </a:lnTo>
                  <a:lnTo>
                    <a:pt x="229159" y="0"/>
                  </a:lnTo>
                  <a:lnTo>
                    <a:pt x="458317" y="268073"/>
                  </a:lnTo>
                  <a:lnTo>
                    <a:pt x="229159" y="536145"/>
                  </a:lnTo>
                  <a:lnTo>
                    <a:pt x="229159" y="428916"/>
                  </a:lnTo>
                  <a:lnTo>
                    <a:pt x="0" y="428916"/>
                  </a:lnTo>
                  <a:lnTo>
                    <a:pt x="0" y="107229"/>
                  </a:lnTo>
                  <a:close/>
                </a:path>
              </a:pathLst>
            </a:custGeom>
            <a:grpFill/>
            <a:ln>
              <a:solidFill>
                <a:srgbClr val="FFFF00"/>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7229" rIns="137495" bIns="107229" numCol="1" spcCol="1270" anchor="ctr" anchorCtr="0">
              <a:noAutofit/>
            </a:bodyPr>
            <a:lstStyle/>
            <a:p>
              <a:pPr algn="ctr" defTabSz="1022350">
                <a:lnSpc>
                  <a:spcPct val="90000"/>
                </a:lnSpc>
                <a:spcBef>
                  <a:spcPct val="0"/>
                </a:spcBef>
                <a:spcAft>
                  <a:spcPct val="35000"/>
                </a:spcAft>
              </a:pPr>
              <a:endParaRPr lang="tr-TR" sz="2300">
                <a:solidFill>
                  <a:prstClr val="white"/>
                </a:solidFill>
              </a:endParaRPr>
            </a:p>
          </p:txBody>
        </p:sp>
        <p:sp>
          <p:nvSpPr>
            <p:cNvPr id="16" name="Serbest Form 15"/>
            <p:cNvSpPr/>
            <p:nvPr/>
          </p:nvSpPr>
          <p:spPr>
            <a:xfrm>
              <a:off x="6486866" y="2150859"/>
              <a:ext cx="2161877" cy="1297126"/>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grp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a:solidFill>
                    <a:prstClr val="white"/>
                  </a:solidFill>
                </a:rPr>
                <a:t>Bitki Yetişmesinde Gerileme</a:t>
              </a:r>
            </a:p>
          </p:txBody>
        </p:sp>
        <p:sp>
          <p:nvSpPr>
            <p:cNvPr id="17" name="Serbest Form 16"/>
            <p:cNvSpPr/>
            <p:nvPr/>
          </p:nvSpPr>
          <p:spPr>
            <a:xfrm>
              <a:off x="7330555" y="3621051"/>
              <a:ext cx="536145" cy="458317"/>
            </a:xfrm>
            <a:custGeom>
              <a:avLst/>
              <a:gdLst>
                <a:gd name="connsiteX0" fmla="*/ 0 w 458317"/>
                <a:gd name="connsiteY0" fmla="*/ 107229 h 536145"/>
                <a:gd name="connsiteX1" fmla="*/ 229159 w 458317"/>
                <a:gd name="connsiteY1" fmla="*/ 107229 h 536145"/>
                <a:gd name="connsiteX2" fmla="*/ 229159 w 458317"/>
                <a:gd name="connsiteY2" fmla="*/ 0 h 536145"/>
                <a:gd name="connsiteX3" fmla="*/ 458317 w 458317"/>
                <a:gd name="connsiteY3" fmla="*/ 268073 h 536145"/>
                <a:gd name="connsiteX4" fmla="*/ 229159 w 458317"/>
                <a:gd name="connsiteY4" fmla="*/ 536145 h 536145"/>
                <a:gd name="connsiteX5" fmla="*/ 229159 w 458317"/>
                <a:gd name="connsiteY5" fmla="*/ 428916 h 536145"/>
                <a:gd name="connsiteX6" fmla="*/ 0 w 458317"/>
                <a:gd name="connsiteY6" fmla="*/ 428916 h 536145"/>
                <a:gd name="connsiteX7" fmla="*/ 0 w 458317"/>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7" h="536145">
                  <a:moveTo>
                    <a:pt x="366654" y="1"/>
                  </a:moveTo>
                  <a:lnTo>
                    <a:pt x="366654" y="268073"/>
                  </a:lnTo>
                  <a:lnTo>
                    <a:pt x="458317" y="268073"/>
                  </a:lnTo>
                  <a:lnTo>
                    <a:pt x="229158" y="536144"/>
                  </a:lnTo>
                  <a:lnTo>
                    <a:pt x="0" y="268073"/>
                  </a:lnTo>
                  <a:lnTo>
                    <a:pt x="91663" y="268073"/>
                  </a:lnTo>
                  <a:lnTo>
                    <a:pt x="91663" y="1"/>
                  </a:lnTo>
                  <a:lnTo>
                    <a:pt x="366654" y="1"/>
                  </a:lnTo>
                  <a:close/>
                </a:path>
              </a:pathLst>
            </a:custGeom>
            <a:grpFill/>
            <a:ln>
              <a:solidFill>
                <a:srgbClr val="FFFF00"/>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7230" tIns="0" rIns="107228" bIns="137495" numCol="1" spcCol="1270" anchor="ctr" anchorCtr="0">
              <a:noAutofit/>
            </a:bodyPr>
            <a:lstStyle/>
            <a:p>
              <a:pPr algn="ctr" defTabSz="977900">
                <a:lnSpc>
                  <a:spcPct val="90000"/>
                </a:lnSpc>
                <a:spcBef>
                  <a:spcPct val="0"/>
                </a:spcBef>
                <a:spcAft>
                  <a:spcPct val="35000"/>
                </a:spcAft>
              </a:pPr>
              <a:endParaRPr lang="tr-TR" sz="2200">
                <a:solidFill>
                  <a:prstClr val="white"/>
                </a:solidFill>
              </a:endParaRPr>
            </a:p>
          </p:txBody>
        </p:sp>
        <p:sp>
          <p:nvSpPr>
            <p:cNvPr id="18" name="Serbest Form 17"/>
            <p:cNvSpPr/>
            <p:nvPr/>
          </p:nvSpPr>
          <p:spPr>
            <a:xfrm>
              <a:off x="6486866" y="4326378"/>
              <a:ext cx="2161877" cy="1297126"/>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grp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a:solidFill>
                    <a:prstClr val="white"/>
                  </a:solidFill>
                </a:rPr>
                <a:t>Bitki Örtüsü Kaybı</a:t>
              </a:r>
            </a:p>
          </p:txBody>
        </p:sp>
        <p:sp>
          <p:nvSpPr>
            <p:cNvPr id="19" name="Serbest Form 18"/>
            <p:cNvSpPr/>
            <p:nvPr/>
          </p:nvSpPr>
          <p:spPr>
            <a:xfrm rot="21600000">
              <a:off x="5869126" y="4676046"/>
              <a:ext cx="458317" cy="536146"/>
            </a:xfrm>
            <a:custGeom>
              <a:avLst/>
              <a:gdLst>
                <a:gd name="connsiteX0" fmla="*/ 0 w 458317"/>
                <a:gd name="connsiteY0" fmla="*/ 107229 h 536145"/>
                <a:gd name="connsiteX1" fmla="*/ 229159 w 458317"/>
                <a:gd name="connsiteY1" fmla="*/ 107229 h 536145"/>
                <a:gd name="connsiteX2" fmla="*/ 229159 w 458317"/>
                <a:gd name="connsiteY2" fmla="*/ 0 h 536145"/>
                <a:gd name="connsiteX3" fmla="*/ 458317 w 458317"/>
                <a:gd name="connsiteY3" fmla="*/ 268073 h 536145"/>
                <a:gd name="connsiteX4" fmla="*/ 229159 w 458317"/>
                <a:gd name="connsiteY4" fmla="*/ 536145 h 536145"/>
                <a:gd name="connsiteX5" fmla="*/ 229159 w 458317"/>
                <a:gd name="connsiteY5" fmla="*/ 428916 h 536145"/>
                <a:gd name="connsiteX6" fmla="*/ 0 w 458317"/>
                <a:gd name="connsiteY6" fmla="*/ 428916 h 536145"/>
                <a:gd name="connsiteX7" fmla="*/ 0 w 458317"/>
                <a:gd name="connsiteY7" fmla="*/ 107229 h 5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317" h="536145">
                  <a:moveTo>
                    <a:pt x="458317" y="428916"/>
                  </a:moveTo>
                  <a:lnTo>
                    <a:pt x="229158" y="428916"/>
                  </a:lnTo>
                  <a:lnTo>
                    <a:pt x="229158" y="536145"/>
                  </a:lnTo>
                  <a:lnTo>
                    <a:pt x="0" y="268072"/>
                  </a:lnTo>
                  <a:lnTo>
                    <a:pt x="229158" y="0"/>
                  </a:lnTo>
                  <a:lnTo>
                    <a:pt x="229158" y="107229"/>
                  </a:lnTo>
                  <a:lnTo>
                    <a:pt x="458317" y="107229"/>
                  </a:lnTo>
                  <a:lnTo>
                    <a:pt x="458317" y="428916"/>
                  </a:lnTo>
                  <a:close/>
                </a:path>
              </a:pathLst>
            </a:custGeom>
            <a:grpFill/>
            <a:ln>
              <a:solidFill>
                <a:srgbClr val="FFFF00"/>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7495" tIns="107230" rIns="0" bIns="107229" numCol="1" spcCol="1270" anchor="ctr" anchorCtr="0">
              <a:noAutofit/>
            </a:bodyPr>
            <a:lstStyle/>
            <a:p>
              <a:pPr algn="ctr" defTabSz="1022350">
                <a:lnSpc>
                  <a:spcPct val="90000"/>
                </a:lnSpc>
                <a:spcBef>
                  <a:spcPct val="0"/>
                </a:spcBef>
                <a:spcAft>
                  <a:spcPct val="35000"/>
                </a:spcAft>
              </a:pPr>
              <a:endParaRPr lang="tr-TR" sz="2300">
                <a:solidFill>
                  <a:prstClr val="white"/>
                </a:solidFill>
              </a:endParaRPr>
            </a:p>
          </p:txBody>
        </p:sp>
        <p:sp>
          <p:nvSpPr>
            <p:cNvPr id="20" name="Serbest Form 19"/>
            <p:cNvSpPr/>
            <p:nvPr/>
          </p:nvSpPr>
          <p:spPr>
            <a:xfrm>
              <a:off x="3491061" y="4295556"/>
              <a:ext cx="2161877" cy="1297126"/>
            </a:xfrm>
            <a:custGeom>
              <a:avLst/>
              <a:gdLst>
                <a:gd name="connsiteX0" fmla="*/ 0 w 2161877"/>
                <a:gd name="connsiteY0" fmla="*/ 129713 h 1297126"/>
                <a:gd name="connsiteX1" fmla="*/ 129713 w 2161877"/>
                <a:gd name="connsiteY1" fmla="*/ 0 h 1297126"/>
                <a:gd name="connsiteX2" fmla="*/ 2032164 w 2161877"/>
                <a:gd name="connsiteY2" fmla="*/ 0 h 1297126"/>
                <a:gd name="connsiteX3" fmla="*/ 2161877 w 2161877"/>
                <a:gd name="connsiteY3" fmla="*/ 129713 h 1297126"/>
                <a:gd name="connsiteX4" fmla="*/ 2161877 w 2161877"/>
                <a:gd name="connsiteY4" fmla="*/ 1167413 h 1297126"/>
                <a:gd name="connsiteX5" fmla="*/ 2032164 w 2161877"/>
                <a:gd name="connsiteY5" fmla="*/ 1297126 h 1297126"/>
                <a:gd name="connsiteX6" fmla="*/ 129713 w 2161877"/>
                <a:gd name="connsiteY6" fmla="*/ 1297126 h 1297126"/>
                <a:gd name="connsiteX7" fmla="*/ 0 w 2161877"/>
                <a:gd name="connsiteY7" fmla="*/ 1167413 h 1297126"/>
                <a:gd name="connsiteX8" fmla="*/ 0 w 2161877"/>
                <a:gd name="connsiteY8" fmla="*/ 129713 h 12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877" h="1297126">
                  <a:moveTo>
                    <a:pt x="0" y="129713"/>
                  </a:moveTo>
                  <a:cubicBezTo>
                    <a:pt x="0" y="58074"/>
                    <a:pt x="58074" y="0"/>
                    <a:pt x="129713" y="0"/>
                  </a:cubicBezTo>
                  <a:lnTo>
                    <a:pt x="2032164" y="0"/>
                  </a:lnTo>
                  <a:cubicBezTo>
                    <a:pt x="2103803" y="0"/>
                    <a:pt x="2161877" y="58074"/>
                    <a:pt x="2161877" y="129713"/>
                  </a:cubicBezTo>
                  <a:lnTo>
                    <a:pt x="2161877" y="1167413"/>
                  </a:lnTo>
                  <a:cubicBezTo>
                    <a:pt x="2161877" y="1239052"/>
                    <a:pt x="2103803" y="1297126"/>
                    <a:pt x="2032164" y="1297126"/>
                  </a:cubicBezTo>
                  <a:lnTo>
                    <a:pt x="129713" y="1297126"/>
                  </a:lnTo>
                  <a:cubicBezTo>
                    <a:pt x="58074" y="1297126"/>
                    <a:pt x="0" y="1239052"/>
                    <a:pt x="0" y="1167413"/>
                  </a:cubicBezTo>
                  <a:lnTo>
                    <a:pt x="0" y="129713"/>
                  </a:lnTo>
                  <a:close/>
                </a:path>
              </a:pathLst>
            </a:custGeom>
            <a:grpFill/>
            <a:ln>
              <a:solidFill>
                <a:srgbClr val="FFFF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5632" tIns="205632" rIns="205632" bIns="205632" numCol="1" spcCol="1270" anchor="ctr" anchorCtr="0">
              <a:noAutofit/>
            </a:bodyPr>
            <a:lstStyle/>
            <a:p>
              <a:pPr algn="ctr" defTabSz="1955800">
                <a:lnSpc>
                  <a:spcPct val="90000"/>
                </a:lnSpc>
                <a:spcBef>
                  <a:spcPct val="0"/>
                </a:spcBef>
                <a:spcAft>
                  <a:spcPct val="35000"/>
                </a:spcAft>
              </a:pPr>
              <a:r>
                <a:rPr lang="tr-TR" sz="2400" dirty="0" err="1">
                  <a:solidFill>
                    <a:prstClr val="white"/>
                  </a:solidFill>
                </a:rPr>
                <a:t>Minicanlı</a:t>
              </a:r>
              <a:r>
                <a:rPr lang="tr-TR" sz="2400" dirty="0">
                  <a:solidFill>
                    <a:prstClr val="white"/>
                  </a:solidFill>
                </a:rPr>
                <a:t> Kaybı</a:t>
              </a:r>
            </a:p>
          </p:txBody>
        </p:sp>
      </p:grpSp>
    </p:spTree>
    <p:extLst>
      <p:ext uri="{BB962C8B-B14F-4D97-AF65-F5344CB8AC3E}">
        <p14:creationId xmlns:p14="http://schemas.microsoft.com/office/powerpoint/2010/main" val="3563301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Kirliliği</a:t>
            </a:r>
            <a:endParaRPr lang="tr-TR" sz="4000" b="1" dirty="0"/>
          </a:p>
        </p:txBody>
      </p:sp>
      <p:sp>
        <p:nvSpPr>
          <p:cNvPr id="3" name="İçerik Yer Tutucusu 2"/>
          <p:cNvSpPr>
            <a:spLocks noGrp="1"/>
          </p:cNvSpPr>
          <p:nvPr>
            <p:ph idx="1"/>
          </p:nvPr>
        </p:nvSpPr>
        <p:spPr/>
        <p:txBody>
          <a:bodyPr>
            <a:normAutofit/>
          </a:bodyPr>
          <a:lstStyle/>
          <a:p>
            <a:r>
              <a:rPr lang="tr-TR" sz="2000" dirty="0">
                <a:latin typeface="Times New Roman" pitchFamily="18" charset="0"/>
                <a:cs typeface="Times New Roman" pitchFamily="18" charset="0"/>
              </a:rPr>
              <a:t>Bilindiği gibi toprak, çeşitli faaliyetler sonucunda kirlendiğinde temizlenmesi zor, bazense hiç mümkün olmayan tehlikeli bir ortam yaratmaktadır. Ayrıca toprakta var olan kirlilik insanoğlu tarafından kolaylıkla fark edilememektedir. </a:t>
            </a:r>
            <a:endParaRPr lang="tr-TR" sz="2000" dirty="0" smtClean="0">
              <a:latin typeface="Times New Roman" pitchFamily="18" charset="0"/>
              <a:cs typeface="Times New Roman" pitchFamily="18" charset="0"/>
            </a:endParaRPr>
          </a:p>
          <a:p>
            <a:r>
              <a:rPr lang="tr-TR" sz="2000" dirty="0" smtClean="0">
                <a:latin typeface="Times New Roman" pitchFamily="18" charset="0"/>
                <a:cs typeface="Times New Roman" pitchFamily="18" charset="0"/>
              </a:rPr>
              <a:t>Toprak </a:t>
            </a:r>
            <a:r>
              <a:rPr lang="tr-TR" sz="2000" dirty="0">
                <a:latin typeface="Times New Roman" pitchFamily="18" charset="0"/>
                <a:cs typeface="Times New Roman" pitchFamily="18" charset="0"/>
              </a:rPr>
              <a:t>kirliliği, yanlış tarım tekniklerinin uygulanması, yanlış ve fazla gübre ile tarımsal mücadele ilaçlarının kullanımı, atık ve artıkları, zehirli ve tehlikeli maddelerin toprakta birikmesi sonucunda ortaya çıkmaktadır. </a:t>
            </a:r>
          </a:p>
          <a:p>
            <a:r>
              <a:rPr lang="tr-TR" sz="2000" dirty="0" smtClean="0">
                <a:latin typeface="Times New Roman" pitchFamily="18" charset="0"/>
                <a:cs typeface="Times New Roman" pitchFamily="18" charset="0"/>
              </a:rPr>
              <a:t>Arıtma </a:t>
            </a:r>
            <a:r>
              <a:rPr lang="tr-TR" sz="2000" dirty="0">
                <a:latin typeface="Times New Roman" pitchFamily="18" charset="0"/>
                <a:cs typeface="Times New Roman" pitchFamily="18" charset="0"/>
              </a:rPr>
              <a:t>çamuru; atık suların uygulamaları sonucunda elde edilmiş kuru bir ara </a:t>
            </a:r>
            <a:r>
              <a:rPr lang="tr-TR" sz="2000" dirty="0" smtClean="0">
                <a:latin typeface="Times New Roman" pitchFamily="18" charset="0"/>
                <a:cs typeface="Times New Roman" pitchFamily="18" charset="0"/>
              </a:rPr>
              <a:t>üründür. Arıtım </a:t>
            </a:r>
            <a:r>
              <a:rPr lang="tr-TR" sz="2000" dirty="0">
                <a:latin typeface="Times New Roman" pitchFamily="18" charset="0"/>
                <a:cs typeface="Times New Roman" pitchFamily="18" charset="0"/>
              </a:rPr>
              <a:t>çamuru toprağa yayıldığında içindeki organik maddeler buharlaşır, toprakta soğurularak ya da taşınarak yer değiştirir. Sonunda yer altı sularına karışabilir. </a:t>
            </a:r>
            <a:endParaRPr lang="tr-TR" sz="2000" dirty="0" smtClean="0">
              <a:latin typeface="Times New Roman" pitchFamily="18" charset="0"/>
              <a:cs typeface="Times New Roman" pitchFamily="18" charset="0"/>
            </a:endParaRPr>
          </a:p>
          <a:p>
            <a:r>
              <a:rPr lang="tr-TR" sz="2000" dirty="0" smtClean="0">
                <a:latin typeface="Times New Roman" pitchFamily="18" charset="0"/>
                <a:cs typeface="Times New Roman" pitchFamily="18" charset="0"/>
              </a:rPr>
              <a:t>Arıtma </a:t>
            </a:r>
            <a:r>
              <a:rPr lang="tr-TR" sz="2000" dirty="0">
                <a:latin typeface="Times New Roman" pitchFamily="18" charset="0"/>
                <a:cs typeface="Times New Roman" pitchFamily="18" charset="0"/>
              </a:rPr>
              <a:t>çamurunda çok yüksek miktarda organik madde varsa toprakta bulunan organizmaları engelleyerek önemli bir sorun haline gelebilir. </a:t>
            </a:r>
          </a:p>
        </p:txBody>
      </p:sp>
    </p:spTree>
    <p:extLst>
      <p:ext uri="{BB962C8B-B14F-4D97-AF65-F5344CB8AC3E}">
        <p14:creationId xmlns:p14="http://schemas.microsoft.com/office/powerpoint/2010/main" val="699619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Kirliliği</a:t>
            </a:r>
            <a:endParaRPr lang="tr-TR" sz="4000" b="1" dirty="0"/>
          </a:p>
        </p:txBody>
      </p:sp>
      <p:sp>
        <p:nvSpPr>
          <p:cNvPr id="3" name="İçerik Yer Tutucusu 2"/>
          <p:cNvSpPr>
            <a:spLocks noGrp="1"/>
          </p:cNvSpPr>
          <p:nvPr>
            <p:ph idx="1"/>
          </p:nvPr>
        </p:nvSpPr>
        <p:spPr/>
        <p:txBody>
          <a:bodyPr>
            <a:normAutofit fontScale="62500" lnSpcReduction="20000"/>
          </a:bodyPr>
          <a:lstStyle/>
          <a:p>
            <a:pPr algn="just"/>
            <a:r>
              <a:rPr lang="tr-TR" dirty="0">
                <a:latin typeface="Times New Roman" pitchFamily="18" charset="0"/>
                <a:cs typeface="Times New Roman" pitchFamily="18" charset="0"/>
              </a:rPr>
              <a:t>Toprak kirliliğinin insanoğlu üzerindeki en önemli etkisi çeşitli hastalıklara sebebiyet vermesidir. </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Lağım </a:t>
            </a:r>
            <a:r>
              <a:rPr lang="tr-TR" dirty="0">
                <a:latin typeface="Times New Roman" pitchFamily="18" charset="0"/>
                <a:cs typeface="Times New Roman" pitchFamily="18" charset="0"/>
              </a:rPr>
              <a:t>balçığında birçok ilaç etken maddesi, endokrin sistemi etkileyen maddeler giderek artmaktadır. Endokrin sistemin salınım ve etkileşim bütünlüğünü bozan etkenler, bazı salgılar ve öncülerine benzediği için normal biyolojik işlevleri bozarak, büyüme, gelişme ve olgunlaşmayı engellemektedir. </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Kurşun</a:t>
            </a:r>
            <a:r>
              <a:rPr lang="tr-TR" dirty="0">
                <a:latin typeface="Times New Roman" pitchFamily="18" charset="0"/>
                <a:cs typeface="Times New Roman" pitchFamily="18" charset="0"/>
              </a:rPr>
              <a:t>, kadmiyum, asbest inorganik </a:t>
            </a:r>
            <a:r>
              <a:rPr lang="tr-TR" dirty="0" err="1">
                <a:latin typeface="Times New Roman" pitchFamily="18" charset="0"/>
                <a:cs typeface="Times New Roman" pitchFamily="18" charset="0"/>
              </a:rPr>
              <a:t>florürler</a:t>
            </a:r>
            <a:r>
              <a:rPr lang="tr-TR" dirty="0">
                <a:latin typeface="Times New Roman" pitchFamily="18" charset="0"/>
                <a:cs typeface="Times New Roman" pitchFamily="18" charset="0"/>
              </a:rPr>
              <a:t>, siyanürler, anorganik </a:t>
            </a:r>
            <a:r>
              <a:rPr lang="tr-TR" dirty="0" err="1">
                <a:latin typeface="Times New Roman" pitchFamily="18" charset="0"/>
                <a:cs typeface="Times New Roman" pitchFamily="18" charset="0"/>
              </a:rPr>
              <a:t>civa</a:t>
            </a:r>
            <a:r>
              <a:rPr lang="tr-TR" dirty="0">
                <a:latin typeface="Times New Roman" pitchFamily="18" charset="0"/>
                <a:cs typeface="Times New Roman" pitchFamily="18" charset="0"/>
              </a:rPr>
              <a:t>, çinko, arsenik, fosfor, demir, molibden, manganez, berilyum, bakır, nikel, kobalt, krom, baryum, vanadyum, stronsiyum arıtılmamış lağım balçığının toprağa yayılmasıyla kirlilik etkeni durumuna gelebilir</a:t>
            </a:r>
            <a:r>
              <a:rPr lang="tr-TR" dirty="0" smtClean="0">
                <a:latin typeface="Times New Roman" pitchFamily="18" charset="0"/>
                <a:cs typeface="Times New Roman" pitchFamily="18" charset="0"/>
              </a:rPr>
              <a:t>.</a:t>
            </a:r>
          </a:p>
          <a:p>
            <a:pPr algn="just"/>
            <a:r>
              <a:rPr lang="tr-TR" dirty="0" smtClean="0">
                <a:latin typeface="Times New Roman" pitchFamily="18" charset="0"/>
                <a:cs typeface="Times New Roman" pitchFamily="18" charset="0"/>
              </a:rPr>
              <a:t>Bazı </a:t>
            </a:r>
            <a:r>
              <a:rPr lang="tr-TR" dirty="0">
                <a:latin typeface="Times New Roman" pitchFamily="18" charset="0"/>
                <a:cs typeface="Times New Roman" pitchFamily="18" charset="0"/>
              </a:rPr>
              <a:t>ürünler söz konusu metalleri biriktirme eğilimindedir. Bunlar arasında marul, buğday, patates, tatlı mısır, yulaf kadmiyum biriktirme eğilimindedir. Kadmiyumla kirlenmiş  pirinç nedeniyle Japonya’da önemli bir çevresel halk sağlığı sorunu çıkmıştır.</a:t>
            </a:r>
          </a:p>
        </p:txBody>
      </p:sp>
    </p:spTree>
    <p:extLst>
      <p:ext uri="{BB962C8B-B14F-4D97-AF65-F5344CB8AC3E}">
        <p14:creationId xmlns:p14="http://schemas.microsoft.com/office/powerpoint/2010/main" val="181044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7992888" cy="567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74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Kirliliği</a:t>
            </a:r>
            <a:endParaRPr lang="tr-TR" sz="4000" b="1" dirty="0"/>
          </a:p>
        </p:txBody>
      </p:sp>
      <p:sp>
        <p:nvSpPr>
          <p:cNvPr id="3" name="İçerik Yer Tutucusu 2"/>
          <p:cNvSpPr>
            <a:spLocks noGrp="1"/>
          </p:cNvSpPr>
          <p:nvPr>
            <p:ph idx="1"/>
          </p:nvPr>
        </p:nvSpPr>
        <p:spPr/>
        <p:txBody>
          <a:bodyPr>
            <a:noAutofit/>
          </a:bodyPr>
          <a:lstStyle/>
          <a:p>
            <a:pPr algn="just"/>
            <a:r>
              <a:rPr lang="tr-TR" sz="2000" dirty="0">
                <a:latin typeface="Times New Roman" pitchFamily="18" charset="0"/>
                <a:cs typeface="Times New Roman" pitchFamily="18" charset="0"/>
              </a:rPr>
              <a:t>Evsel atık sudan gelen organik maddelerin çoğunun kaynağı dışkı, idrar, kağıt ürünleri, yiyecek artıkları, deterjanlar, deri, salgılar ve banyo kirleticilerinden kaynaklanır. Bunların çoğu toprağa yayıldığında zararsız olmakla birlikte bir bölümü mutasyonlara ve kansere yol açabilecek özelliktedir. </a:t>
            </a:r>
            <a:r>
              <a:rPr lang="tr-TR" sz="2000" dirty="0" smtClean="0">
                <a:latin typeface="Times New Roman" pitchFamily="18" charset="0"/>
                <a:cs typeface="Times New Roman" pitchFamily="18" charset="0"/>
              </a:rPr>
              <a:t>Safra </a:t>
            </a:r>
            <a:r>
              <a:rPr lang="tr-TR" sz="2000" dirty="0">
                <a:latin typeface="Times New Roman" pitchFamily="18" charset="0"/>
                <a:cs typeface="Times New Roman" pitchFamily="18" charset="0"/>
              </a:rPr>
              <a:t>ya da safra asitlerinin bulunduğu ortamda anaerobik etkileşimle dışkının kanser yapma özelliği artar. </a:t>
            </a:r>
            <a:r>
              <a:rPr lang="tr-TR" sz="2000" dirty="0" smtClean="0">
                <a:latin typeface="Times New Roman" pitchFamily="18" charset="0"/>
                <a:cs typeface="Times New Roman" pitchFamily="18" charset="0"/>
              </a:rPr>
              <a:t>Köpek</a:t>
            </a:r>
            <a:r>
              <a:rPr lang="tr-TR" sz="2000" dirty="0">
                <a:latin typeface="Times New Roman" pitchFamily="18" charset="0"/>
                <a:cs typeface="Times New Roman" pitchFamily="18" charset="0"/>
              </a:rPr>
              <a:t>, inek, at, koyun, tavuk, kaz gibi hayvanların dışkılarında yüksek kromozom parçalayıcı özellik belirlenmiştir.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Toprak </a:t>
            </a:r>
            <a:r>
              <a:rPr lang="tr-TR" sz="2000" dirty="0">
                <a:latin typeface="Times New Roman" pitchFamily="18" charset="0"/>
                <a:cs typeface="Times New Roman" pitchFamily="18" charset="0"/>
              </a:rPr>
              <a:t>asitliği yükseldiğinde demir, </a:t>
            </a:r>
            <a:r>
              <a:rPr lang="tr-TR" sz="2000" dirty="0" err="1">
                <a:latin typeface="Times New Roman" pitchFamily="18" charset="0"/>
                <a:cs typeface="Times New Roman" pitchFamily="18" charset="0"/>
              </a:rPr>
              <a:t>aluminyum</a:t>
            </a:r>
            <a:r>
              <a:rPr lang="tr-TR" sz="2000" dirty="0">
                <a:latin typeface="Times New Roman" pitchFamily="18" charset="0"/>
                <a:cs typeface="Times New Roman" pitchFamily="18" charset="0"/>
              </a:rPr>
              <a:t> ve manganın çözünürlükleri artar. Fosfor, bu elementlerle birleşerek çözünmeyen bileşikler </a:t>
            </a:r>
            <a:r>
              <a:rPr lang="tr-TR" sz="2000" dirty="0" smtClean="0">
                <a:latin typeface="Times New Roman" pitchFamily="18" charset="0"/>
                <a:cs typeface="Times New Roman" pitchFamily="18" charset="0"/>
              </a:rPr>
              <a:t>oluşturur. Organik </a:t>
            </a:r>
            <a:r>
              <a:rPr lang="tr-TR" sz="2000" dirty="0">
                <a:latin typeface="Times New Roman" pitchFamily="18" charset="0"/>
                <a:cs typeface="Times New Roman" pitchFamily="18" charset="0"/>
              </a:rPr>
              <a:t>maddelerin parçalanmasını sağlayan, nitrat üreten ve atmosferdeki azot miktarını sabit tutan bakterilerin aktifliği azalır. Sonuçta toprağın drenaj ve havalanma kabiliyeti düşer.  Toprak yağış sularını zor emer, işlenmesi zorlaşır.</a:t>
            </a:r>
          </a:p>
          <a:p>
            <a:endParaRPr lang="tr-TR" sz="1800" dirty="0"/>
          </a:p>
        </p:txBody>
      </p:sp>
    </p:spTree>
    <p:extLst>
      <p:ext uri="{BB962C8B-B14F-4D97-AF65-F5344CB8AC3E}">
        <p14:creationId xmlns:p14="http://schemas.microsoft.com/office/powerpoint/2010/main" val="1621297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Kirliliği</a:t>
            </a:r>
            <a:endParaRPr lang="tr-TR" sz="4000" b="1" dirty="0"/>
          </a:p>
        </p:txBody>
      </p:sp>
      <p:sp>
        <p:nvSpPr>
          <p:cNvPr id="3" name="İçerik Yer Tutucusu 2"/>
          <p:cNvSpPr>
            <a:spLocks noGrp="1"/>
          </p:cNvSpPr>
          <p:nvPr>
            <p:ph idx="1"/>
          </p:nvPr>
        </p:nvSpPr>
        <p:spPr/>
        <p:txBody>
          <a:bodyPr>
            <a:normAutofit/>
          </a:bodyPr>
          <a:lstStyle/>
          <a:p>
            <a:pPr algn="just"/>
            <a:r>
              <a:rPr lang="tr-TR" sz="2000" dirty="0" smtClean="0">
                <a:latin typeface="Times New Roman" pitchFamily="18" charset="0"/>
                <a:cs typeface="Times New Roman" pitchFamily="18" charset="0"/>
              </a:rPr>
              <a:t>Yanlış </a:t>
            </a:r>
            <a:r>
              <a:rPr lang="tr-TR" sz="2000" dirty="0">
                <a:latin typeface="Times New Roman" pitchFamily="18" charset="0"/>
                <a:cs typeface="Times New Roman" pitchFamily="18" charset="0"/>
              </a:rPr>
              <a:t>tarımsal uygulamalar toprağı genel olarak yanlış gübre ve pestisit uygulamaları ile kirletir.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Tarımda </a:t>
            </a:r>
            <a:r>
              <a:rPr lang="tr-TR" sz="2000" dirty="0">
                <a:latin typeface="Times New Roman" pitchFamily="18" charset="0"/>
                <a:cs typeface="Times New Roman" pitchFamily="18" charset="0"/>
              </a:rPr>
              <a:t>mücadele amacıyla kullanılan bütün kimyasallara Pestisitler adı verilir</a:t>
            </a:r>
            <a:r>
              <a:rPr lang="tr-TR" sz="2000" dirty="0" smtClean="0">
                <a:latin typeface="Times New Roman" pitchFamily="18" charset="0"/>
                <a:cs typeface="Times New Roman" pitchFamily="18" charset="0"/>
              </a:rPr>
              <a:t>.</a:t>
            </a:r>
          </a:p>
          <a:p>
            <a:pPr algn="just"/>
            <a:r>
              <a:rPr lang="tr-TR" sz="2000" b="1" dirty="0" err="1" smtClean="0">
                <a:latin typeface="Times New Roman" pitchFamily="18" charset="0"/>
                <a:cs typeface="Times New Roman" pitchFamily="18" charset="0"/>
              </a:rPr>
              <a:t>İnsektisitler</a:t>
            </a:r>
            <a:r>
              <a:rPr lang="tr-TR" sz="2000" dirty="0" smtClean="0">
                <a:latin typeface="Times New Roman" pitchFamily="18" charset="0"/>
                <a:cs typeface="Times New Roman" pitchFamily="18" charset="0"/>
              </a:rPr>
              <a:t> </a:t>
            </a:r>
            <a:r>
              <a:rPr lang="tr-TR" sz="2000" dirty="0">
                <a:latin typeface="Times New Roman" pitchFamily="18" charset="0"/>
                <a:cs typeface="Times New Roman" pitchFamily="18" charset="0"/>
              </a:rPr>
              <a:t>(böcek öldürücüler) , </a:t>
            </a:r>
            <a:r>
              <a:rPr lang="tr-TR" sz="2000" b="1" dirty="0" err="1">
                <a:latin typeface="Times New Roman" pitchFamily="18" charset="0"/>
                <a:cs typeface="Times New Roman" pitchFamily="18" charset="0"/>
              </a:rPr>
              <a:t>fungisitler</a:t>
            </a:r>
            <a:r>
              <a:rPr lang="tr-TR" sz="2000" dirty="0">
                <a:latin typeface="Times New Roman" pitchFamily="18" charset="0"/>
                <a:cs typeface="Times New Roman" pitchFamily="18" charset="0"/>
              </a:rPr>
              <a:t> (mantar öldürücüler), </a:t>
            </a:r>
            <a:r>
              <a:rPr lang="tr-TR" sz="2000" b="1" dirty="0">
                <a:latin typeface="Times New Roman" pitchFamily="18" charset="0"/>
                <a:cs typeface="Times New Roman" pitchFamily="18" charset="0"/>
              </a:rPr>
              <a:t>herbisitler</a:t>
            </a:r>
            <a:r>
              <a:rPr lang="tr-TR" sz="2000" dirty="0">
                <a:latin typeface="Times New Roman" pitchFamily="18" charset="0"/>
                <a:cs typeface="Times New Roman" pitchFamily="18" charset="0"/>
              </a:rPr>
              <a:t> (yabani ot öldürücüler) , </a:t>
            </a:r>
            <a:r>
              <a:rPr lang="tr-TR" sz="2000" b="1" dirty="0" err="1">
                <a:latin typeface="Times New Roman" pitchFamily="18" charset="0"/>
                <a:cs typeface="Times New Roman" pitchFamily="18" charset="0"/>
              </a:rPr>
              <a:t>rodentisitler</a:t>
            </a:r>
            <a:r>
              <a:rPr lang="tr-TR" sz="2000" dirty="0">
                <a:latin typeface="Times New Roman" pitchFamily="18" charset="0"/>
                <a:cs typeface="Times New Roman" pitchFamily="18" charset="0"/>
              </a:rPr>
              <a:t> (kemirici hayvan öldürücüler) olarak sınıflandırılır.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Mesleksel </a:t>
            </a:r>
            <a:r>
              <a:rPr lang="tr-TR" sz="2000" dirty="0">
                <a:latin typeface="Times New Roman" pitchFamily="18" charset="0"/>
                <a:cs typeface="Times New Roman" pitchFamily="18" charset="0"/>
              </a:rPr>
              <a:t>ve çevresel olarak uzun süreli düşük dozda pestisit etkisinde kalan kişilerde </a:t>
            </a:r>
            <a:r>
              <a:rPr lang="tr-TR" sz="2000" b="1" dirty="0" err="1">
                <a:latin typeface="Times New Roman" pitchFamily="18" charset="0"/>
                <a:cs typeface="Times New Roman" pitchFamily="18" charset="0"/>
              </a:rPr>
              <a:t>Non-Hodgkin</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lenfoma</a:t>
            </a:r>
            <a:r>
              <a:rPr lang="tr-TR" sz="2000" b="1" dirty="0">
                <a:latin typeface="Times New Roman" pitchFamily="18" charset="0"/>
                <a:cs typeface="Times New Roman" pitchFamily="18" charset="0"/>
              </a:rPr>
              <a:t>, lösemi, </a:t>
            </a:r>
            <a:r>
              <a:rPr lang="tr-TR" sz="2000" b="1" dirty="0" err="1">
                <a:latin typeface="Times New Roman" pitchFamily="18" charset="0"/>
                <a:cs typeface="Times New Roman" pitchFamily="18" charset="0"/>
              </a:rPr>
              <a:t>multiple</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myeloma</a:t>
            </a:r>
            <a:r>
              <a:rPr lang="tr-TR" sz="2000" b="1" dirty="0">
                <a:latin typeface="Times New Roman" pitchFamily="18" charset="0"/>
                <a:cs typeface="Times New Roman" pitchFamily="18" charset="0"/>
              </a:rPr>
              <a:t>, karaciğer kanseri, testis kanseri, beyin kanseri, akciğer kanseri, doğum </a:t>
            </a:r>
            <a:r>
              <a:rPr lang="tr-TR" sz="2000" b="1" dirty="0" err="1">
                <a:latin typeface="Times New Roman" pitchFamily="18" charset="0"/>
                <a:cs typeface="Times New Roman" pitchFamily="18" charset="0"/>
              </a:rPr>
              <a:t>defektleri</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nörotoksisite</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nörodavranışsal</a:t>
            </a:r>
            <a:r>
              <a:rPr lang="tr-TR" sz="2000" b="1" dirty="0">
                <a:latin typeface="Times New Roman" pitchFamily="18" charset="0"/>
                <a:cs typeface="Times New Roman" pitchFamily="18" charset="0"/>
              </a:rPr>
              <a:t> bozukluklar ve </a:t>
            </a:r>
            <a:r>
              <a:rPr lang="tr-TR" sz="2000" b="1" dirty="0" err="1">
                <a:latin typeface="Times New Roman" pitchFamily="18" charset="0"/>
                <a:cs typeface="Times New Roman" pitchFamily="18" charset="0"/>
              </a:rPr>
              <a:t>nörofizyolojik</a:t>
            </a:r>
            <a:r>
              <a:rPr lang="tr-TR" sz="2000" b="1" dirty="0">
                <a:latin typeface="Times New Roman" pitchFamily="18" charset="0"/>
                <a:cs typeface="Times New Roman" pitchFamily="18" charset="0"/>
              </a:rPr>
              <a:t> değişiklikler, üremede istenmeyen etkiler </a:t>
            </a:r>
            <a:r>
              <a:rPr lang="tr-TR" sz="2000" dirty="0">
                <a:latin typeface="Times New Roman" pitchFamily="18" charset="0"/>
                <a:cs typeface="Times New Roman" pitchFamily="18" charset="0"/>
              </a:rPr>
              <a:t>görülmektedir. </a:t>
            </a:r>
          </a:p>
        </p:txBody>
      </p:sp>
    </p:spTree>
    <p:extLst>
      <p:ext uri="{BB962C8B-B14F-4D97-AF65-F5344CB8AC3E}">
        <p14:creationId xmlns:p14="http://schemas.microsoft.com/office/powerpoint/2010/main" val="3378575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Kirliliği</a:t>
            </a:r>
            <a:endParaRPr lang="tr-TR" sz="4000" b="1" dirty="0"/>
          </a:p>
        </p:txBody>
      </p:sp>
      <p:sp>
        <p:nvSpPr>
          <p:cNvPr id="3" name="İçerik Yer Tutucusu 2"/>
          <p:cNvSpPr>
            <a:spLocks noGrp="1"/>
          </p:cNvSpPr>
          <p:nvPr>
            <p:ph idx="1"/>
          </p:nvPr>
        </p:nvSpPr>
        <p:spPr/>
        <p:txBody>
          <a:bodyPr>
            <a:normAutofit lnSpcReduction="10000"/>
          </a:bodyPr>
          <a:lstStyle/>
          <a:p>
            <a:pPr algn="just"/>
            <a:r>
              <a:rPr lang="tr-TR" sz="2000" dirty="0">
                <a:latin typeface="Times New Roman" pitchFamily="18" charset="0"/>
                <a:cs typeface="Times New Roman" pitchFamily="18" charset="0"/>
              </a:rPr>
              <a:t>Pestisitler su ve toprakta birikerek besin zincirini ve ekosistemi olumsuz etkiler. Ayrıca süt ve yumurta gibi hayvansal gıdalarda da birikmesi bu etkilerini arttırmaktadır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Pestisit </a:t>
            </a:r>
            <a:r>
              <a:rPr lang="tr-TR" sz="2000" dirty="0" err="1">
                <a:latin typeface="Times New Roman" pitchFamily="18" charset="0"/>
                <a:cs typeface="Times New Roman" pitchFamily="18" charset="0"/>
              </a:rPr>
              <a:t>maruziyeti</a:t>
            </a:r>
            <a:r>
              <a:rPr lang="tr-TR" sz="2000" dirty="0">
                <a:latin typeface="Times New Roman" pitchFamily="18" charset="0"/>
                <a:cs typeface="Times New Roman" pitchFamily="18" charset="0"/>
              </a:rPr>
              <a:t> </a:t>
            </a:r>
            <a:r>
              <a:rPr lang="tr-TR" sz="2000" b="1" dirty="0">
                <a:latin typeface="Times New Roman" pitchFamily="18" charset="0"/>
                <a:cs typeface="Times New Roman" pitchFamily="18" charset="0"/>
              </a:rPr>
              <a:t>depresyon, </a:t>
            </a:r>
            <a:r>
              <a:rPr lang="tr-TR" sz="2000" b="1" dirty="0" err="1">
                <a:latin typeface="Times New Roman" pitchFamily="18" charset="0"/>
                <a:cs typeface="Times New Roman" pitchFamily="18" charset="0"/>
              </a:rPr>
              <a:t>demans</a:t>
            </a:r>
            <a:r>
              <a:rPr lang="tr-TR" sz="2000" b="1" dirty="0">
                <a:latin typeface="Times New Roman" pitchFamily="18" charset="0"/>
                <a:cs typeface="Times New Roman" pitchFamily="18" charset="0"/>
              </a:rPr>
              <a:t>, Alzheimer, Parkinson, </a:t>
            </a:r>
            <a:r>
              <a:rPr lang="tr-TR" sz="2000" b="1" dirty="0" err="1">
                <a:latin typeface="Times New Roman" pitchFamily="18" charset="0"/>
                <a:cs typeface="Times New Roman" pitchFamily="18" charset="0"/>
              </a:rPr>
              <a:t>amyotrofik</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lateral</a:t>
            </a:r>
            <a:r>
              <a:rPr lang="tr-TR" sz="2000" b="1" dirty="0">
                <a:latin typeface="Times New Roman" pitchFamily="18" charset="0"/>
                <a:cs typeface="Times New Roman" pitchFamily="18" charset="0"/>
              </a:rPr>
              <a:t> skleroz</a:t>
            </a:r>
            <a:r>
              <a:rPr lang="tr-TR" sz="2000" dirty="0">
                <a:latin typeface="Times New Roman" pitchFamily="18" charset="0"/>
                <a:cs typeface="Times New Roman" pitchFamily="18" charset="0"/>
              </a:rPr>
              <a:t> gibi birçok psikiyatrik ve nörolojik hastalığın gelişmesine ve ilerlemesine neden olabilmektedir.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Pestisitler</a:t>
            </a:r>
            <a:r>
              <a:rPr lang="tr-TR" sz="2000" dirty="0">
                <a:latin typeface="Times New Roman" pitchFamily="18" charset="0"/>
                <a:cs typeface="Times New Roman" pitchFamily="18" charset="0"/>
              </a:rPr>
              <a:t>, toprakta bir taraftan yer altı suyuna doğru ilerlerken, diğer taraftan karbondioksit, metan ve su gibi daha az zehirli yada zehirsiz bileşenlere indirgenmektedirler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Küresel </a:t>
            </a:r>
            <a:r>
              <a:rPr lang="tr-TR" sz="2000" dirty="0">
                <a:latin typeface="Times New Roman" pitchFamily="18" charset="0"/>
                <a:cs typeface="Times New Roman" pitchFamily="18" charset="0"/>
              </a:rPr>
              <a:t>pestisit tüketiminin neredeyse yarısı toprak ekosisteminin sakini olan diğer bitkileri yok etmek için kullanılır. Pestisit uygulamalarında atılan ilacın </a:t>
            </a:r>
            <a:r>
              <a:rPr lang="tr-TR" sz="2000" b="1" dirty="0">
                <a:latin typeface="Times New Roman" pitchFamily="18" charset="0"/>
                <a:cs typeface="Times New Roman" pitchFamily="18" charset="0"/>
              </a:rPr>
              <a:t>% 0.015-%6 </a:t>
            </a:r>
            <a:r>
              <a:rPr lang="tr-TR" sz="2000" dirty="0" err="1" smtClean="0">
                <a:latin typeface="Times New Roman" pitchFamily="18" charset="0"/>
                <a:cs typeface="Times New Roman" pitchFamily="18" charset="0"/>
              </a:rPr>
              <a:t>sı</a:t>
            </a:r>
            <a:r>
              <a:rPr lang="tr-TR" sz="2000" b="1" dirty="0" smtClean="0">
                <a:latin typeface="Times New Roman" pitchFamily="18" charset="0"/>
                <a:cs typeface="Times New Roman" pitchFamily="18" charset="0"/>
              </a:rPr>
              <a:t> </a:t>
            </a:r>
            <a:r>
              <a:rPr lang="tr-TR" sz="2000" dirty="0">
                <a:latin typeface="Times New Roman" pitchFamily="18" charset="0"/>
                <a:cs typeface="Times New Roman" pitchFamily="18" charset="0"/>
              </a:rPr>
              <a:t>hedef alınan canlıya ulaşır ve istenilen etki alınır, geri </a:t>
            </a:r>
            <a:r>
              <a:rPr lang="tr-TR" sz="2000" dirty="0" smtClean="0">
                <a:latin typeface="Times New Roman" pitchFamily="18" charset="0"/>
                <a:cs typeface="Times New Roman" pitchFamily="18" charset="0"/>
              </a:rPr>
              <a:t>kalan </a:t>
            </a:r>
            <a:r>
              <a:rPr lang="tr-TR" sz="2000" b="1" dirty="0" smtClean="0">
                <a:latin typeface="Times New Roman" pitchFamily="18" charset="0"/>
                <a:cs typeface="Times New Roman" pitchFamily="18" charset="0"/>
              </a:rPr>
              <a:t>%</a:t>
            </a:r>
            <a:r>
              <a:rPr lang="tr-TR" sz="2000" b="1" dirty="0">
                <a:latin typeface="Times New Roman" pitchFamily="18" charset="0"/>
                <a:cs typeface="Times New Roman" pitchFamily="18" charset="0"/>
              </a:rPr>
              <a:t>94-99.9 </a:t>
            </a:r>
            <a:r>
              <a:rPr lang="tr-TR" sz="2000" dirty="0" err="1">
                <a:latin typeface="Times New Roman" pitchFamily="18" charset="0"/>
                <a:cs typeface="Times New Roman" pitchFamily="18" charset="0"/>
              </a:rPr>
              <a:t>luk</a:t>
            </a:r>
            <a:r>
              <a:rPr lang="tr-TR" sz="2000" dirty="0">
                <a:latin typeface="Times New Roman" pitchFamily="18" charset="0"/>
                <a:cs typeface="Times New Roman" pitchFamily="18" charset="0"/>
              </a:rPr>
              <a:t> kısmı hedef olmayan organizmalara ve toprağa ulaşır.</a:t>
            </a:r>
          </a:p>
        </p:txBody>
      </p:sp>
    </p:spTree>
    <p:extLst>
      <p:ext uri="{BB962C8B-B14F-4D97-AF65-F5344CB8AC3E}">
        <p14:creationId xmlns:p14="http://schemas.microsoft.com/office/powerpoint/2010/main" val="3324228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lstStyle/>
          <a:p>
            <a:r>
              <a:rPr lang="tr-TR" b="1" dirty="0" smtClean="0"/>
              <a:t>Toprak Kirliliği</a:t>
            </a:r>
            <a:endParaRPr lang="tr-TR" b="1" dirty="0"/>
          </a:p>
        </p:txBody>
      </p:sp>
      <p:sp>
        <p:nvSpPr>
          <p:cNvPr id="3" name="İçerik Yer Tutucusu 2"/>
          <p:cNvSpPr>
            <a:spLocks noGrp="1"/>
          </p:cNvSpPr>
          <p:nvPr>
            <p:ph idx="1"/>
          </p:nvPr>
        </p:nvSpPr>
        <p:spPr/>
        <p:txBody>
          <a:bodyPr>
            <a:noAutofit/>
          </a:bodyPr>
          <a:lstStyle/>
          <a:p>
            <a:pPr algn="just"/>
            <a:r>
              <a:rPr lang="tr-TR" sz="2000" dirty="0">
                <a:latin typeface="Times New Roman" pitchFamily="18" charset="0"/>
                <a:cs typeface="Times New Roman" pitchFamily="18" charset="0"/>
              </a:rPr>
              <a:t>Gübrelemenin toprak üzerindeki etkisi; toprak reaksiyonu, strüktürü bozma, toprak canlılarını yok etme ve topraktaki </a:t>
            </a:r>
            <a:r>
              <a:rPr lang="tr-TR" sz="2000" dirty="0" err="1">
                <a:latin typeface="Times New Roman" pitchFamily="18" charset="0"/>
                <a:cs typeface="Times New Roman" pitchFamily="18" charset="0"/>
              </a:rPr>
              <a:t>toksik</a:t>
            </a:r>
            <a:r>
              <a:rPr lang="tr-TR" sz="2000" dirty="0">
                <a:latin typeface="Times New Roman" pitchFamily="18" charset="0"/>
                <a:cs typeface="Times New Roman" pitchFamily="18" charset="0"/>
              </a:rPr>
              <a:t> maddelerin </a:t>
            </a:r>
            <a:r>
              <a:rPr lang="tr-TR" sz="2000" dirty="0" smtClean="0">
                <a:latin typeface="Times New Roman" pitchFamily="18" charset="0"/>
                <a:cs typeface="Times New Roman" pitchFamily="18" charset="0"/>
              </a:rPr>
              <a:t>zenginleşmesidir.</a:t>
            </a:r>
          </a:p>
          <a:p>
            <a:pPr algn="just"/>
            <a:r>
              <a:rPr lang="tr-TR" sz="2000" dirty="0" smtClean="0">
                <a:latin typeface="Times New Roman" pitchFamily="18" charset="0"/>
                <a:cs typeface="Times New Roman" pitchFamily="18" charset="0"/>
              </a:rPr>
              <a:t> </a:t>
            </a:r>
            <a:r>
              <a:rPr lang="tr-TR" sz="2000" dirty="0">
                <a:latin typeface="Times New Roman" pitchFamily="18" charset="0"/>
                <a:cs typeface="Times New Roman" pitchFamily="18" charset="0"/>
              </a:rPr>
              <a:t>Artan azotlu gübre kullanımı ile artan miktarlarda atmosfere geçen </a:t>
            </a:r>
            <a:r>
              <a:rPr lang="tr-TR" sz="2000" dirty="0" err="1">
                <a:latin typeface="Times New Roman" pitchFamily="18" charset="0"/>
                <a:cs typeface="Times New Roman" pitchFamily="18" charset="0"/>
              </a:rPr>
              <a:t>diazot</a:t>
            </a:r>
            <a:r>
              <a:rPr lang="tr-TR" sz="2000" dirty="0">
                <a:latin typeface="Times New Roman" pitchFamily="18" charset="0"/>
                <a:cs typeface="Times New Roman" pitchFamily="18" charset="0"/>
              </a:rPr>
              <a:t> monoksit gazı ozon tabakasının parçalanmasını teşvik etmektedir.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Aşırı </a:t>
            </a:r>
            <a:r>
              <a:rPr lang="tr-TR" sz="2000" dirty="0">
                <a:latin typeface="Times New Roman" pitchFamily="18" charset="0"/>
                <a:cs typeface="Times New Roman" pitchFamily="18" charset="0"/>
              </a:rPr>
              <a:t>azotlu gübreleme sonucu bitki dokularında önemli oranda nitrat ve </a:t>
            </a:r>
            <a:r>
              <a:rPr lang="tr-TR" sz="2000" dirty="0" err="1">
                <a:latin typeface="Times New Roman" pitchFamily="18" charset="0"/>
                <a:cs typeface="Times New Roman" pitchFamily="18" charset="0"/>
              </a:rPr>
              <a:t>nitrit</a:t>
            </a:r>
            <a:r>
              <a:rPr lang="tr-TR" sz="2000" dirty="0">
                <a:latin typeface="Times New Roman" pitchFamily="18" charset="0"/>
                <a:cs typeface="Times New Roman" pitchFamily="18" charset="0"/>
              </a:rPr>
              <a:t> birikimi görülmektedir. Bu azot formlarının bitkide birikimi, bu bitkilerle beslenen insan ve hayvanlarda önemli sağlık sorunlarına yol açabilmektedir.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Toprakların </a:t>
            </a:r>
            <a:r>
              <a:rPr lang="tr-TR" sz="2000" dirty="0">
                <a:latin typeface="Times New Roman" pitchFamily="18" charset="0"/>
                <a:cs typeface="Times New Roman" pitchFamily="18" charset="0"/>
              </a:rPr>
              <a:t>fosforlu gübrelerle kirlenmesi azotlu gübrelerden daha büyük boyutlardadır. Topraklar özellikle fosfat iyonları için mükemmel bir filtre görevi yaparlar. Yalnız; fosforlu gübrelerin bileşiminde bulunan </a:t>
            </a:r>
            <a:r>
              <a:rPr lang="tr-TR" sz="2000" dirty="0" err="1">
                <a:latin typeface="Times New Roman" pitchFamily="18" charset="0"/>
                <a:cs typeface="Times New Roman" pitchFamily="18" charset="0"/>
              </a:rPr>
              <a:t>Cd</a:t>
            </a:r>
            <a:r>
              <a:rPr lang="tr-TR" sz="2000" dirty="0">
                <a:latin typeface="Times New Roman" pitchFamily="18" charset="0"/>
                <a:cs typeface="Times New Roman" pitchFamily="18" charset="0"/>
              </a:rPr>
              <a:t> metali tehlike oluşturmaktadır. Çünkü bu elementlerin topraklara bulaşması ve birikmesi geri dönüşümsüz niteliktedir. </a:t>
            </a:r>
          </a:p>
        </p:txBody>
      </p:sp>
    </p:spTree>
    <p:extLst>
      <p:ext uri="{BB962C8B-B14F-4D97-AF65-F5344CB8AC3E}">
        <p14:creationId xmlns:p14="http://schemas.microsoft.com/office/powerpoint/2010/main" val="2351816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a:ln>
            <a:solidFill>
              <a:schemeClr val="accent6">
                <a:lumMod val="60000"/>
                <a:lumOff val="40000"/>
              </a:schemeClr>
            </a:solidFill>
          </a:ln>
        </p:spPr>
        <p:txBody>
          <a:bodyPr>
            <a:normAutofit/>
          </a:bodyPr>
          <a:lstStyle/>
          <a:p>
            <a:r>
              <a:rPr lang="tr-TR" sz="4000" b="1" dirty="0" smtClean="0"/>
              <a:t>Toprak Kirliliği</a:t>
            </a:r>
            <a:endParaRPr lang="tr-TR" sz="4000" b="1" dirty="0"/>
          </a:p>
        </p:txBody>
      </p:sp>
      <p:sp>
        <p:nvSpPr>
          <p:cNvPr id="3" name="İçerik Yer Tutucusu 2"/>
          <p:cNvSpPr>
            <a:spLocks noGrp="1"/>
          </p:cNvSpPr>
          <p:nvPr>
            <p:ph idx="1"/>
          </p:nvPr>
        </p:nvSpPr>
        <p:spPr/>
        <p:txBody>
          <a:bodyPr>
            <a:normAutofit lnSpcReduction="10000"/>
          </a:bodyPr>
          <a:lstStyle/>
          <a:p>
            <a:pPr algn="just"/>
            <a:r>
              <a:rPr lang="tr-TR" sz="2000" dirty="0">
                <a:latin typeface="Times New Roman" pitchFamily="18" charset="0"/>
                <a:cs typeface="Times New Roman" pitchFamily="18" charset="0"/>
              </a:rPr>
              <a:t>Öte yandan bu kimyasal maddelerin sürekli olarak kullanılması, bazı bölgelerde de önceden bulunmayan zararlı topluluklarının türemesine yol açmıştır.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Doğal </a:t>
            </a:r>
            <a:r>
              <a:rPr lang="tr-TR" sz="2000" dirty="0">
                <a:latin typeface="Times New Roman" pitchFamily="18" charset="0"/>
                <a:cs typeface="Times New Roman" pitchFamily="18" charset="0"/>
              </a:rPr>
              <a:t>gübreler bitki ve hayvan artıkları gibi farklı organizma türlerinden gelen malzemelerden oluşur. </a:t>
            </a:r>
            <a:r>
              <a:rPr lang="tr-TR" sz="2000" dirty="0">
                <a:latin typeface="Times New Roman" pitchFamily="18" charset="0"/>
                <a:cs typeface="Times New Roman" pitchFamily="18" charset="0"/>
              </a:rPr>
              <a:t>Ü</a:t>
            </a:r>
            <a:r>
              <a:rPr lang="tr-TR" sz="2000" dirty="0" smtClean="0">
                <a:latin typeface="Times New Roman" pitchFamily="18" charset="0"/>
                <a:cs typeface="Times New Roman" pitchFamily="18" charset="0"/>
              </a:rPr>
              <a:t>retimi </a:t>
            </a:r>
            <a:r>
              <a:rPr lang="tr-TR" sz="2000" dirty="0">
                <a:latin typeface="Times New Roman" pitchFamily="18" charset="0"/>
                <a:cs typeface="Times New Roman" pitchFamily="18" charset="0"/>
              </a:rPr>
              <a:t>yapılan bitki için değil, tüm toprak organizmaları için besin işlemi görür ve organizmaların nüfus yoğunluğunu ve </a:t>
            </a:r>
            <a:r>
              <a:rPr lang="tr-TR" sz="2000" dirty="0" err="1">
                <a:latin typeface="Times New Roman" pitchFamily="18" charset="0"/>
                <a:cs typeface="Times New Roman" pitchFamily="18" charset="0"/>
              </a:rPr>
              <a:t>biyokütlelerini</a:t>
            </a:r>
            <a:r>
              <a:rPr lang="tr-TR" sz="2000" dirty="0">
                <a:latin typeface="Times New Roman" pitchFamily="18" charset="0"/>
                <a:cs typeface="Times New Roman" pitchFamily="18" charset="0"/>
              </a:rPr>
              <a:t> artırır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İnorganik </a:t>
            </a:r>
            <a:r>
              <a:rPr lang="tr-TR" sz="2000" dirty="0">
                <a:latin typeface="Times New Roman" pitchFamily="18" charset="0"/>
                <a:cs typeface="Times New Roman" pitchFamily="18" charset="0"/>
              </a:rPr>
              <a:t>gübreler temel olarak bitkinin azot, fosfat, potasyum gibi ihtiyaçlarının karşılanması ve verimin artırılması esasına dayanır. Bu nedenle bitki dışında topraktaki organizmalar için besin görevi görmezler.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Gereğinden </a:t>
            </a:r>
            <a:r>
              <a:rPr lang="tr-TR" sz="2000" dirty="0">
                <a:latin typeface="Times New Roman" pitchFamily="18" charset="0"/>
                <a:cs typeface="Times New Roman" pitchFamily="18" charset="0"/>
              </a:rPr>
              <a:t>fazla ve uzun süreli gübre kullanıldığında, topraklarda asitlenme, tuzlanma, ağır metal birikimi, besin maddesi dengesizliği, verim kayıpları, sularda nitrat birikimi, havaya azot ve kükürt içeren gazların verilmesi gibi problemler oluşmaya başlar.</a:t>
            </a:r>
          </a:p>
        </p:txBody>
      </p:sp>
    </p:spTree>
    <p:extLst>
      <p:ext uri="{BB962C8B-B14F-4D97-AF65-F5344CB8AC3E}">
        <p14:creationId xmlns:p14="http://schemas.microsoft.com/office/powerpoint/2010/main" val="375434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Kirliliği</a:t>
            </a:r>
            <a:endParaRPr lang="tr-TR" sz="4000" b="1" dirty="0"/>
          </a:p>
        </p:txBody>
      </p:sp>
      <p:sp>
        <p:nvSpPr>
          <p:cNvPr id="3" name="İçerik Yer Tutucusu 2"/>
          <p:cNvSpPr>
            <a:spLocks noGrp="1"/>
          </p:cNvSpPr>
          <p:nvPr>
            <p:ph idx="1"/>
          </p:nvPr>
        </p:nvSpPr>
        <p:spPr/>
        <p:txBody>
          <a:bodyPr>
            <a:noAutofit/>
          </a:bodyPr>
          <a:lstStyle/>
          <a:p>
            <a:pPr algn="just"/>
            <a:r>
              <a:rPr lang="tr-TR" sz="2000" dirty="0">
                <a:latin typeface="Times New Roman" pitchFamily="18" charset="0"/>
                <a:cs typeface="Times New Roman" pitchFamily="18" charset="0"/>
              </a:rPr>
              <a:t>Endüstri uğraşları sırasında meydana gelen su ve hava kirlilikleri kimyasal yollarla toprağa karışma eğilimindedir.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Şeker </a:t>
            </a:r>
            <a:r>
              <a:rPr lang="tr-TR" sz="2000" dirty="0">
                <a:latin typeface="Times New Roman" pitchFamily="18" charset="0"/>
                <a:cs typeface="Times New Roman" pitchFamily="18" charset="0"/>
              </a:rPr>
              <a:t>endüstrisi gibi bazı endüstri kollarında toprağın üstüne atılan posa maddesi oluşmaktadır.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Bakır </a:t>
            </a:r>
            <a:r>
              <a:rPr lang="tr-TR" sz="2000" dirty="0">
                <a:latin typeface="Times New Roman" pitchFamily="18" charset="0"/>
                <a:cs typeface="Times New Roman" pitchFamily="18" charset="0"/>
              </a:rPr>
              <a:t>işletmeciliği, mermercilik gibi bazı uğraşlar da önemli derecede </a:t>
            </a:r>
            <a:r>
              <a:rPr lang="tr-TR" sz="2000" dirty="0" err="1">
                <a:latin typeface="Times New Roman" pitchFamily="18" charset="0"/>
                <a:cs typeface="Times New Roman" pitchFamily="18" charset="0"/>
              </a:rPr>
              <a:t>kirleticiliğe</a:t>
            </a:r>
            <a:r>
              <a:rPr lang="tr-TR" sz="2000" dirty="0">
                <a:latin typeface="Times New Roman" pitchFamily="18" charset="0"/>
                <a:cs typeface="Times New Roman" pitchFamily="18" charset="0"/>
              </a:rPr>
              <a:t> sahiptir.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Mineral </a:t>
            </a:r>
            <a:r>
              <a:rPr lang="tr-TR" sz="2000" dirty="0">
                <a:latin typeface="Times New Roman" pitchFamily="18" charset="0"/>
                <a:cs typeface="Times New Roman" pitchFamily="18" charset="0"/>
              </a:rPr>
              <a:t>katı atıkların başlıca kaynağı, madencilik etkinlikleri ve ilgili sanayilerdir. Özellikle açık kömür işletmeciliğinin yol açtığı kirlenme, akarsuları ve akaçlama havzalarını etkilediği gibi, toprağın da kıraçlaşmasına yol açmaktadır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 </a:t>
            </a:r>
            <a:r>
              <a:rPr lang="tr-TR" sz="2000" dirty="0">
                <a:latin typeface="Times New Roman" pitchFamily="18" charset="0"/>
                <a:cs typeface="Times New Roman" pitchFamily="18" charset="0"/>
              </a:rPr>
              <a:t>Linyit kömürün kullanımı sonucu yüksek miktarlarda kükürt oksitler, azot oksitler , karbon monoksit (CO), ozon, hidrokarbonlar, partikül madde (PM) ve kül meydana gelmektedir. Havaya verilen zehirli gazların neden olduğu asit yağmurları, toprağı kirletmektedir.  </a:t>
            </a:r>
          </a:p>
        </p:txBody>
      </p:sp>
    </p:spTree>
    <p:extLst>
      <p:ext uri="{BB962C8B-B14F-4D97-AF65-F5344CB8AC3E}">
        <p14:creationId xmlns:p14="http://schemas.microsoft.com/office/powerpoint/2010/main" val="2889117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a:t>
            </a:r>
            <a:endParaRPr lang="tr-TR" sz="4000" b="1" dirty="0"/>
          </a:p>
        </p:txBody>
      </p:sp>
      <p:sp>
        <p:nvSpPr>
          <p:cNvPr id="3" name="İçerik Yer Tutucusu 2"/>
          <p:cNvSpPr>
            <a:spLocks noGrp="1"/>
          </p:cNvSpPr>
          <p:nvPr>
            <p:ph idx="1"/>
          </p:nvPr>
        </p:nvSpPr>
        <p:spPr/>
        <p:txBody>
          <a:bodyPr>
            <a:normAutofit/>
          </a:bodyPr>
          <a:lstStyle/>
          <a:p>
            <a:pPr algn="just"/>
            <a:r>
              <a:rPr lang="tr-TR" sz="2000" dirty="0" smtClean="0">
                <a:latin typeface="Times New Roman" pitchFamily="18" charset="0"/>
                <a:cs typeface="Times New Roman" pitchFamily="18" charset="0"/>
              </a:rPr>
              <a:t>Fiziksel</a:t>
            </a:r>
            <a:r>
              <a:rPr lang="tr-TR" sz="2000" dirty="0">
                <a:latin typeface="Times New Roman" pitchFamily="18" charset="0"/>
                <a:cs typeface="Times New Roman" pitchFamily="18" charset="0"/>
              </a:rPr>
              <a:t>, biyolojik ve kimyasal süreçlerin kayalar üzerindeki ufalayıcı etkilerine bağlı olarak meydana gelmektedir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Toprağın </a:t>
            </a:r>
            <a:r>
              <a:rPr lang="tr-TR" sz="2000" dirty="0">
                <a:latin typeface="Times New Roman" pitchFamily="18" charset="0"/>
                <a:cs typeface="Times New Roman" pitchFamily="18" charset="0"/>
              </a:rPr>
              <a:t>organik bölümünü değişik çürüme evrelerindeki bitki </a:t>
            </a:r>
            <a:r>
              <a:rPr lang="tr-TR" sz="2000" dirty="0" err="1">
                <a:latin typeface="Times New Roman" pitchFamily="18" charset="0"/>
                <a:cs typeface="Times New Roman" pitchFamily="18" charset="0"/>
              </a:rPr>
              <a:t>biyokütlesi</a:t>
            </a:r>
            <a:r>
              <a:rPr lang="tr-TR" sz="2000" dirty="0">
                <a:latin typeface="Times New Roman" pitchFamily="18" charset="0"/>
                <a:cs typeface="Times New Roman" pitchFamily="18" charset="0"/>
              </a:rPr>
              <a:t> oluşturmaktadır.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Toprağın </a:t>
            </a:r>
            <a:r>
              <a:rPr lang="tr-TR" sz="2000" dirty="0">
                <a:latin typeface="Times New Roman" pitchFamily="18" charset="0"/>
                <a:cs typeface="Times New Roman" pitchFamily="18" charset="0"/>
              </a:rPr>
              <a:t>yapısı su döngüsü için de önemli bir faktördür. Toprağın ne kadar suyu emip muhafaza edebileceği, bunu nasıl arıtacağı ve bu suyun bitkileri nasıl besleyeceği gibi soruların cevaplarını belirlemede rol oynar</a:t>
            </a:r>
            <a:r>
              <a:rPr lang="tr-TR" sz="2000" dirty="0" smtClean="0">
                <a:latin typeface="Times New Roman" pitchFamily="18" charset="0"/>
                <a:cs typeface="Times New Roman" pitchFamily="18" charset="0"/>
              </a:rPr>
              <a:t>.</a:t>
            </a:r>
          </a:p>
          <a:p>
            <a:pPr algn="just"/>
            <a:r>
              <a:rPr lang="tr-TR" sz="2000" dirty="0">
                <a:latin typeface="Times New Roman" pitchFamily="18" charset="0"/>
                <a:cs typeface="Times New Roman" pitchFamily="18" charset="0"/>
              </a:rPr>
              <a:t>Toprak humusu en önemli organik bileşiktir. Humus, bakteri ve mantarların bitkisel maddeleri parçalaması sonucu oluşur. Humus molekülleri asit, baz, iyon değiştirici ve metal bağlayıcı özelliktedir. </a:t>
            </a:r>
            <a:endParaRPr lang="tr-TR" sz="2000" dirty="0" smtClean="0">
              <a:latin typeface="Times New Roman" pitchFamily="18" charset="0"/>
              <a:cs typeface="Times New Roman" pitchFamily="18" charset="0"/>
            </a:endParaRPr>
          </a:p>
          <a:p>
            <a:pPr algn="just"/>
            <a:r>
              <a:rPr lang="tr-TR" sz="2000" dirty="0">
                <a:latin typeface="Times New Roman" pitchFamily="18" charset="0"/>
                <a:cs typeface="Times New Roman" pitchFamily="18" charset="0"/>
              </a:rPr>
              <a:t>Sağlıklı bir toprağın önemli bir bölümü hava boşluklarıdır. Atmosferdeki  gazları alarak bitki biokütlesine ekler.</a:t>
            </a:r>
          </a:p>
          <a:p>
            <a:pPr algn="just"/>
            <a:endParaRPr lang="tr-TR" sz="2000" dirty="0" smtClean="0">
              <a:latin typeface="Times New Roman" pitchFamily="18" charset="0"/>
              <a:cs typeface="Times New Roman" pitchFamily="18" charset="0"/>
            </a:endParaRPr>
          </a:p>
          <a:p>
            <a:pPr algn="just"/>
            <a:endParaRPr lang="tr-TR" sz="2000" dirty="0"/>
          </a:p>
        </p:txBody>
      </p:sp>
    </p:spTree>
    <p:extLst>
      <p:ext uri="{BB962C8B-B14F-4D97-AF65-F5344CB8AC3E}">
        <p14:creationId xmlns:p14="http://schemas.microsoft.com/office/powerpoint/2010/main" val="2547710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1619672" y="1268760"/>
            <a:ext cx="25114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4644008" y="1268760"/>
            <a:ext cx="25177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857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Kirliliği</a:t>
            </a:r>
            <a:endParaRPr lang="tr-TR" sz="4000" b="1" dirty="0"/>
          </a:p>
        </p:txBody>
      </p:sp>
      <p:sp>
        <p:nvSpPr>
          <p:cNvPr id="3" name="İçerik Yer Tutucusu 2"/>
          <p:cNvSpPr>
            <a:spLocks noGrp="1"/>
          </p:cNvSpPr>
          <p:nvPr>
            <p:ph idx="1"/>
          </p:nvPr>
        </p:nvSpPr>
        <p:spPr/>
        <p:txBody>
          <a:bodyPr>
            <a:normAutofit fontScale="62500" lnSpcReduction="20000"/>
          </a:bodyPr>
          <a:lstStyle/>
          <a:p>
            <a:pPr algn="just"/>
            <a:r>
              <a:rPr lang="tr-TR" dirty="0">
                <a:latin typeface="Times New Roman" pitchFamily="18" charset="0"/>
                <a:cs typeface="Times New Roman" pitchFamily="18" charset="0"/>
              </a:rPr>
              <a:t>Toprağa erişen sülfürik asit, toprak çözeltisinin asitliğini yani aktif hidrojen iyonlarının yoğunluğunu arttırmaktadır. Miktarı artan hidrojen iyonları, toprağın </a:t>
            </a:r>
            <a:r>
              <a:rPr lang="tr-TR" dirty="0" err="1">
                <a:latin typeface="Times New Roman" pitchFamily="18" charset="0"/>
                <a:cs typeface="Times New Roman" pitchFamily="18" charset="0"/>
              </a:rPr>
              <a:t>kolloidal</a:t>
            </a:r>
            <a:r>
              <a:rPr lang="tr-TR" dirty="0">
                <a:latin typeface="Times New Roman" pitchFamily="18" charset="0"/>
                <a:cs typeface="Times New Roman" pitchFamily="18" charset="0"/>
              </a:rPr>
              <a:t> kompleksleri olan kil mineralleri ve humus </a:t>
            </a:r>
            <a:r>
              <a:rPr lang="tr-TR" dirty="0" err="1">
                <a:latin typeface="Times New Roman" pitchFamily="18" charset="0"/>
                <a:cs typeface="Times New Roman" pitchFamily="18" charset="0"/>
              </a:rPr>
              <a:t>kolloidleri</a:t>
            </a:r>
            <a:r>
              <a:rPr lang="tr-TR" dirty="0">
                <a:latin typeface="Times New Roman" pitchFamily="18" charset="0"/>
                <a:cs typeface="Times New Roman" pitchFamily="18" charset="0"/>
              </a:rPr>
              <a:t> tarafından tutulmaktadır. </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Ayrıca </a:t>
            </a:r>
            <a:r>
              <a:rPr lang="tr-TR" dirty="0">
                <a:latin typeface="Times New Roman" pitchFamily="18" charset="0"/>
                <a:cs typeface="Times New Roman" pitchFamily="18" charset="0"/>
              </a:rPr>
              <a:t>partikül maddelerin taşıdığı ağır metaller ve elementler ile havaya karışan radyoaktif atıklar da toprağa ulaşmakta ve toprakta radyasyon kirliliğine neden olmaktadır</a:t>
            </a:r>
            <a:r>
              <a:rPr lang="tr-TR" dirty="0" smtClean="0">
                <a:latin typeface="Times New Roman" pitchFamily="18" charset="0"/>
                <a:cs typeface="Times New Roman" pitchFamily="18" charset="0"/>
              </a:rPr>
              <a:t>.</a:t>
            </a:r>
          </a:p>
          <a:p>
            <a:pPr algn="just"/>
            <a:r>
              <a:rPr lang="tr-TR" dirty="0" smtClean="0">
                <a:latin typeface="Times New Roman" pitchFamily="18" charset="0"/>
                <a:cs typeface="Times New Roman" pitchFamily="18" charset="0"/>
              </a:rPr>
              <a:t>Tuğla </a:t>
            </a:r>
            <a:r>
              <a:rPr lang="tr-TR" dirty="0">
                <a:latin typeface="Times New Roman" pitchFamily="18" charset="0"/>
                <a:cs typeface="Times New Roman" pitchFamily="18" charset="0"/>
              </a:rPr>
              <a:t>ve kiremit endüstrisi hammadde olarak arazi yüzeyindeki 40-50 </a:t>
            </a:r>
            <a:r>
              <a:rPr lang="tr-TR" dirty="0" err="1">
                <a:latin typeface="Times New Roman" pitchFamily="18" charset="0"/>
                <a:cs typeface="Times New Roman" pitchFamily="18" charset="0"/>
              </a:rPr>
              <a:t>cm’lik</a:t>
            </a:r>
            <a:r>
              <a:rPr lang="tr-TR" dirty="0">
                <a:latin typeface="Times New Roman" pitchFamily="18" charset="0"/>
                <a:cs typeface="Times New Roman" pitchFamily="18" charset="0"/>
              </a:rPr>
              <a:t> en verimli toprakları kullanmaktadır. Geriye kalan kısmın arazi yapısı bozulmakta, tarıma elverişli olma özelliğini de kaybetmektedir. </a:t>
            </a:r>
          </a:p>
          <a:p>
            <a:pPr algn="just"/>
            <a:r>
              <a:rPr lang="tr-TR" dirty="0" smtClean="0">
                <a:latin typeface="Times New Roman" pitchFamily="18" charset="0"/>
                <a:cs typeface="Times New Roman" pitchFamily="18" charset="0"/>
              </a:rPr>
              <a:t>Hayvan </a:t>
            </a:r>
            <a:r>
              <a:rPr lang="tr-TR" dirty="0">
                <a:latin typeface="Times New Roman" pitchFamily="18" charset="0"/>
                <a:cs typeface="Times New Roman" pitchFamily="18" charset="0"/>
              </a:rPr>
              <a:t>dışkısı ve mezbahalardan gelen atıklar, toprak kirlenmesinin en önemli kaynaklarındandır. Sığır, domuz, koyun ve tavuk gibi çiftlik hayvanları, toplam insan nüfusundan 1000 kat daha çok dışkı üretir. Geçmişte besin maddeleri, otlak ya da çiftlikteki hayvanların aracılığıyla yeniden toprağa dönerken, günümüzde kullanılan yenilikler bu atıkların belli alanlarda yoğunlaşmasına neden olmaktadır.</a:t>
            </a:r>
          </a:p>
          <a:p>
            <a:endParaRPr lang="tr-TR" dirty="0">
              <a:latin typeface="Times New Roman" pitchFamily="18" charset="0"/>
              <a:cs typeface="Times New Roman" pitchFamily="18" charset="0"/>
            </a:endParaRPr>
          </a:p>
        </p:txBody>
      </p:sp>
    </p:spTree>
    <p:extLst>
      <p:ext uri="{BB962C8B-B14F-4D97-AF65-F5344CB8AC3E}">
        <p14:creationId xmlns:p14="http://schemas.microsoft.com/office/powerpoint/2010/main" val="1634412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solidFill>
            <a:schemeClr val="accent6">
              <a:lumMod val="60000"/>
              <a:lumOff val="40000"/>
            </a:schemeClr>
          </a:solidFill>
        </p:spPr>
        <p:txBody>
          <a:bodyPr>
            <a:normAutofit/>
          </a:bodyPr>
          <a:lstStyle/>
          <a:p>
            <a:r>
              <a:rPr lang="tr-TR" sz="4000" b="1" dirty="0" smtClean="0"/>
              <a:t>Toprak Kirliliği</a:t>
            </a:r>
            <a:endParaRPr lang="tr-TR" sz="4000" b="1" dirty="0"/>
          </a:p>
        </p:txBody>
      </p:sp>
      <p:sp>
        <p:nvSpPr>
          <p:cNvPr id="3" name="İçerik Yer Tutucusu 2"/>
          <p:cNvSpPr>
            <a:spLocks noGrp="1"/>
          </p:cNvSpPr>
          <p:nvPr>
            <p:ph sz="half" idx="1"/>
          </p:nvPr>
        </p:nvSpPr>
        <p:spPr/>
        <p:txBody>
          <a:bodyPr>
            <a:normAutofit/>
          </a:bodyPr>
          <a:lstStyle/>
          <a:p>
            <a:r>
              <a:rPr lang="tr-TR" sz="2000" dirty="0">
                <a:latin typeface="Times New Roman" pitchFamily="18" charset="0"/>
                <a:cs typeface="Times New Roman" pitchFamily="18" charset="0"/>
              </a:rPr>
              <a:t>Kentleşmenin yoğun bulunduğu bölgelerde toprak niteliği hissedilir ölçüde bozulmaktadır. Bunda arazinin kötü kullanılması, inşaat tekniklerinin kirliliği, alt yapı yetersizlikleri dolayısıyla kirli su ve kanalizasyonun toprağa karışması ve çöp birikmesi rol oynamaktadır. Kentin ısınması sırasında bacalardan çıkan zehirli gazlar,  taşıtların egzoz gazları yoğunlaşarak toprakla kaynaşmakta ve topraktaki canlı yaşamını  </a:t>
            </a:r>
            <a:r>
              <a:rPr lang="tr-TR" sz="2000" dirty="0" smtClean="0">
                <a:latin typeface="Times New Roman" pitchFamily="18" charset="0"/>
                <a:cs typeface="Times New Roman" pitchFamily="18" charset="0"/>
              </a:rPr>
              <a:t>öldürmektedir.</a:t>
            </a:r>
            <a:endParaRPr lang="tr-TR" sz="2000" dirty="0">
              <a:latin typeface="Times New Roman" pitchFamily="18" charset="0"/>
              <a:cs typeface="Times New Roman" pitchFamily="18" charset="0"/>
            </a:endParaRPr>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06836" y="1600200"/>
            <a:ext cx="392132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051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solidFill>
            <a:schemeClr val="accent6">
              <a:lumMod val="60000"/>
              <a:lumOff val="40000"/>
            </a:schemeClr>
          </a:solidFill>
        </p:spPr>
        <p:txBody>
          <a:bodyPr>
            <a:normAutofit/>
          </a:bodyPr>
          <a:lstStyle/>
          <a:p>
            <a:r>
              <a:rPr lang="tr-TR" sz="4000" b="1" dirty="0" smtClean="0"/>
              <a:t>Toprak Kirliliği</a:t>
            </a:r>
            <a:endParaRPr lang="tr-TR" sz="4000" b="1" dirty="0"/>
          </a:p>
        </p:txBody>
      </p:sp>
      <p:sp>
        <p:nvSpPr>
          <p:cNvPr id="6" name="İçerik Yer Tutucusu 5"/>
          <p:cNvSpPr>
            <a:spLocks noGrp="1"/>
          </p:cNvSpPr>
          <p:nvPr>
            <p:ph idx="1"/>
          </p:nvPr>
        </p:nvSpPr>
        <p:spPr/>
        <p:txBody>
          <a:bodyPr>
            <a:normAutofit/>
          </a:bodyPr>
          <a:lstStyle/>
          <a:p>
            <a:pPr algn="just"/>
            <a:r>
              <a:rPr lang="tr-TR" sz="2000" dirty="0" smtClean="0">
                <a:latin typeface="Times New Roman" pitchFamily="18" charset="0"/>
                <a:cs typeface="Times New Roman" pitchFamily="18" charset="0"/>
              </a:rPr>
              <a:t>Doğal </a:t>
            </a:r>
            <a:r>
              <a:rPr lang="tr-TR" sz="2000" dirty="0">
                <a:latin typeface="Times New Roman" pitchFamily="18" charset="0"/>
                <a:cs typeface="Times New Roman" pitchFamily="18" charset="0"/>
              </a:rPr>
              <a:t>alanları oluşturan toprakların niteliklerinde herhangi bir değişme olmaksızın uzun süreli kullanımı sürdürülebilir toprak kullanımı anlamına gelmektedir. Bu nedenle toprağın korunması, amacına uygun şekilde sürdürülebilir kullanılması gerektirmektedir.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Son </a:t>
            </a:r>
            <a:r>
              <a:rPr lang="tr-TR" sz="2000" dirty="0">
                <a:latin typeface="Times New Roman" pitchFamily="18" charset="0"/>
                <a:cs typeface="Times New Roman" pitchFamily="18" charset="0"/>
              </a:rPr>
              <a:t>yıllarda toprağa yapılan yanlış müdahalelerin artış göstermesi toprağın doğal döngüsünü bozmaya başlamıştır. Aynı zamanda doğadaki her olay birbirine zincirleme bağlı olduğu için de toprağın doğal döngüsünün bozulması bitki gelişimi ile kalitesinin bozulmasına ve topraktan alınan verimin azalışına neden olacaktır.  Bu durum başka kaynakların da sürdürülebilirliğini riske atacaktır</a:t>
            </a:r>
            <a:r>
              <a:rPr lang="tr-TR" sz="2000" dirty="0" smtClean="0">
                <a:latin typeface="Times New Roman" pitchFamily="18" charset="0"/>
                <a:cs typeface="Times New Roman" pitchFamily="18" charset="0"/>
              </a:rPr>
              <a:t>.</a:t>
            </a:r>
            <a:endParaRPr lang="tr-TR" sz="2000" dirty="0">
              <a:latin typeface="Times New Roman" pitchFamily="18" charset="0"/>
              <a:cs typeface="Times New Roman" pitchFamily="18" charset="0"/>
            </a:endParaRPr>
          </a:p>
        </p:txBody>
      </p:sp>
    </p:spTree>
    <p:extLst>
      <p:ext uri="{BB962C8B-B14F-4D97-AF65-F5344CB8AC3E}">
        <p14:creationId xmlns:p14="http://schemas.microsoft.com/office/powerpoint/2010/main" val="2524213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17376" cy="825161"/>
          </a:xfrm>
          <a:solidFill>
            <a:schemeClr val="accent6">
              <a:lumMod val="60000"/>
              <a:lumOff val="40000"/>
            </a:schemeClr>
          </a:solidFill>
        </p:spPr>
        <p:txBody>
          <a:bodyPr>
            <a:normAutofit/>
          </a:bodyPr>
          <a:lstStyle/>
          <a:p>
            <a:r>
              <a:rPr lang="tr-TR" sz="4000" b="1" dirty="0">
                <a:cs typeface="Calibri"/>
              </a:rPr>
              <a:t>Sürdürülebilir Uygulamalar</a:t>
            </a:r>
          </a:p>
        </p:txBody>
      </p:sp>
      <p:sp>
        <p:nvSpPr>
          <p:cNvPr id="3" name="İçerik Yer Tutucusu 2"/>
          <p:cNvSpPr>
            <a:spLocks noGrp="1"/>
          </p:cNvSpPr>
          <p:nvPr>
            <p:ph sz="half" idx="1"/>
          </p:nvPr>
        </p:nvSpPr>
        <p:spPr>
          <a:xfrm>
            <a:off x="457200" y="1124744"/>
            <a:ext cx="4038600" cy="5616624"/>
          </a:xfrm>
        </p:spPr>
        <p:txBody>
          <a:bodyPr>
            <a:noAutofit/>
          </a:bodyPr>
          <a:lstStyle/>
          <a:p>
            <a:r>
              <a:rPr lang="tr-TR" sz="2000" dirty="0">
                <a:latin typeface="Times New Roman" pitchFamily="18" charset="0"/>
                <a:cs typeface="Times New Roman" pitchFamily="18" charset="0"/>
              </a:rPr>
              <a:t>Periyodik tabloda B simgesi ile gösterilen borun atom numarası 5, atom ağırlığı ise 10,81’dir.  Yarı metal ve yarı iletken özelliğe sahip olan bor elementi periyodik cetvelin 3A grubunda yer almaktadır. </a:t>
            </a:r>
          </a:p>
          <a:p>
            <a:r>
              <a:rPr lang="tr-TR" sz="2000" dirty="0">
                <a:latin typeface="Times New Roman" pitchFamily="18" charset="0"/>
                <a:cs typeface="Times New Roman" pitchFamily="18" charset="0"/>
              </a:rPr>
              <a:t>Ç</a:t>
            </a:r>
            <a:r>
              <a:rPr lang="tr-TR" sz="2000" dirty="0" smtClean="0">
                <a:latin typeface="Times New Roman" pitchFamily="18" charset="0"/>
                <a:cs typeface="Times New Roman" pitchFamily="18" charset="0"/>
              </a:rPr>
              <a:t>eşitli </a:t>
            </a:r>
            <a:r>
              <a:rPr lang="tr-TR" sz="2000" dirty="0">
                <a:latin typeface="Times New Roman" pitchFamily="18" charset="0"/>
                <a:cs typeface="Times New Roman" pitchFamily="18" charset="0"/>
              </a:rPr>
              <a:t>metal veya ametal elementlerle farklı özellikler gösteren bileşikler oluşturmaktadır. </a:t>
            </a:r>
            <a:endParaRPr lang="tr-TR" sz="2000" dirty="0" smtClean="0">
              <a:latin typeface="Times New Roman" pitchFamily="18" charset="0"/>
              <a:cs typeface="Times New Roman" pitchFamily="18" charset="0"/>
            </a:endParaRPr>
          </a:p>
          <a:p>
            <a:r>
              <a:rPr lang="tr-TR" sz="2000" dirty="0" smtClean="0">
                <a:latin typeface="Times New Roman" pitchFamily="18" charset="0"/>
                <a:cs typeface="Times New Roman" pitchFamily="18" charset="0"/>
              </a:rPr>
              <a:t>Bu </a:t>
            </a:r>
            <a:r>
              <a:rPr lang="tr-TR" sz="2000" dirty="0">
                <a:latin typeface="Times New Roman" pitchFamily="18" charset="0"/>
                <a:cs typeface="Times New Roman" pitchFamily="18" charset="0"/>
              </a:rPr>
              <a:t>sayede, birçok bor bileşiği, endüstrinin farklı dallarında kullanılmaktadır. </a:t>
            </a:r>
            <a:r>
              <a:rPr lang="tr-TR" sz="2000" dirty="0" smtClean="0">
                <a:latin typeface="Times New Roman" pitchFamily="18" charset="0"/>
                <a:cs typeface="Times New Roman" pitchFamily="18" charset="0"/>
              </a:rPr>
              <a:t>Bileşiklerinde </a:t>
            </a:r>
            <a:r>
              <a:rPr lang="tr-TR" sz="2000" dirty="0">
                <a:latin typeface="Times New Roman" pitchFamily="18" charset="0"/>
                <a:cs typeface="Times New Roman" pitchFamily="18" charset="0"/>
              </a:rPr>
              <a:t>metal dışı bileşikler gibi davranır</a:t>
            </a:r>
            <a:r>
              <a:rPr lang="tr-TR" sz="2000" dirty="0" smtClean="0">
                <a:latin typeface="Times New Roman" pitchFamily="18" charset="0"/>
                <a:cs typeface="Times New Roman" pitchFamily="18" charset="0"/>
              </a:rPr>
              <a:t>.</a:t>
            </a:r>
            <a:endParaRPr lang="tr-TR" sz="2000" dirty="0">
              <a:latin typeface="Times New Roman" pitchFamily="18" charset="0"/>
              <a:cs typeface="Times New Roman" pitchFamily="18" charset="0"/>
            </a:endParaRP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196753"/>
            <a:ext cx="403860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005064"/>
            <a:ext cx="403244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23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solidFill>
            <a:schemeClr val="accent6">
              <a:lumMod val="60000"/>
              <a:lumOff val="40000"/>
            </a:schemeClr>
          </a:solidFill>
        </p:spPr>
        <p:txBody>
          <a:bodyPr>
            <a:normAutofit/>
          </a:bodyPr>
          <a:lstStyle/>
          <a:p>
            <a:r>
              <a:rPr lang="tr-TR" sz="4000" b="1" dirty="0" smtClean="0"/>
              <a:t>Sürdürülebilir Uygulamalar</a:t>
            </a:r>
            <a:endParaRPr lang="tr-TR" sz="4000" b="1" dirty="0"/>
          </a:p>
        </p:txBody>
      </p:sp>
      <p:sp>
        <p:nvSpPr>
          <p:cNvPr id="3" name="İçerik Yer Tutucusu 2"/>
          <p:cNvSpPr>
            <a:spLocks noGrp="1"/>
          </p:cNvSpPr>
          <p:nvPr>
            <p:ph sz="half" idx="1"/>
          </p:nvPr>
        </p:nvSpPr>
        <p:spPr/>
        <p:txBody>
          <a:bodyPr>
            <a:normAutofit fontScale="70000" lnSpcReduction="20000"/>
          </a:bodyPr>
          <a:lstStyle/>
          <a:p>
            <a:r>
              <a:rPr lang="tr-TR" dirty="0">
                <a:latin typeface="Times New Roman" pitchFamily="18" charset="0"/>
                <a:cs typeface="Times New Roman" pitchFamily="18" charset="0"/>
              </a:rPr>
              <a:t>Çevreye duyarlı, çok yönlü ve sürdürülebilir bir mineral olan bor; geleceğin yenilenebilir enerji kaynaklarının depolanması açısından önemli bir konumda yer almaktadır. Sivil ve askeri alanda etkinliğiyle stratejik bir ürüne dönüşen bor ve bor ürünleri, birçok endüstride geniş kullanım alanına sahiptir</a:t>
            </a:r>
            <a:r>
              <a:rPr lang="tr-TR" dirty="0" smtClean="0">
                <a:latin typeface="Times New Roman" pitchFamily="18" charset="0"/>
                <a:cs typeface="Times New Roman" pitchFamily="18" charset="0"/>
              </a:rPr>
              <a:t>.</a:t>
            </a:r>
          </a:p>
          <a:p>
            <a:r>
              <a:rPr lang="tr-TR" dirty="0" smtClean="0">
                <a:latin typeface="Times New Roman" pitchFamily="18" charset="0"/>
                <a:cs typeface="Times New Roman" pitchFamily="18" charset="0"/>
              </a:rPr>
              <a:t>Tarım </a:t>
            </a:r>
            <a:r>
              <a:rPr lang="tr-TR" dirty="0">
                <a:latin typeface="Times New Roman" pitchFamily="18" charset="0"/>
                <a:cs typeface="Times New Roman" pitchFamily="18" charset="0"/>
              </a:rPr>
              <a:t>alanlarında verimin artmasında önemli bir rol oynayan bor; bitkiler üzerindeki etkisi ile tarım endüstrisinde son dönemlerde yaygın olarak kullanılmaya başlanmıştır. </a:t>
            </a:r>
          </a:p>
        </p:txBody>
      </p:sp>
      <p:pic>
        <p:nvPicPr>
          <p:cNvPr id="3075"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11107" y="1601369"/>
            <a:ext cx="3712786"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318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solidFill>
            <a:schemeClr val="accent6">
              <a:lumMod val="60000"/>
              <a:lumOff val="40000"/>
            </a:schemeClr>
          </a:solidFill>
        </p:spPr>
        <p:txBody>
          <a:bodyPr>
            <a:normAutofit/>
          </a:bodyPr>
          <a:lstStyle/>
          <a:p>
            <a:r>
              <a:rPr lang="tr-TR" sz="4000" b="1" dirty="0" smtClean="0"/>
              <a:t>Sürdürülebilir Uygulamalar</a:t>
            </a:r>
            <a:endParaRPr lang="tr-TR" sz="4000" b="1" dirty="0"/>
          </a:p>
        </p:txBody>
      </p:sp>
      <p:sp>
        <p:nvSpPr>
          <p:cNvPr id="3" name="İçerik Yer Tutucusu 2"/>
          <p:cNvSpPr>
            <a:spLocks noGrp="1"/>
          </p:cNvSpPr>
          <p:nvPr>
            <p:ph sz="half" idx="1"/>
          </p:nvPr>
        </p:nvSpPr>
        <p:spPr/>
        <p:txBody>
          <a:bodyPr>
            <a:noAutofit/>
          </a:bodyPr>
          <a:lstStyle/>
          <a:p>
            <a:pPr algn="just"/>
            <a:r>
              <a:rPr lang="tr-TR" sz="1800" dirty="0" smtClean="0">
                <a:latin typeface="Times New Roman" pitchFamily="18" charset="0"/>
                <a:cs typeface="Times New Roman" pitchFamily="18" charset="0"/>
              </a:rPr>
              <a:t>Etidot-67 </a:t>
            </a:r>
            <a:r>
              <a:rPr lang="tr-TR" sz="1800" dirty="0">
                <a:latin typeface="Times New Roman" pitchFamily="18" charset="0"/>
                <a:cs typeface="Times New Roman" pitchFamily="18" charset="0"/>
              </a:rPr>
              <a:t>Boraks ve Borik </a:t>
            </a:r>
            <a:r>
              <a:rPr lang="tr-TR" sz="1800" dirty="0" err="1">
                <a:latin typeface="Times New Roman" pitchFamily="18" charset="0"/>
                <a:cs typeface="Times New Roman" pitchFamily="18" charset="0"/>
              </a:rPr>
              <a:t>Asitin</a:t>
            </a:r>
            <a:r>
              <a:rPr lang="tr-TR" sz="1800" dirty="0">
                <a:latin typeface="Times New Roman" pitchFamily="18" charset="0"/>
                <a:cs typeface="Times New Roman" pitchFamily="18" charset="0"/>
              </a:rPr>
              <a:t> reaksiyonundan üretilmektedir. Çok önemli bir bitki besin maddesi olup, %67 oranında Bor Oksit içermektedir</a:t>
            </a:r>
            <a:r>
              <a:rPr lang="tr-TR" sz="1800" dirty="0" smtClean="0">
                <a:latin typeface="Times New Roman" pitchFamily="18" charset="0"/>
                <a:cs typeface="Times New Roman" pitchFamily="18" charset="0"/>
              </a:rPr>
              <a:t>. %</a:t>
            </a:r>
            <a:r>
              <a:rPr lang="tr-TR" sz="1800" dirty="0">
                <a:latin typeface="Times New Roman" pitchFamily="18" charset="0"/>
                <a:cs typeface="Times New Roman" pitchFamily="18" charset="0"/>
              </a:rPr>
              <a:t>22 oranında çözünürlüğü olması ve </a:t>
            </a:r>
            <a:r>
              <a:rPr lang="tr-TR" sz="1800" dirty="0" err="1">
                <a:latin typeface="Times New Roman" pitchFamily="18" charset="0"/>
                <a:cs typeface="Times New Roman" pitchFamily="18" charset="0"/>
              </a:rPr>
              <a:t>pH</a:t>
            </a:r>
            <a:r>
              <a:rPr lang="tr-TR" sz="1800" dirty="0">
                <a:latin typeface="Times New Roman" pitchFamily="18" charset="0"/>
                <a:cs typeface="Times New Roman" pitchFamily="18" charset="0"/>
              </a:rPr>
              <a:t> değerinin nötr e yakın olması nedeniyle kullanılmaktadır</a:t>
            </a:r>
            <a:r>
              <a:rPr lang="tr-TR" sz="1800" dirty="0" smtClean="0">
                <a:latin typeface="Times New Roman" pitchFamily="18" charset="0"/>
                <a:cs typeface="Times New Roman" pitchFamily="18" charset="0"/>
              </a:rPr>
              <a:t>. </a:t>
            </a:r>
            <a:r>
              <a:rPr lang="tr-TR" sz="1800" dirty="0">
                <a:latin typeface="Times New Roman" pitchFamily="18" charset="0"/>
                <a:cs typeface="Times New Roman" pitchFamily="18" charset="0"/>
              </a:rPr>
              <a:t>Katı olarak toprağa ve püskürtme yöntemiyle sıvı olarak yaprak uygulamalarında </a:t>
            </a:r>
            <a:r>
              <a:rPr lang="tr-TR" sz="1800" dirty="0" smtClean="0">
                <a:latin typeface="Times New Roman" pitchFamily="18" charset="0"/>
                <a:cs typeface="Times New Roman" pitchFamily="18" charset="0"/>
              </a:rPr>
              <a:t>kullanılmaktadır.</a:t>
            </a:r>
          </a:p>
          <a:p>
            <a:pPr algn="just"/>
            <a:r>
              <a:rPr lang="tr-TR" sz="1800" dirty="0" smtClean="0">
                <a:latin typeface="Times New Roman" pitchFamily="18" charset="0"/>
                <a:cs typeface="Times New Roman" pitchFamily="18" charset="0"/>
              </a:rPr>
              <a:t>Bol </a:t>
            </a:r>
            <a:r>
              <a:rPr lang="tr-TR" sz="1800" dirty="0">
                <a:latin typeface="Times New Roman" pitchFamily="18" charset="0"/>
                <a:cs typeface="Times New Roman" pitchFamily="18" charset="0"/>
              </a:rPr>
              <a:t>ve sağlıklı çiçeklenmeye yardımcı olan </a:t>
            </a:r>
            <a:r>
              <a:rPr lang="tr-TR" sz="1800" dirty="0" smtClean="0">
                <a:latin typeface="Times New Roman" pitchFamily="18" charset="0"/>
                <a:cs typeface="Times New Roman" pitchFamily="18" charset="0"/>
              </a:rPr>
              <a:t>Etidot-67 </a:t>
            </a:r>
            <a:r>
              <a:rPr lang="tr-TR" sz="1800" dirty="0">
                <a:latin typeface="Times New Roman" pitchFamily="18" charset="0"/>
                <a:cs typeface="Times New Roman" pitchFamily="18" charset="0"/>
              </a:rPr>
              <a:t>zeytinden cevize, ayçiçeğinden buğdaya, bir çok tarım ürününde verimliliğin artmasına sebep olmaktadır. </a:t>
            </a:r>
            <a:endParaRPr lang="tr-TR" sz="1800" dirty="0" smtClean="0">
              <a:latin typeface="Times New Roman" pitchFamily="18" charset="0"/>
              <a:cs typeface="Times New Roman" pitchFamily="18" charset="0"/>
            </a:endParaRPr>
          </a:p>
          <a:p>
            <a:pPr algn="just"/>
            <a:endParaRPr lang="tr-TR" sz="1800" dirty="0" smtClean="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92080" y="1628800"/>
            <a:ext cx="338437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172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solidFill>
            <a:schemeClr val="accent6">
              <a:lumMod val="60000"/>
              <a:lumOff val="40000"/>
            </a:schemeClr>
          </a:solidFill>
        </p:spPr>
        <p:txBody>
          <a:bodyPr>
            <a:normAutofit/>
          </a:bodyPr>
          <a:lstStyle/>
          <a:p>
            <a:r>
              <a:rPr lang="tr-TR" sz="4000" b="1" dirty="0" smtClean="0"/>
              <a:t>Sürdürülebilir Uygulamalar</a:t>
            </a:r>
            <a:endParaRPr lang="tr-TR" sz="4000" b="1" dirty="0"/>
          </a:p>
        </p:txBody>
      </p:sp>
      <p:sp>
        <p:nvSpPr>
          <p:cNvPr id="3" name="İçerik Yer Tutucusu 2"/>
          <p:cNvSpPr>
            <a:spLocks noGrp="1"/>
          </p:cNvSpPr>
          <p:nvPr>
            <p:ph sz="half" idx="1"/>
          </p:nvPr>
        </p:nvSpPr>
        <p:spPr>
          <a:xfrm>
            <a:off x="457200" y="1412776"/>
            <a:ext cx="4038600" cy="4824536"/>
          </a:xfrm>
        </p:spPr>
        <p:txBody>
          <a:bodyPr>
            <a:noAutofit/>
          </a:bodyPr>
          <a:lstStyle/>
          <a:p>
            <a:pPr algn="just"/>
            <a:r>
              <a:rPr lang="tr-TR" sz="2000" dirty="0">
                <a:latin typeface="Times New Roman" pitchFamily="18" charset="0"/>
                <a:cs typeface="Times New Roman" pitchFamily="18" charset="0"/>
              </a:rPr>
              <a:t>Petrol vb. ürünlerin kullanımı esnasında geri kazanımı oldukça zor olan hava-su toprak kaynakları hızla kirlenmektedir.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Deterjan </a:t>
            </a:r>
            <a:r>
              <a:rPr lang="tr-TR" sz="2000" dirty="0">
                <a:latin typeface="Times New Roman" pitchFamily="18" charset="0"/>
                <a:cs typeface="Times New Roman" pitchFamily="18" charset="0"/>
              </a:rPr>
              <a:t>üretiminde kullanılan boraks bileşenleri; su, oksijen, sodyum ve bordan meydana gelen, toprakta ve bitkilerde bulunan doğal bir mineraldir.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İnsan </a:t>
            </a:r>
            <a:r>
              <a:rPr lang="tr-TR" sz="2000" dirty="0">
                <a:latin typeface="Times New Roman" pitchFamily="18" charset="0"/>
                <a:cs typeface="Times New Roman" pitchFamily="18" charset="0"/>
              </a:rPr>
              <a:t>sağlığını tehdit etmeyen, fosfat, parfüm ve petrol ürünleri içermeyen çevreye </a:t>
            </a:r>
            <a:r>
              <a:rPr lang="tr-TR" sz="2000" dirty="0" smtClean="0">
                <a:latin typeface="Times New Roman" pitchFamily="18" charset="0"/>
                <a:cs typeface="Times New Roman" pitchFamily="18" charset="0"/>
              </a:rPr>
              <a:t>duyarlı, yerli </a:t>
            </a:r>
            <a:r>
              <a:rPr lang="tr-TR" sz="2000" dirty="0">
                <a:latin typeface="Times New Roman" pitchFamily="18" charset="0"/>
                <a:cs typeface="Times New Roman" pitchFamily="18" charset="0"/>
              </a:rPr>
              <a:t>bir temizlik </a:t>
            </a:r>
            <a:r>
              <a:rPr lang="tr-TR" sz="2000" dirty="0" smtClean="0">
                <a:latin typeface="Times New Roman" pitchFamily="18" charset="0"/>
                <a:cs typeface="Times New Roman" pitchFamily="18" charset="0"/>
              </a:rPr>
              <a:t>ürünüdür. </a:t>
            </a:r>
            <a:r>
              <a:rPr lang="tr-TR" sz="2000" dirty="0" err="1" smtClean="0">
                <a:latin typeface="Times New Roman" pitchFamily="18" charset="0"/>
                <a:cs typeface="Times New Roman" pitchFamily="18" charset="0"/>
              </a:rPr>
              <a:t>Fungusit</a:t>
            </a:r>
            <a:r>
              <a:rPr lang="tr-TR" sz="2000" dirty="0" smtClean="0">
                <a:latin typeface="Times New Roman" pitchFamily="18" charset="0"/>
                <a:cs typeface="Times New Roman" pitchFamily="18" charset="0"/>
              </a:rPr>
              <a:t> ve </a:t>
            </a:r>
            <a:r>
              <a:rPr lang="tr-TR" sz="2000" dirty="0" err="1" smtClean="0">
                <a:latin typeface="Times New Roman" pitchFamily="18" charset="0"/>
                <a:cs typeface="Times New Roman" pitchFamily="18" charset="0"/>
              </a:rPr>
              <a:t>antiallerjen</a:t>
            </a:r>
            <a:r>
              <a:rPr lang="tr-TR" sz="2000" dirty="0" smtClean="0">
                <a:latin typeface="Times New Roman" pitchFamily="18" charset="0"/>
                <a:cs typeface="Times New Roman" pitchFamily="18" charset="0"/>
              </a:rPr>
              <a:t> özelliktedir.</a:t>
            </a:r>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605798"/>
            <a:ext cx="4038600" cy="451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0176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solidFill>
            <a:schemeClr val="accent6">
              <a:lumMod val="60000"/>
              <a:lumOff val="40000"/>
            </a:schemeClr>
          </a:solidFill>
        </p:spPr>
        <p:txBody>
          <a:bodyPr>
            <a:normAutofit/>
          </a:bodyPr>
          <a:lstStyle/>
          <a:p>
            <a:r>
              <a:rPr lang="tr-TR" sz="4000" b="1" dirty="0" smtClean="0"/>
              <a:t>Sonuç ve Öneriler</a:t>
            </a:r>
            <a:endParaRPr lang="tr-TR" sz="4000" b="1" dirty="0"/>
          </a:p>
        </p:txBody>
      </p:sp>
      <p:sp>
        <p:nvSpPr>
          <p:cNvPr id="3" name="İçerik Yer Tutucusu 2"/>
          <p:cNvSpPr>
            <a:spLocks noGrp="1"/>
          </p:cNvSpPr>
          <p:nvPr>
            <p:ph idx="1"/>
          </p:nvPr>
        </p:nvSpPr>
        <p:spPr/>
        <p:txBody>
          <a:bodyPr>
            <a:normAutofit fontScale="62500" lnSpcReduction="20000"/>
          </a:bodyPr>
          <a:lstStyle/>
          <a:p>
            <a:pPr algn="just"/>
            <a:r>
              <a:rPr lang="tr-TR" dirty="0">
                <a:latin typeface="Times New Roman" pitchFamily="18" charset="0"/>
                <a:cs typeface="Times New Roman" pitchFamily="18" charset="0"/>
              </a:rPr>
              <a:t>Ahşap malzemeleri mantar gibi zararlı organizmalardan korumak amacıyla da </a:t>
            </a:r>
            <a:r>
              <a:rPr lang="tr-TR" dirty="0" err="1">
                <a:latin typeface="Times New Roman" pitchFamily="18" charset="0"/>
                <a:cs typeface="Times New Roman" pitchFamily="18" charset="0"/>
              </a:rPr>
              <a:t>fungusit</a:t>
            </a:r>
            <a:r>
              <a:rPr lang="tr-TR" dirty="0">
                <a:latin typeface="Times New Roman" pitchFamily="18" charset="0"/>
                <a:cs typeface="Times New Roman" pitchFamily="18" charset="0"/>
              </a:rPr>
              <a:t> olarak kullanılmaktadır. </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Bor </a:t>
            </a:r>
            <a:r>
              <a:rPr lang="tr-TR" dirty="0">
                <a:latin typeface="Times New Roman" pitchFamily="18" charset="0"/>
                <a:cs typeface="Times New Roman" pitchFamily="18" charset="0"/>
              </a:rPr>
              <a:t>son yıllarda reçine bazlı ahşap </a:t>
            </a:r>
            <a:r>
              <a:rPr lang="tr-TR" dirty="0" err="1">
                <a:latin typeface="Times New Roman" pitchFamily="18" charset="0"/>
                <a:cs typeface="Times New Roman" pitchFamily="18" charset="0"/>
              </a:rPr>
              <a:t>kompozit</a:t>
            </a:r>
            <a:r>
              <a:rPr lang="tr-TR" dirty="0">
                <a:latin typeface="Times New Roman" pitchFamily="18" charset="0"/>
                <a:cs typeface="Times New Roman" pitchFamily="18" charset="0"/>
              </a:rPr>
              <a:t> levhalara alev geciktirici özellik kazandırmasından, kereste ve katı ahşap ürünlere de koruyucu madde olarak kullanılmasından dolayı önem kazanmaktadır. </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Bor </a:t>
            </a:r>
            <a:r>
              <a:rPr lang="tr-TR" dirty="0">
                <a:latin typeface="Times New Roman" pitchFamily="18" charset="0"/>
                <a:cs typeface="Times New Roman" pitchFamily="18" charset="0"/>
              </a:rPr>
              <a:t>bileşikleri Alüminyum </a:t>
            </a:r>
            <a:r>
              <a:rPr lang="tr-TR" dirty="0" err="1">
                <a:latin typeface="Times New Roman" pitchFamily="18" charset="0"/>
                <a:cs typeface="Times New Roman" pitchFamily="18" charset="0"/>
              </a:rPr>
              <a:t>toksisitesi</a:t>
            </a:r>
            <a:r>
              <a:rPr lang="tr-TR" dirty="0">
                <a:latin typeface="Times New Roman" pitchFamily="18" charset="0"/>
                <a:cs typeface="Times New Roman" pitchFamily="18" charset="0"/>
              </a:rPr>
              <a:t> için yararlı bir antagonist olup, ağır metallerin zararlı etkilerini antioksidan kapasiteleri ile önlemektedir</a:t>
            </a:r>
            <a:r>
              <a:rPr lang="tr-TR" dirty="0" smtClean="0">
                <a:latin typeface="Times New Roman" pitchFamily="18" charset="0"/>
                <a:cs typeface="Times New Roman" pitchFamily="18" charset="0"/>
              </a:rPr>
              <a:t>.</a:t>
            </a:r>
          </a:p>
          <a:p>
            <a:pPr algn="just"/>
            <a:r>
              <a:rPr lang="tr-TR" dirty="0">
                <a:latin typeface="Times New Roman" pitchFamily="18" charset="0"/>
                <a:cs typeface="Times New Roman" pitchFamily="18" charset="0"/>
              </a:rPr>
              <a:t>Bor kullanımı doğrultusunda tarım alanlarının değerlenmesi ve üreticilerin düşük maliyetlerle yüksek kazanç elde etmesi sağlanmaktadır</a:t>
            </a:r>
            <a:r>
              <a:rPr lang="tr-TR" dirty="0" smtClean="0">
                <a:latin typeface="Times New Roman" pitchFamily="18" charset="0"/>
                <a:cs typeface="Times New Roman" pitchFamily="18" charset="0"/>
              </a:rPr>
              <a:t>.</a:t>
            </a:r>
          </a:p>
          <a:p>
            <a:pPr algn="just"/>
            <a:r>
              <a:rPr lang="tr-TR" dirty="0" smtClean="0">
                <a:latin typeface="Times New Roman" pitchFamily="18" charset="0"/>
                <a:cs typeface="Times New Roman" pitchFamily="18" charset="0"/>
              </a:rPr>
              <a:t>Toprak </a:t>
            </a:r>
            <a:r>
              <a:rPr lang="tr-TR" dirty="0">
                <a:latin typeface="Times New Roman" pitchFamily="18" charset="0"/>
                <a:cs typeface="Times New Roman" pitchFamily="18" charset="0"/>
              </a:rPr>
              <a:t>oluşumu ve yenilenmesi son derece yavaş bir süreç olduğu için yenilenemeyen bir kaynak olarak kabul edilir. Kirliliklerin topraktan temizlenmesi ve tekrar ekonomiye kazandırılması oldukça zor, pahalı ve bazı durumlarda imkansız olmaktadır</a:t>
            </a:r>
            <a:r>
              <a:rPr lang="tr-TR"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3804092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Sonuç ve Öneriler</a:t>
            </a:r>
            <a:endParaRPr lang="tr-TR" sz="4000" b="1" dirty="0"/>
          </a:p>
        </p:txBody>
      </p:sp>
      <p:sp>
        <p:nvSpPr>
          <p:cNvPr id="3" name="İçerik Yer Tutucusu 2"/>
          <p:cNvSpPr>
            <a:spLocks noGrp="1"/>
          </p:cNvSpPr>
          <p:nvPr>
            <p:ph idx="1"/>
          </p:nvPr>
        </p:nvSpPr>
        <p:spPr/>
        <p:txBody>
          <a:bodyPr>
            <a:noAutofit/>
          </a:bodyPr>
          <a:lstStyle/>
          <a:p>
            <a:r>
              <a:rPr lang="tr-TR" sz="2000" dirty="0" smtClean="0">
                <a:latin typeface="Times New Roman" pitchFamily="18" charset="0"/>
                <a:cs typeface="Times New Roman" pitchFamily="18" charset="0"/>
              </a:rPr>
              <a:t>Gelecek </a:t>
            </a:r>
            <a:r>
              <a:rPr lang="tr-TR" sz="2000" dirty="0">
                <a:latin typeface="Times New Roman" pitchFamily="18" charset="0"/>
                <a:cs typeface="Times New Roman" pitchFamily="18" charset="0"/>
              </a:rPr>
              <a:t>yaşam ve nesiller için toprağın korunması; sürdürülebilirlik, ekosistemlerin korunması ve </a:t>
            </a:r>
            <a:r>
              <a:rPr lang="tr-TR" sz="2000" dirty="0" err="1">
                <a:latin typeface="Times New Roman" pitchFamily="18" charset="0"/>
                <a:cs typeface="Times New Roman" pitchFamily="18" charset="0"/>
              </a:rPr>
              <a:t>biyoçeşitlilik</a:t>
            </a:r>
            <a:r>
              <a:rPr lang="tr-TR" sz="2000" dirty="0">
                <a:latin typeface="Times New Roman" pitchFamily="18" charset="0"/>
                <a:cs typeface="Times New Roman" pitchFamily="18" charset="0"/>
              </a:rPr>
              <a:t> için esastır. </a:t>
            </a:r>
            <a:endParaRPr lang="tr-TR" sz="2000" dirty="0" smtClean="0">
              <a:latin typeface="Times New Roman" pitchFamily="18" charset="0"/>
              <a:cs typeface="Times New Roman" pitchFamily="18" charset="0"/>
            </a:endParaRPr>
          </a:p>
          <a:p>
            <a:r>
              <a:rPr lang="tr-TR" sz="2000" dirty="0" smtClean="0">
                <a:latin typeface="Times New Roman" pitchFamily="18" charset="0"/>
                <a:cs typeface="Times New Roman" pitchFamily="18" charset="0"/>
              </a:rPr>
              <a:t>Toprakta </a:t>
            </a:r>
            <a:r>
              <a:rPr lang="tr-TR" sz="2000" dirty="0">
                <a:latin typeface="Times New Roman" pitchFamily="18" charset="0"/>
                <a:cs typeface="Times New Roman" pitchFamily="18" charset="0"/>
              </a:rPr>
              <a:t>biriken kirleticilerin bitki bünyesine geçmesi toprak kirliliğinin çevre sağlığı açısından en önemli etkisini oluşturmaktadır. </a:t>
            </a:r>
            <a:endParaRPr lang="tr-TR" sz="2000" dirty="0" smtClean="0">
              <a:latin typeface="Times New Roman" pitchFamily="18" charset="0"/>
              <a:cs typeface="Times New Roman" pitchFamily="18" charset="0"/>
            </a:endParaRPr>
          </a:p>
          <a:p>
            <a:r>
              <a:rPr lang="tr-TR" sz="2000" dirty="0" smtClean="0">
                <a:latin typeface="Times New Roman" pitchFamily="18" charset="0"/>
                <a:cs typeface="Times New Roman" pitchFamily="18" charset="0"/>
              </a:rPr>
              <a:t>Sonuç </a:t>
            </a:r>
            <a:r>
              <a:rPr lang="tr-TR" sz="2000" dirty="0">
                <a:latin typeface="Times New Roman" pitchFamily="18" charset="0"/>
                <a:cs typeface="Times New Roman" pitchFamily="18" charset="0"/>
              </a:rPr>
              <a:t>olarak da bu bitkilerin doğrudan ya da bu bitkilerle beslenen hayvanların tüketilmesi sonucu kirleticiler insan bünyesine ulaşmaktadır. Bu nedenle toprak kaynaklarının korunması ve sürdürülebilir toprak yönetimi gerekmektedir.</a:t>
            </a:r>
          </a:p>
          <a:p>
            <a:r>
              <a:rPr lang="tr-TR" sz="2000" dirty="0">
                <a:latin typeface="Times New Roman" pitchFamily="18" charset="0"/>
                <a:cs typeface="Times New Roman" pitchFamily="18" charset="0"/>
              </a:rPr>
              <a:t>Aynı zamanda çeşitli amaçlarla kullanılan toprağın doğadaki döngüleri bozmayacak şekilde planlanması gerekmektedir.</a:t>
            </a:r>
          </a:p>
          <a:p>
            <a:r>
              <a:rPr lang="tr-TR" sz="2000" dirty="0">
                <a:latin typeface="Times New Roman" pitchFamily="18" charset="0"/>
                <a:cs typeface="Times New Roman" pitchFamily="18" charset="0"/>
              </a:rPr>
              <a:t>Toprağın özelliklerine ve kabiliyet sınıflarına göre kullanılması gerekmektedir</a:t>
            </a:r>
            <a:r>
              <a:rPr lang="tr-TR" sz="1800" dirty="0"/>
              <a:t>. </a:t>
            </a:r>
          </a:p>
        </p:txBody>
      </p:sp>
    </p:spTree>
    <p:extLst>
      <p:ext uri="{BB962C8B-B14F-4D97-AF65-F5344CB8AC3E}">
        <p14:creationId xmlns:p14="http://schemas.microsoft.com/office/powerpoint/2010/main" val="283820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ve Ekosistem İlişkisi</a:t>
            </a:r>
            <a:endParaRPr lang="tr-TR" sz="4000" b="1" dirty="0"/>
          </a:p>
        </p:txBody>
      </p:sp>
      <p:sp>
        <p:nvSpPr>
          <p:cNvPr id="3" name="İçerik Yer Tutucusu 2"/>
          <p:cNvSpPr>
            <a:spLocks noGrp="1"/>
          </p:cNvSpPr>
          <p:nvPr>
            <p:ph idx="1"/>
          </p:nvPr>
        </p:nvSpPr>
        <p:spPr/>
        <p:txBody>
          <a:bodyPr>
            <a:normAutofit/>
          </a:bodyPr>
          <a:lstStyle/>
          <a:p>
            <a:pPr algn="just"/>
            <a:r>
              <a:rPr lang="tr-TR" sz="2000" dirty="0" smtClean="0">
                <a:latin typeface="Times New Roman" pitchFamily="18" charset="0"/>
                <a:cs typeface="Times New Roman" pitchFamily="18" charset="0"/>
              </a:rPr>
              <a:t>Toprak </a:t>
            </a:r>
            <a:r>
              <a:rPr lang="tr-TR" sz="2000" dirty="0">
                <a:latin typeface="Times New Roman" pitchFamily="18" charset="0"/>
                <a:cs typeface="Times New Roman" pitchFamily="18" charset="0"/>
              </a:rPr>
              <a:t>ekosistemleri büyük ölçüde değişiklik gösterir. Aynı toprak bloku her biri farklı organizmaya ev sahipliği yapan oldukça çeşitli habitatlar içerir.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Bitki </a:t>
            </a:r>
            <a:r>
              <a:rPr lang="tr-TR" sz="2000" dirty="0">
                <a:latin typeface="Times New Roman" pitchFamily="18" charset="0"/>
                <a:cs typeface="Times New Roman" pitchFamily="18" charset="0"/>
              </a:rPr>
              <a:t>kökleri ile </a:t>
            </a:r>
            <a:r>
              <a:rPr lang="tr-TR" sz="2000" dirty="0" err="1">
                <a:latin typeface="Times New Roman" pitchFamily="18" charset="0"/>
                <a:cs typeface="Times New Roman" pitchFamily="18" charset="0"/>
              </a:rPr>
              <a:t>sinerjistik</a:t>
            </a:r>
            <a:r>
              <a:rPr lang="tr-TR" sz="2000" dirty="0">
                <a:latin typeface="Times New Roman" pitchFamily="18" charset="0"/>
                <a:cs typeface="Times New Roman" pitchFamily="18" charset="0"/>
              </a:rPr>
              <a:t> etkileşim içerisindeki bakteriler azotu bağlar.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Anaerobik </a:t>
            </a:r>
            <a:r>
              <a:rPr lang="tr-TR" sz="2000" dirty="0">
                <a:latin typeface="Times New Roman" pitchFamily="18" charset="0"/>
                <a:cs typeface="Times New Roman" pitchFamily="18" charset="0"/>
              </a:rPr>
              <a:t>bakteriler aracılığıyla metan ve sera gazlarının havaya salınmasını sağlar.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Gerek </a:t>
            </a:r>
            <a:r>
              <a:rPr lang="tr-TR" sz="2000" dirty="0">
                <a:latin typeface="Times New Roman" pitchFamily="18" charset="0"/>
                <a:cs typeface="Times New Roman" pitchFamily="18" charset="0"/>
              </a:rPr>
              <a:t>toprağın kendisi gerekse bitkiler nedeniyle kara en önemli karbon yatağıdır.  Bu yolla CO2 tutulur ya da organik bileşiklere dönüştürülür. Sonuçta atmosferdeki CO2 birikimi yavaşlatılır. Karbon yutma süreci olmasaydı önemli iklim değişikliklerine yol açardı. </a:t>
            </a:r>
            <a:endParaRPr lang="tr-TR" sz="2000" dirty="0" smtClean="0">
              <a:latin typeface="Times New Roman" pitchFamily="18" charset="0"/>
              <a:cs typeface="Times New Roman" pitchFamily="18" charset="0"/>
            </a:endParaRPr>
          </a:p>
          <a:p>
            <a:pPr algn="just"/>
            <a:r>
              <a:rPr lang="tr-TR" sz="2000" dirty="0">
                <a:latin typeface="Times New Roman" pitchFamily="18" charset="0"/>
                <a:cs typeface="Times New Roman" pitchFamily="18" charset="0"/>
              </a:rPr>
              <a:t>Karbon, azot ve fosfor toprakta tutulur ve depolanır. Besin döngüsünü sağlar.</a:t>
            </a:r>
          </a:p>
          <a:p>
            <a:pPr marL="0" indent="0" algn="just">
              <a:buNone/>
            </a:pPr>
            <a:endParaRPr lang="tr-TR" sz="2000" dirty="0" smtClean="0">
              <a:latin typeface="Times New Roman" pitchFamily="18" charset="0"/>
              <a:cs typeface="Times New Roman" pitchFamily="18" charset="0"/>
            </a:endParaRPr>
          </a:p>
          <a:p>
            <a:pPr algn="just"/>
            <a:endParaRPr lang="tr-TR" sz="2000" dirty="0" smtClean="0">
              <a:latin typeface="Times New Roman" pitchFamily="18" charset="0"/>
              <a:cs typeface="Times New Roman" pitchFamily="18" charset="0"/>
            </a:endParaRPr>
          </a:p>
          <a:p>
            <a:endParaRPr lang="tr-TR" dirty="0"/>
          </a:p>
        </p:txBody>
      </p:sp>
    </p:spTree>
    <p:extLst>
      <p:ext uri="{BB962C8B-B14F-4D97-AF65-F5344CB8AC3E}">
        <p14:creationId xmlns:p14="http://schemas.microsoft.com/office/powerpoint/2010/main" val="2862437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Sonuç ve Öneriler</a:t>
            </a:r>
            <a:endParaRPr lang="tr-TR" sz="4000" b="1" dirty="0"/>
          </a:p>
        </p:txBody>
      </p:sp>
      <p:sp>
        <p:nvSpPr>
          <p:cNvPr id="3" name="İçerik Yer Tutucusu 2"/>
          <p:cNvSpPr>
            <a:spLocks noGrp="1"/>
          </p:cNvSpPr>
          <p:nvPr>
            <p:ph idx="1"/>
          </p:nvPr>
        </p:nvSpPr>
        <p:spPr/>
        <p:txBody>
          <a:bodyPr>
            <a:normAutofit/>
          </a:bodyPr>
          <a:lstStyle/>
          <a:p>
            <a:r>
              <a:rPr lang="tr-TR" sz="2000" dirty="0">
                <a:latin typeface="Times New Roman" pitchFamily="18" charset="0"/>
                <a:cs typeface="Times New Roman" pitchFamily="18" charset="0"/>
              </a:rPr>
              <a:t>Toprak kirliliğini azaltmanın yolu çıkan atığı azaltmaktan </a:t>
            </a:r>
            <a:r>
              <a:rPr lang="tr-TR" sz="2000" dirty="0" smtClean="0">
                <a:latin typeface="Times New Roman" pitchFamily="18" charset="0"/>
                <a:cs typeface="Times New Roman" pitchFamily="18" charset="0"/>
              </a:rPr>
              <a:t>geçmektedir.</a:t>
            </a:r>
          </a:p>
          <a:p>
            <a:r>
              <a:rPr lang="tr-TR" sz="2000" dirty="0" smtClean="0">
                <a:latin typeface="Times New Roman" pitchFamily="18" charset="0"/>
                <a:cs typeface="Times New Roman" pitchFamily="18" charset="0"/>
              </a:rPr>
              <a:t>Bundan </a:t>
            </a:r>
            <a:r>
              <a:rPr lang="tr-TR" sz="2000" dirty="0">
                <a:latin typeface="Times New Roman" pitchFamily="18" charset="0"/>
                <a:cs typeface="Times New Roman" pitchFamily="18" charset="0"/>
              </a:rPr>
              <a:t>dolayı kullandığımız ürünlerin geri dönüşümü ve geri kullanımı büyük önem arz ediyor. Yeniden kullanım ve geri dönüşüm ile atıkların oluşturacakları zararı minimize edebiliriz. </a:t>
            </a:r>
            <a:endParaRPr lang="tr-TR" sz="2000" dirty="0" smtClean="0">
              <a:latin typeface="Times New Roman" pitchFamily="18" charset="0"/>
              <a:cs typeface="Times New Roman" pitchFamily="18" charset="0"/>
            </a:endParaRPr>
          </a:p>
          <a:p>
            <a:r>
              <a:rPr lang="tr-TR" sz="2000" dirty="0" smtClean="0">
                <a:latin typeface="Times New Roman" pitchFamily="18" charset="0"/>
                <a:cs typeface="Times New Roman" pitchFamily="18" charset="0"/>
              </a:rPr>
              <a:t>Bitki </a:t>
            </a:r>
            <a:r>
              <a:rPr lang="tr-TR" sz="2000" dirty="0">
                <a:latin typeface="Times New Roman" pitchFamily="18" charset="0"/>
                <a:cs typeface="Times New Roman" pitchFamily="18" charset="0"/>
              </a:rPr>
              <a:t>selülozu ve bor karışımı ambalaj geliştirebiliriz. Hatta bu ambalajları gübre olacak şekilde kullanabilirsek sıfır atıktan bahsedebiliriz. </a:t>
            </a:r>
          </a:p>
          <a:p>
            <a:r>
              <a:rPr lang="tr-TR" sz="2000" dirty="0">
                <a:latin typeface="Times New Roman" pitchFamily="18" charset="0"/>
                <a:cs typeface="Times New Roman" pitchFamily="18" charset="0"/>
              </a:rPr>
              <a:t>Toprağın doğal döngüsü bozulmadığı takdirde toprak canlıların yaşamını sürdürdüğü doğal kaynak olmaya devam edecektir. </a:t>
            </a:r>
          </a:p>
          <a:p>
            <a:r>
              <a:rPr lang="tr-TR" sz="2000" dirty="0">
                <a:latin typeface="Times New Roman" pitchFamily="18" charset="0"/>
                <a:cs typeface="Times New Roman" pitchFamily="18" charset="0"/>
              </a:rPr>
              <a:t>Bor endüstrisi bugün ve gelecekte  ekosisteme olumlu katkılar sağlayacaktır. Bor ile tarım, gıda ,kozmetik, ilaç, kimya </a:t>
            </a:r>
            <a:r>
              <a:rPr lang="tr-TR" sz="2000" dirty="0" smtClean="0">
                <a:latin typeface="Times New Roman" pitchFamily="18" charset="0"/>
                <a:cs typeface="Times New Roman" pitchFamily="18" charset="0"/>
              </a:rPr>
              <a:t>sektörü üzerine </a:t>
            </a:r>
            <a:r>
              <a:rPr lang="tr-TR" sz="2000" dirty="0">
                <a:latin typeface="Times New Roman" pitchFamily="18" charset="0"/>
                <a:cs typeface="Times New Roman" pitchFamily="18" charset="0"/>
              </a:rPr>
              <a:t>daha fazla çalışmalara ihtiyaç duyulmaktadır.</a:t>
            </a:r>
          </a:p>
          <a:p>
            <a:endParaRPr lang="tr-TR" sz="2000" dirty="0">
              <a:latin typeface="Times New Roman" pitchFamily="18" charset="0"/>
              <a:cs typeface="Times New Roman" pitchFamily="18" charset="0"/>
            </a:endParaRPr>
          </a:p>
        </p:txBody>
      </p:sp>
    </p:spTree>
    <p:extLst>
      <p:ext uri="{BB962C8B-B14F-4D97-AF65-F5344CB8AC3E}">
        <p14:creationId xmlns:p14="http://schemas.microsoft.com/office/powerpoint/2010/main" val="1632517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asa\c9ba56b4-4b93-445d-bdf1-6df03d9bf4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88640"/>
            <a:ext cx="8280919" cy="5976664"/>
          </a:xfrm>
          <a:prstGeom prst="rect">
            <a:avLst/>
          </a:prstGeom>
          <a:noFill/>
          <a:extLst>
            <a:ext uri="{909E8E84-426E-40DD-AFC4-6F175D3DCCD1}">
              <a14:hiddenFill xmlns:a14="http://schemas.microsoft.com/office/drawing/2010/main">
                <a:solidFill>
                  <a:srgbClr val="FFFFFF"/>
                </a:solidFill>
              </a14:hiddenFill>
            </a:ext>
          </a:extLst>
        </p:spPr>
      </p:pic>
      <p:sp>
        <p:nvSpPr>
          <p:cNvPr id="6" name="İçerik Yer Tutucusu 2"/>
          <p:cNvSpPr>
            <a:spLocks noGrp="1"/>
          </p:cNvSpPr>
          <p:nvPr>
            <p:ph idx="1"/>
          </p:nvPr>
        </p:nvSpPr>
        <p:spPr>
          <a:xfrm>
            <a:off x="5940152" y="5445224"/>
            <a:ext cx="2775978" cy="532655"/>
          </a:xfrm>
        </p:spPr>
        <p:txBody>
          <a:bodyPr>
            <a:normAutofit fontScale="85000" lnSpcReduction="10000"/>
          </a:bodyPr>
          <a:lstStyle/>
          <a:p>
            <a:pPr marL="0" indent="0">
              <a:buNone/>
            </a:pPr>
            <a:r>
              <a:rPr lang="tr-TR" dirty="0" smtClean="0">
                <a:solidFill>
                  <a:srgbClr val="FFFF00"/>
                </a:solidFill>
                <a:latin typeface="Brush Script MT" pitchFamily="66" charset="0"/>
              </a:rPr>
              <a:t>TEŞEKKÜRLER   </a:t>
            </a:r>
            <a:endParaRPr lang="tr-TR" dirty="0">
              <a:solidFill>
                <a:srgbClr val="FFFF00"/>
              </a:solidFill>
              <a:latin typeface="Brush Script MT" pitchFamily="66" charset="0"/>
            </a:endParaRPr>
          </a:p>
        </p:txBody>
      </p:sp>
      <p:sp>
        <p:nvSpPr>
          <p:cNvPr id="7" name="İçerik Yer Tutucusu 2"/>
          <p:cNvSpPr txBox="1">
            <a:spLocks/>
          </p:cNvSpPr>
          <p:nvPr/>
        </p:nvSpPr>
        <p:spPr>
          <a:xfrm>
            <a:off x="5004048" y="197123"/>
            <a:ext cx="3748150" cy="423566"/>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dirty="0" smtClean="0">
                <a:solidFill>
                  <a:srgbClr val="FFFF00"/>
                </a:solidFill>
                <a:latin typeface="Brush Script MT" pitchFamily="66" charset="0"/>
              </a:rPr>
              <a:t>Trabzon- Zigana Geçidi- 14 Mart 2017   </a:t>
            </a:r>
            <a:endParaRPr lang="tr-TR" dirty="0">
              <a:solidFill>
                <a:srgbClr val="FFFF00"/>
              </a:solidFill>
              <a:latin typeface="Brush Script MT" pitchFamily="66" charset="0"/>
            </a:endParaRPr>
          </a:p>
        </p:txBody>
      </p:sp>
    </p:spTree>
    <p:extLst>
      <p:ext uri="{BB962C8B-B14F-4D97-AF65-F5344CB8AC3E}">
        <p14:creationId xmlns:p14="http://schemas.microsoft.com/office/powerpoint/2010/main" val="239119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Kaynaklar</a:t>
            </a:r>
            <a:endParaRPr lang="tr-TR" sz="4000" b="1" dirty="0"/>
          </a:p>
        </p:txBody>
      </p:sp>
      <p:sp>
        <p:nvSpPr>
          <p:cNvPr id="3" name="İçerik Yer Tutucusu 2"/>
          <p:cNvSpPr>
            <a:spLocks noGrp="1"/>
          </p:cNvSpPr>
          <p:nvPr>
            <p:ph idx="1"/>
          </p:nvPr>
        </p:nvSpPr>
        <p:spPr>
          <a:xfrm>
            <a:off x="467544" y="1556792"/>
            <a:ext cx="8229600" cy="4525963"/>
          </a:xfrm>
        </p:spPr>
        <p:txBody>
          <a:bodyPr>
            <a:noAutofit/>
          </a:bodyPr>
          <a:lstStyle/>
          <a:p>
            <a:pPr marL="266700" indent="0" algn="just">
              <a:buNone/>
              <a:tabLst>
                <a:tab pos="452438" algn="l"/>
              </a:tabLst>
            </a:pPr>
            <a:r>
              <a:rPr lang="tr-TR" sz="1400" dirty="0" smtClean="0"/>
              <a:t>	</a:t>
            </a:r>
            <a:r>
              <a:rPr lang="tr-TR" sz="1800" dirty="0" smtClean="0">
                <a:latin typeface="Times New Roman" pitchFamily="18" charset="0"/>
                <a:cs typeface="Times New Roman" pitchFamily="18" charset="0"/>
              </a:rPr>
              <a:t>Algan</a:t>
            </a:r>
            <a:r>
              <a:rPr lang="tr-TR" sz="1800" dirty="0">
                <a:latin typeface="Times New Roman" pitchFamily="18" charset="0"/>
                <a:cs typeface="Times New Roman" pitchFamily="18" charset="0"/>
              </a:rPr>
              <a:t>, F.T., Bilen ,S., Toprak Kirlenmesi ve Biyolojik Çevre, Ankara </a:t>
            </a:r>
            <a:r>
              <a:rPr lang="tr-TR" sz="1800" dirty="0" err="1">
                <a:latin typeface="Times New Roman" pitchFamily="18" charset="0"/>
                <a:cs typeface="Times New Roman" pitchFamily="18" charset="0"/>
              </a:rPr>
              <a:t>Üniv</a:t>
            </a:r>
            <a:r>
              <a:rPr lang="tr-TR" sz="1800" dirty="0">
                <a:latin typeface="Times New Roman" pitchFamily="18" charset="0"/>
                <a:cs typeface="Times New Roman" pitchFamily="18" charset="0"/>
              </a:rPr>
              <a:t>. Zir. Fak. </a:t>
            </a:r>
            <a:r>
              <a:rPr lang="tr-TR" sz="1800" dirty="0" err="1">
                <a:latin typeface="Times New Roman" pitchFamily="18" charset="0"/>
                <a:cs typeface="Times New Roman" pitchFamily="18" charset="0"/>
              </a:rPr>
              <a:t>Derg</a:t>
            </a:r>
            <a:r>
              <a:rPr lang="tr-TR" sz="1800" dirty="0">
                <a:latin typeface="Times New Roman" pitchFamily="18" charset="0"/>
                <a:cs typeface="Times New Roman" pitchFamily="18" charset="0"/>
              </a:rPr>
              <a:t>. 36 (1), 83-88, 2005.</a:t>
            </a:r>
          </a:p>
          <a:p>
            <a:pPr marL="266700" indent="0" algn="just">
              <a:buNone/>
              <a:tabLst>
                <a:tab pos="452438" algn="l"/>
              </a:tabLst>
            </a:pPr>
            <a:r>
              <a:rPr lang="tr-TR"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Boaretto</a:t>
            </a:r>
            <a:r>
              <a:rPr lang="en-US" sz="1800" dirty="0">
                <a:latin typeface="Times New Roman" pitchFamily="18" charset="0"/>
                <a:cs typeface="Times New Roman" pitchFamily="18" charset="0"/>
              </a:rPr>
              <a:t>,  R. M., </a:t>
            </a:r>
            <a:r>
              <a:rPr lang="en-US" sz="1800" dirty="0" err="1">
                <a:latin typeface="Times New Roman" pitchFamily="18" charset="0"/>
                <a:cs typeface="Times New Roman" pitchFamily="18" charset="0"/>
              </a:rPr>
              <a:t>Gine</a:t>
            </a:r>
            <a:r>
              <a:rPr lang="en-US" sz="1800" dirty="0">
                <a:latin typeface="Times New Roman" pitchFamily="18" charset="0"/>
                <a:cs typeface="Times New Roman" pitchFamily="18" charset="0"/>
              </a:rPr>
              <a:t> T. M. M. F., </a:t>
            </a:r>
            <a:r>
              <a:rPr lang="en-US" sz="1800" dirty="0" err="1">
                <a:latin typeface="Times New Roman" pitchFamily="18" charset="0"/>
                <a:cs typeface="Times New Roman" pitchFamily="18" charset="0"/>
              </a:rPr>
              <a:t>Boaretto</a:t>
            </a:r>
            <a:r>
              <a:rPr lang="en-US" sz="1800" dirty="0">
                <a:latin typeface="Times New Roman" pitchFamily="18" charset="0"/>
                <a:cs typeface="Times New Roman" pitchFamily="18" charset="0"/>
              </a:rPr>
              <a:t> A., Advances in Plant and Animal Boron Nutrition, Conference </a:t>
            </a:r>
            <a:r>
              <a:rPr lang="en-US" sz="1800" dirty="0" smtClean="0">
                <a:latin typeface="Times New Roman" pitchFamily="18" charset="0"/>
                <a:cs typeface="Times New Roman" pitchFamily="18" charset="0"/>
              </a:rPr>
              <a:t>Paper,2007</a:t>
            </a:r>
            <a:endParaRPr lang="tr-TR" sz="1800" dirty="0" smtClean="0">
              <a:latin typeface="Times New Roman" pitchFamily="18" charset="0"/>
              <a:cs typeface="Times New Roman" pitchFamily="18" charset="0"/>
            </a:endParaRPr>
          </a:p>
          <a:p>
            <a:pPr marL="266700" indent="0" algn="just">
              <a:buNone/>
              <a:tabLst>
                <a:tab pos="452438" algn="l"/>
              </a:tabLst>
            </a:pPr>
            <a:r>
              <a:rPr lang="tr-TR" sz="1800" dirty="0">
                <a:latin typeface="Times New Roman" pitchFamily="18" charset="0"/>
                <a:cs typeface="Times New Roman" pitchFamily="18" charset="0"/>
              </a:rPr>
              <a:t> </a:t>
            </a:r>
            <a:r>
              <a:rPr lang="tr-TR" sz="1800" dirty="0" smtClean="0">
                <a:latin typeface="Times New Roman" pitchFamily="18" charset="0"/>
                <a:cs typeface="Times New Roman" pitchFamily="18" charset="0"/>
              </a:rPr>
              <a:t>    </a:t>
            </a:r>
            <a:r>
              <a:rPr lang="tr-TR" sz="1800" dirty="0" err="1" smtClean="0">
                <a:latin typeface="Times New Roman" pitchFamily="18" charset="0"/>
                <a:cs typeface="Times New Roman" pitchFamily="18" charset="0"/>
              </a:rPr>
              <a:t>Schon</a:t>
            </a:r>
            <a:r>
              <a:rPr lang="tr-TR" sz="1800" dirty="0">
                <a:latin typeface="Times New Roman" pitchFamily="18" charset="0"/>
                <a:cs typeface="Times New Roman" pitchFamily="18" charset="0"/>
              </a:rPr>
              <a:t>, M.K</a:t>
            </a:r>
            <a:r>
              <a:rPr lang="tr-TR" sz="1800" dirty="0" smtClean="0">
                <a:latin typeface="Times New Roman" pitchFamily="18" charset="0"/>
                <a:cs typeface="Times New Roman" pitchFamily="18" charset="0"/>
              </a:rPr>
              <a:t>., </a:t>
            </a:r>
            <a:r>
              <a:rPr lang="tr-TR" sz="1800" dirty="0" err="1">
                <a:latin typeface="Times New Roman" pitchFamily="18" charset="0"/>
                <a:cs typeface="Times New Roman" pitchFamily="18" charset="0"/>
              </a:rPr>
              <a:t>Novacky</a:t>
            </a:r>
            <a:r>
              <a:rPr lang="tr-TR" sz="1800" dirty="0">
                <a:latin typeface="Times New Roman" pitchFamily="18" charset="0"/>
                <a:cs typeface="Times New Roman" pitchFamily="18" charset="0"/>
              </a:rPr>
              <a:t> A., </a:t>
            </a:r>
            <a:r>
              <a:rPr lang="tr-TR" sz="1800" dirty="0" err="1">
                <a:latin typeface="Times New Roman" pitchFamily="18" charset="0"/>
                <a:cs typeface="Times New Roman" pitchFamily="18" charset="0"/>
              </a:rPr>
              <a:t>Blevins</a:t>
            </a:r>
            <a:r>
              <a:rPr lang="tr-TR" sz="1800" dirty="0">
                <a:latin typeface="Times New Roman" pitchFamily="18" charset="0"/>
                <a:cs typeface="Times New Roman" pitchFamily="18" charset="0"/>
              </a:rPr>
              <a:t> D. G</a:t>
            </a:r>
            <a:r>
              <a:rPr lang="tr-TR" sz="1800" dirty="0" smtClean="0">
                <a:latin typeface="Times New Roman" pitchFamily="18" charset="0"/>
                <a:cs typeface="Times New Roman" pitchFamily="18" charset="0"/>
              </a:rPr>
              <a:t>.,  </a:t>
            </a:r>
            <a:r>
              <a:rPr lang="tr-TR" sz="1800" dirty="0" err="1">
                <a:latin typeface="Times New Roman" pitchFamily="18" charset="0"/>
                <a:cs typeface="Times New Roman" pitchFamily="18" charset="0"/>
              </a:rPr>
              <a:t>Boron</a:t>
            </a:r>
            <a:r>
              <a:rPr lang="tr-TR" sz="1800" dirty="0">
                <a:latin typeface="Times New Roman" pitchFamily="18" charset="0"/>
                <a:cs typeface="Times New Roman" pitchFamily="18" charset="0"/>
              </a:rPr>
              <a:t> </a:t>
            </a:r>
            <a:r>
              <a:rPr lang="tr-TR" sz="1800" dirty="0" err="1">
                <a:latin typeface="Times New Roman" pitchFamily="18" charset="0"/>
                <a:cs typeface="Times New Roman" pitchFamily="18" charset="0"/>
              </a:rPr>
              <a:t>Induces</a:t>
            </a:r>
            <a:r>
              <a:rPr lang="tr-TR" sz="1800" dirty="0">
                <a:latin typeface="Times New Roman" pitchFamily="18" charset="0"/>
                <a:cs typeface="Times New Roman" pitchFamily="18" charset="0"/>
              </a:rPr>
              <a:t> </a:t>
            </a:r>
            <a:r>
              <a:rPr lang="tr-TR" sz="1800" dirty="0" err="1">
                <a:latin typeface="Times New Roman" pitchFamily="18" charset="0"/>
                <a:cs typeface="Times New Roman" pitchFamily="18" charset="0"/>
              </a:rPr>
              <a:t>Hyperpolarization</a:t>
            </a:r>
            <a:r>
              <a:rPr lang="tr-TR" sz="1800" dirty="0">
                <a:latin typeface="Times New Roman" pitchFamily="18" charset="0"/>
                <a:cs typeface="Times New Roman" pitchFamily="18" charset="0"/>
              </a:rPr>
              <a:t> of </a:t>
            </a:r>
            <a:r>
              <a:rPr lang="tr-TR" sz="1800" dirty="0" err="1">
                <a:latin typeface="Times New Roman" pitchFamily="18" charset="0"/>
                <a:cs typeface="Times New Roman" pitchFamily="18" charset="0"/>
              </a:rPr>
              <a:t>Sunflower</a:t>
            </a:r>
            <a:r>
              <a:rPr lang="tr-TR" sz="1800" dirty="0">
                <a:latin typeface="Times New Roman" pitchFamily="18" charset="0"/>
                <a:cs typeface="Times New Roman" pitchFamily="18" charset="0"/>
              </a:rPr>
              <a:t> </a:t>
            </a:r>
            <a:r>
              <a:rPr lang="tr-TR" sz="1800" dirty="0" err="1">
                <a:latin typeface="Times New Roman" pitchFamily="18" charset="0"/>
                <a:cs typeface="Times New Roman" pitchFamily="18" charset="0"/>
              </a:rPr>
              <a:t>Root</a:t>
            </a:r>
            <a:r>
              <a:rPr lang="tr-TR" sz="1800" dirty="0">
                <a:latin typeface="Times New Roman" pitchFamily="18" charset="0"/>
                <a:cs typeface="Times New Roman" pitchFamily="18" charset="0"/>
              </a:rPr>
              <a:t> Cell </a:t>
            </a:r>
            <a:r>
              <a:rPr lang="tr-TR" sz="1800" dirty="0" err="1">
                <a:latin typeface="Times New Roman" pitchFamily="18" charset="0"/>
                <a:cs typeface="Times New Roman" pitchFamily="18" charset="0"/>
              </a:rPr>
              <a:t>Membranes</a:t>
            </a:r>
            <a:r>
              <a:rPr lang="tr-TR" sz="1800" dirty="0">
                <a:latin typeface="Times New Roman" pitchFamily="18" charset="0"/>
                <a:cs typeface="Times New Roman" pitchFamily="18" charset="0"/>
              </a:rPr>
              <a:t> </a:t>
            </a:r>
            <a:r>
              <a:rPr lang="tr-TR" sz="1800" dirty="0" err="1">
                <a:latin typeface="Times New Roman" pitchFamily="18" charset="0"/>
                <a:cs typeface="Times New Roman" pitchFamily="18" charset="0"/>
              </a:rPr>
              <a:t>and</a:t>
            </a:r>
            <a:r>
              <a:rPr lang="tr-TR" sz="1800" dirty="0">
                <a:latin typeface="Times New Roman" pitchFamily="18" charset="0"/>
                <a:cs typeface="Times New Roman" pitchFamily="18" charset="0"/>
              </a:rPr>
              <a:t> </a:t>
            </a:r>
            <a:r>
              <a:rPr lang="tr-TR" sz="1800" dirty="0" err="1">
                <a:latin typeface="Times New Roman" pitchFamily="18" charset="0"/>
                <a:cs typeface="Times New Roman" pitchFamily="18" charset="0"/>
              </a:rPr>
              <a:t>Increases</a:t>
            </a:r>
            <a:r>
              <a:rPr lang="tr-TR" sz="1800" dirty="0">
                <a:latin typeface="Times New Roman" pitchFamily="18" charset="0"/>
                <a:cs typeface="Times New Roman" pitchFamily="18" charset="0"/>
              </a:rPr>
              <a:t> </a:t>
            </a:r>
            <a:r>
              <a:rPr lang="tr-TR" sz="1800" dirty="0" err="1">
                <a:latin typeface="Times New Roman" pitchFamily="18" charset="0"/>
                <a:cs typeface="Times New Roman" pitchFamily="18" charset="0"/>
              </a:rPr>
              <a:t>Membrane</a:t>
            </a:r>
            <a:r>
              <a:rPr lang="tr-TR" sz="1800" dirty="0">
                <a:latin typeface="Times New Roman" pitchFamily="18" charset="0"/>
                <a:cs typeface="Times New Roman" pitchFamily="18" charset="0"/>
              </a:rPr>
              <a:t> </a:t>
            </a:r>
            <a:r>
              <a:rPr lang="tr-TR" sz="1800" dirty="0" err="1">
                <a:latin typeface="Times New Roman" pitchFamily="18" charset="0"/>
                <a:cs typeface="Times New Roman" pitchFamily="18" charset="0"/>
              </a:rPr>
              <a:t>Permeability</a:t>
            </a:r>
            <a:r>
              <a:rPr lang="tr-TR" sz="1800" dirty="0">
                <a:latin typeface="Times New Roman" pitchFamily="18" charset="0"/>
                <a:cs typeface="Times New Roman" pitchFamily="18" charset="0"/>
              </a:rPr>
              <a:t> </a:t>
            </a:r>
            <a:r>
              <a:rPr lang="tr-TR" sz="1800" dirty="0" err="1">
                <a:latin typeface="Times New Roman" pitchFamily="18" charset="0"/>
                <a:cs typeface="Times New Roman" pitchFamily="18" charset="0"/>
              </a:rPr>
              <a:t>to</a:t>
            </a:r>
            <a:r>
              <a:rPr lang="tr-TR" sz="1800" dirty="0">
                <a:latin typeface="Times New Roman" pitchFamily="18" charset="0"/>
                <a:cs typeface="Times New Roman" pitchFamily="18" charset="0"/>
              </a:rPr>
              <a:t> K+. </a:t>
            </a:r>
            <a:r>
              <a:rPr lang="tr-TR" sz="1800" dirty="0" err="1">
                <a:latin typeface="Times New Roman" pitchFamily="18" charset="0"/>
                <a:cs typeface="Times New Roman" pitchFamily="18" charset="0"/>
              </a:rPr>
              <a:t>Plant</a:t>
            </a:r>
            <a:r>
              <a:rPr lang="tr-TR" sz="1800" dirty="0">
                <a:latin typeface="Times New Roman" pitchFamily="18" charset="0"/>
                <a:cs typeface="Times New Roman" pitchFamily="18" charset="0"/>
              </a:rPr>
              <a:t> </a:t>
            </a:r>
            <a:r>
              <a:rPr lang="tr-TR" sz="1800" dirty="0" err="1">
                <a:latin typeface="Times New Roman" pitchFamily="18" charset="0"/>
                <a:cs typeface="Times New Roman" pitchFamily="18" charset="0"/>
              </a:rPr>
              <a:t>Physiol</a:t>
            </a:r>
            <a:r>
              <a:rPr lang="tr-TR" sz="1800" dirty="0">
                <a:latin typeface="Times New Roman" pitchFamily="18" charset="0"/>
                <a:cs typeface="Times New Roman" pitchFamily="18" charset="0"/>
              </a:rPr>
              <a:t>.(1990)93,566-571.</a:t>
            </a:r>
          </a:p>
          <a:p>
            <a:pPr marL="266700" indent="0" algn="just">
              <a:buNone/>
              <a:tabLst>
                <a:tab pos="452438" algn="l"/>
              </a:tabLst>
            </a:pPr>
            <a:r>
              <a:rPr lang="tr-TR"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Bosecker</a:t>
            </a:r>
            <a:r>
              <a:rPr lang="en-US" sz="1800" dirty="0">
                <a:latin typeface="Times New Roman" pitchFamily="18" charset="0"/>
                <a:cs typeface="Times New Roman" pitchFamily="18" charset="0"/>
              </a:rPr>
              <a:t>, K.,  Microbial leaching in environmental clean-up </a:t>
            </a:r>
            <a:r>
              <a:rPr lang="en-US" sz="1800" dirty="0" err="1">
                <a:latin typeface="Times New Roman" pitchFamily="18" charset="0"/>
                <a:cs typeface="Times New Roman" pitchFamily="18" charset="0"/>
              </a:rPr>
              <a:t>programmes</a:t>
            </a:r>
            <a:r>
              <a:rPr lang="en-US" sz="1800" dirty="0">
                <a:latin typeface="Times New Roman" pitchFamily="18" charset="0"/>
                <a:cs typeface="Times New Roman" pitchFamily="18" charset="0"/>
              </a:rPr>
              <a:t>, Hydrometallurgy, 59, </a:t>
            </a:r>
            <a:r>
              <a:rPr lang="en-US" sz="1800" dirty="0" smtClean="0">
                <a:latin typeface="Times New Roman" pitchFamily="18" charset="0"/>
                <a:cs typeface="Times New Roman" pitchFamily="18" charset="0"/>
              </a:rPr>
              <a:t>245-248,2001</a:t>
            </a:r>
            <a:endParaRPr lang="tr-TR" sz="1800" dirty="0" smtClean="0">
              <a:latin typeface="Times New Roman" pitchFamily="18" charset="0"/>
              <a:cs typeface="Times New Roman" pitchFamily="18" charset="0"/>
            </a:endParaRPr>
          </a:p>
          <a:p>
            <a:pPr marL="266700" indent="0" algn="just">
              <a:buNone/>
              <a:tabLst>
                <a:tab pos="452438" algn="l"/>
              </a:tabLst>
            </a:pPr>
            <a:r>
              <a:rPr lang="tr-TR" sz="1800" dirty="0">
                <a:latin typeface="Times New Roman" pitchFamily="18" charset="0"/>
                <a:cs typeface="Times New Roman" pitchFamily="18" charset="0"/>
              </a:rPr>
              <a:t> </a:t>
            </a:r>
            <a:r>
              <a:rPr lang="tr-TR" sz="1800" dirty="0" smtClean="0">
                <a:latin typeface="Times New Roman" pitchFamily="18" charset="0"/>
                <a:cs typeface="Times New Roman" pitchFamily="18" charset="0"/>
              </a:rPr>
              <a:t>    Çengel</a:t>
            </a:r>
            <a:r>
              <a:rPr lang="tr-TR" sz="1800" dirty="0" smtClean="0">
                <a:latin typeface="Times New Roman" pitchFamily="18" charset="0"/>
                <a:cs typeface="Times New Roman" pitchFamily="18" charset="0"/>
              </a:rPr>
              <a:t>, M</a:t>
            </a:r>
            <a:r>
              <a:rPr lang="tr-TR" sz="1800" dirty="0">
                <a:latin typeface="Times New Roman" pitchFamily="18" charset="0"/>
                <a:cs typeface="Times New Roman" pitchFamily="18" charset="0"/>
              </a:rPr>
              <a:t>., </a:t>
            </a:r>
            <a:r>
              <a:rPr lang="tr-TR" sz="1800" dirty="0" smtClean="0">
                <a:latin typeface="Times New Roman" pitchFamily="18" charset="0"/>
                <a:cs typeface="Times New Roman" pitchFamily="18" charset="0"/>
              </a:rPr>
              <a:t>Okur, </a:t>
            </a:r>
            <a:r>
              <a:rPr lang="tr-TR" sz="1800" dirty="0">
                <a:latin typeface="Times New Roman" pitchFamily="18" charset="0"/>
                <a:cs typeface="Times New Roman" pitchFamily="18" charset="0"/>
              </a:rPr>
              <a:t>N.,  &amp; Elmacı, T., (1993). Bitkisel Üretimde Toprak Organizmalarının Rolü.  DERİM , </a:t>
            </a:r>
            <a:r>
              <a:rPr lang="tr-TR" sz="1800" dirty="0" smtClean="0">
                <a:latin typeface="Times New Roman" pitchFamily="18" charset="0"/>
                <a:cs typeface="Times New Roman" pitchFamily="18" charset="0"/>
              </a:rPr>
              <a:t> vol.10</a:t>
            </a:r>
            <a:r>
              <a:rPr lang="tr-TR" sz="1800" dirty="0">
                <a:latin typeface="Times New Roman" pitchFamily="18" charset="0"/>
                <a:cs typeface="Times New Roman" pitchFamily="18" charset="0"/>
              </a:rPr>
              <a:t>, </a:t>
            </a:r>
            <a:r>
              <a:rPr lang="tr-TR" sz="1800" dirty="0" smtClean="0">
                <a:latin typeface="Times New Roman" pitchFamily="18" charset="0"/>
                <a:cs typeface="Times New Roman" pitchFamily="18" charset="0"/>
              </a:rPr>
              <a:t> no.2</a:t>
            </a:r>
            <a:r>
              <a:rPr lang="tr-TR" sz="1800" dirty="0">
                <a:latin typeface="Times New Roman" pitchFamily="18" charset="0"/>
                <a:cs typeface="Times New Roman" pitchFamily="18" charset="0"/>
              </a:rPr>
              <a:t>, </a:t>
            </a:r>
            <a:r>
              <a:rPr lang="tr-TR" sz="1800" dirty="0" smtClean="0">
                <a:latin typeface="Times New Roman" pitchFamily="18" charset="0"/>
                <a:cs typeface="Times New Roman" pitchFamily="18" charset="0"/>
              </a:rPr>
              <a:t> 75-84</a:t>
            </a:r>
            <a:r>
              <a:rPr lang="tr-TR" sz="1800" dirty="0">
                <a:latin typeface="Times New Roman" pitchFamily="18" charset="0"/>
                <a:cs typeface="Times New Roman" pitchFamily="18" charset="0"/>
              </a:rPr>
              <a:t>.                </a:t>
            </a:r>
          </a:p>
          <a:p>
            <a:pPr marL="266700" indent="0" algn="just">
              <a:buNone/>
              <a:tabLst>
                <a:tab pos="452438" algn="l"/>
              </a:tabLst>
            </a:pPr>
            <a:r>
              <a:rPr lang="tr-TR" sz="1800" dirty="0" smtClean="0">
                <a:latin typeface="Times New Roman" pitchFamily="18" charset="0"/>
                <a:cs typeface="Times New Roman" pitchFamily="18" charset="0"/>
              </a:rPr>
              <a:t>     Çepel </a:t>
            </a:r>
            <a:r>
              <a:rPr lang="tr-TR" sz="1800" dirty="0">
                <a:latin typeface="Times New Roman" pitchFamily="18" charset="0"/>
                <a:cs typeface="Times New Roman" pitchFamily="18" charset="0"/>
              </a:rPr>
              <a:t>,N.,  Ekolojik Sorunlar ve </a:t>
            </a:r>
            <a:r>
              <a:rPr lang="tr-TR" sz="1800" dirty="0" err="1">
                <a:latin typeface="Times New Roman" pitchFamily="18" charset="0"/>
                <a:cs typeface="Times New Roman" pitchFamily="18" charset="0"/>
              </a:rPr>
              <a:t>Çözümleri,Ankara</a:t>
            </a:r>
            <a:r>
              <a:rPr lang="tr-TR" sz="1800" dirty="0">
                <a:latin typeface="Times New Roman" pitchFamily="18" charset="0"/>
                <a:cs typeface="Times New Roman" pitchFamily="18" charset="0"/>
              </a:rPr>
              <a:t> </a:t>
            </a:r>
            <a:r>
              <a:rPr lang="tr-TR" sz="1800" dirty="0" err="1">
                <a:latin typeface="Times New Roman" pitchFamily="18" charset="0"/>
                <a:cs typeface="Times New Roman" pitchFamily="18" charset="0"/>
              </a:rPr>
              <a:t>Tubitak</a:t>
            </a:r>
            <a:r>
              <a:rPr lang="tr-TR" sz="1800" dirty="0">
                <a:latin typeface="Times New Roman" pitchFamily="18" charset="0"/>
                <a:cs typeface="Times New Roman" pitchFamily="18" charset="0"/>
              </a:rPr>
              <a:t> Popüler Bilim Kitapları, 2003</a:t>
            </a:r>
          </a:p>
          <a:p>
            <a:pPr marL="266700" indent="0" algn="just">
              <a:buNone/>
              <a:tabLst>
                <a:tab pos="452438" algn="l"/>
              </a:tabLst>
            </a:pPr>
            <a:r>
              <a:rPr lang="tr-TR" sz="1800" dirty="0" smtClean="0">
                <a:latin typeface="Times New Roman" pitchFamily="18" charset="0"/>
                <a:cs typeface="Times New Roman" pitchFamily="18" charset="0"/>
              </a:rPr>
              <a:t>     Demirtaş ,A., Bitkide Bor ve Etkileri, Atatürk </a:t>
            </a:r>
            <a:r>
              <a:rPr lang="tr-TR" sz="1800" dirty="0" err="1" smtClean="0">
                <a:latin typeface="Times New Roman" pitchFamily="18" charset="0"/>
                <a:cs typeface="Times New Roman" pitchFamily="18" charset="0"/>
              </a:rPr>
              <a:t>Üniv</a:t>
            </a:r>
            <a:r>
              <a:rPr lang="tr-TR" sz="1800" dirty="0" smtClean="0">
                <a:latin typeface="Times New Roman" pitchFamily="18" charset="0"/>
                <a:cs typeface="Times New Roman" pitchFamily="18" charset="0"/>
              </a:rPr>
              <a:t>. </a:t>
            </a:r>
            <a:r>
              <a:rPr lang="tr-TR" sz="1800" dirty="0" err="1" smtClean="0">
                <a:latin typeface="Times New Roman" pitchFamily="18" charset="0"/>
                <a:cs typeface="Times New Roman" pitchFamily="18" charset="0"/>
              </a:rPr>
              <a:t>Zir.Fak</a:t>
            </a:r>
            <a:r>
              <a:rPr lang="tr-TR" sz="1800" dirty="0" smtClean="0">
                <a:latin typeface="Times New Roman" pitchFamily="18" charset="0"/>
                <a:cs typeface="Times New Roman" pitchFamily="18" charset="0"/>
              </a:rPr>
              <a:t>. </a:t>
            </a:r>
            <a:r>
              <a:rPr lang="tr-TR" sz="1800" dirty="0" err="1" smtClean="0">
                <a:latin typeface="Times New Roman" pitchFamily="18" charset="0"/>
                <a:cs typeface="Times New Roman" pitchFamily="18" charset="0"/>
              </a:rPr>
              <a:t>Derg</a:t>
            </a:r>
            <a:r>
              <a:rPr lang="tr-TR" sz="1800" dirty="0" smtClean="0">
                <a:latin typeface="Times New Roman" pitchFamily="18" charset="0"/>
                <a:cs typeface="Times New Roman" pitchFamily="18" charset="0"/>
              </a:rPr>
              <a:t>. 36(2), 217-225, 2005.</a:t>
            </a:r>
            <a:endParaRPr lang="tr-TR" sz="1800" dirty="0">
              <a:latin typeface="Times New Roman" pitchFamily="18" charset="0"/>
              <a:cs typeface="Times New Roman" pitchFamily="18" charset="0"/>
            </a:endParaRPr>
          </a:p>
          <a:p>
            <a:pPr marL="266700" indent="0" algn="just">
              <a:buNone/>
              <a:tabLst>
                <a:tab pos="452438" algn="l"/>
              </a:tabLst>
            </a:pPr>
            <a:r>
              <a:rPr lang="tr-TR" sz="1800" dirty="0" smtClean="0">
                <a:latin typeface="Times New Roman" pitchFamily="18" charset="0"/>
                <a:cs typeface="Times New Roman" pitchFamily="18" charset="0"/>
              </a:rPr>
              <a:t>       </a:t>
            </a:r>
          </a:p>
          <a:p>
            <a:pPr marL="266700" indent="0" algn="just">
              <a:buNone/>
              <a:tabLst>
                <a:tab pos="452438" algn="l"/>
              </a:tabLst>
            </a:pPr>
            <a:r>
              <a:rPr lang="tr-TR" sz="1800" dirty="0" smtClean="0">
                <a:latin typeface="Times New Roman" pitchFamily="18" charset="0"/>
                <a:cs typeface="Times New Roman" pitchFamily="18" charset="0"/>
              </a:rPr>
              <a:t>     </a:t>
            </a:r>
            <a:endParaRPr lang="tr-TR" sz="1800" dirty="0">
              <a:latin typeface="Times New Roman" pitchFamily="18" charset="0"/>
              <a:cs typeface="Times New Roman" pitchFamily="18" charset="0"/>
            </a:endParaRPr>
          </a:p>
        </p:txBody>
      </p:sp>
    </p:spTree>
    <p:extLst>
      <p:ext uri="{BB962C8B-B14F-4D97-AF65-F5344CB8AC3E}">
        <p14:creationId xmlns:p14="http://schemas.microsoft.com/office/powerpoint/2010/main" val="1294652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Kaynaklar</a:t>
            </a:r>
            <a:endParaRPr lang="tr-TR" sz="4000" b="1" dirty="0"/>
          </a:p>
        </p:txBody>
      </p:sp>
      <p:sp>
        <p:nvSpPr>
          <p:cNvPr id="3" name="İçerik Yer Tutucusu 2"/>
          <p:cNvSpPr>
            <a:spLocks noGrp="1"/>
          </p:cNvSpPr>
          <p:nvPr>
            <p:ph idx="1"/>
          </p:nvPr>
        </p:nvSpPr>
        <p:spPr>
          <a:xfrm>
            <a:off x="457200" y="1628800"/>
            <a:ext cx="8229600" cy="4896544"/>
          </a:xfrm>
        </p:spPr>
        <p:txBody>
          <a:bodyPr>
            <a:noAutofit/>
          </a:bodyPr>
          <a:lstStyle/>
          <a:p>
            <a:pPr marL="174625" lvl="0" indent="0" defTabSz="801688">
              <a:buNone/>
              <a:tabLst>
                <a:tab pos="452438" algn="l"/>
              </a:tabLst>
            </a:pPr>
            <a:r>
              <a:rPr lang="tr-TR" sz="2000" dirty="0">
                <a:latin typeface="Times New Roman" pitchFamily="18" charset="0"/>
                <a:cs typeface="Times New Roman" pitchFamily="18" charset="0"/>
              </a:rPr>
              <a:t>  </a:t>
            </a:r>
            <a:r>
              <a:rPr lang="tr-TR" sz="2000" dirty="0" smtClean="0">
                <a:latin typeface="Times New Roman" pitchFamily="18" charset="0"/>
                <a:cs typeface="Times New Roman" pitchFamily="18" charset="0"/>
              </a:rPr>
              <a:t> Güler</a:t>
            </a:r>
            <a:r>
              <a:rPr lang="tr-TR" sz="2000" dirty="0">
                <a:latin typeface="Times New Roman" pitchFamily="18" charset="0"/>
                <a:cs typeface="Times New Roman" pitchFamily="18" charset="0"/>
              </a:rPr>
              <a:t>, Ç.,  Toprak Kirliliği, Sağlık Bakanlığı Temel Sağlık Hizmetleri ,Çevre Sağlığı Temel Kaynak Dizisi 40, 2001</a:t>
            </a:r>
            <a:r>
              <a:rPr lang="tr-TR" sz="2000" dirty="0" smtClean="0">
                <a:latin typeface="Times New Roman" pitchFamily="18" charset="0"/>
                <a:cs typeface="Times New Roman" pitchFamily="18" charset="0"/>
              </a:rPr>
              <a:t>.</a:t>
            </a:r>
          </a:p>
          <a:p>
            <a:pPr marL="174625" lvl="0" indent="0" defTabSz="801688">
              <a:buNone/>
              <a:tabLst>
                <a:tab pos="452438" algn="l"/>
              </a:tabLst>
            </a:pPr>
            <a:r>
              <a:rPr lang="tr-TR" sz="2000" dirty="0">
                <a:latin typeface="Times New Roman" pitchFamily="18" charset="0"/>
                <a:cs typeface="Times New Roman" pitchFamily="18" charset="0"/>
              </a:rPr>
              <a:t> </a:t>
            </a:r>
            <a:r>
              <a:rPr lang="tr-TR" sz="2000" dirty="0" smtClean="0">
                <a:latin typeface="Times New Roman" pitchFamily="18" charset="0"/>
                <a:cs typeface="Times New Roman" pitchFamily="18" charset="0"/>
              </a:rPr>
              <a:t>  Gülle</a:t>
            </a:r>
            <a:r>
              <a:rPr lang="tr-TR" sz="2000" dirty="0">
                <a:latin typeface="Times New Roman" pitchFamily="18" charset="0"/>
                <a:cs typeface="Times New Roman" pitchFamily="18" charset="0"/>
              </a:rPr>
              <a:t>, F., Özdemir ,S., Sağlıklı Toprağın Görülmeyen Kahramanları: Toprak Mikroorganizmaları. Sakarya Ticaret Borsası Dergisi, 2015, (51): 6-8.</a:t>
            </a:r>
          </a:p>
          <a:p>
            <a:pPr marL="174625" lvl="0" indent="0" defTabSz="801688">
              <a:buNone/>
              <a:tabLst>
                <a:tab pos="452438" algn="l"/>
              </a:tabLst>
            </a:pPr>
            <a:r>
              <a:rPr lang="tr-TR" sz="2000" dirty="0">
                <a:latin typeface="Times New Roman" pitchFamily="18" charset="0"/>
                <a:cs typeface="Times New Roman" pitchFamily="18" charset="0"/>
              </a:rPr>
              <a:t>  </a:t>
            </a:r>
            <a:r>
              <a:rPr lang="tr-TR" sz="2000" dirty="0" smtClean="0">
                <a:latin typeface="Times New Roman" pitchFamily="18" charset="0"/>
                <a:cs typeface="Times New Roman" pitchFamily="18" charset="0"/>
              </a:rPr>
              <a:t> Güneş </a:t>
            </a:r>
            <a:r>
              <a:rPr lang="tr-TR" sz="2000" dirty="0">
                <a:latin typeface="Times New Roman" pitchFamily="18" charset="0"/>
                <a:cs typeface="Times New Roman" pitchFamily="18" charset="0"/>
              </a:rPr>
              <a:t>,A., Gezgin S., </a:t>
            </a:r>
            <a:r>
              <a:rPr lang="tr-TR" sz="2000" dirty="0" err="1">
                <a:latin typeface="Times New Roman" pitchFamily="18" charset="0"/>
                <a:cs typeface="Times New Roman" pitchFamily="18" charset="0"/>
              </a:rPr>
              <a:t>Kalınbacak</a:t>
            </a:r>
            <a:r>
              <a:rPr lang="tr-TR" sz="2000" dirty="0">
                <a:latin typeface="Times New Roman" pitchFamily="18" charset="0"/>
                <a:cs typeface="Times New Roman" pitchFamily="18" charset="0"/>
              </a:rPr>
              <a:t> K., Bor Elementinin Bitkiler İçin Önemi,  </a:t>
            </a:r>
            <a:r>
              <a:rPr lang="tr-TR" sz="2000" dirty="0" err="1">
                <a:latin typeface="Times New Roman" pitchFamily="18" charset="0"/>
                <a:cs typeface="Times New Roman" pitchFamily="18" charset="0"/>
              </a:rPr>
              <a:t>Journal</a:t>
            </a:r>
            <a:r>
              <a:rPr lang="tr-TR" sz="2000" dirty="0">
                <a:latin typeface="Times New Roman" pitchFamily="18" charset="0"/>
                <a:cs typeface="Times New Roman" pitchFamily="18" charset="0"/>
              </a:rPr>
              <a:t> of </a:t>
            </a:r>
            <a:r>
              <a:rPr lang="tr-TR" sz="2000" dirty="0" err="1">
                <a:latin typeface="Times New Roman" pitchFamily="18" charset="0"/>
                <a:cs typeface="Times New Roman" pitchFamily="18" charset="0"/>
              </a:rPr>
              <a:t>Boron</a:t>
            </a:r>
            <a:r>
              <a:rPr lang="tr-TR" sz="2000" dirty="0">
                <a:latin typeface="Times New Roman" pitchFamily="18" charset="0"/>
                <a:cs typeface="Times New Roman" pitchFamily="18" charset="0"/>
              </a:rPr>
              <a:t>,  2017. </a:t>
            </a:r>
            <a:endParaRPr lang="tr-TR" sz="2000" dirty="0" smtClean="0">
              <a:latin typeface="Times New Roman" pitchFamily="18" charset="0"/>
              <a:cs typeface="Times New Roman" pitchFamily="18" charset="0"/>
            </a:endParaRPr>
          </a:p>
          <a:p>
            <a:pPr marL="174625" lvl="0" indent="0" defTabSz="801688">
              <a:buNone/>
              <a:tabLst>
                <a:tab pos="452438" algn="l"/>
              </a:tabLst>
            </a:pPr>
            <a:r>
              <a:rPr lang="tr-TR" sz="2000" dirty="0" smtClean="0">
                <a:latin typeface="Times New Roman" pitchFamily="18" charset="0"/>
                <a:cs typeface="Times New Roman" pitchFamily="18" charset="0"/>
              </a:rPr>
              <a:t>   Karaca</a:t>
            </a:r>
            <a:r>
              <a:rPr lang="tr-TR" sz="2000" dirty="0">
                <a:latin typeface="Times New Roman" pitchFamily="18" charset="0"/>
                <a:cs typeface="Times New Roman" pitchFamily="18" charset="0"/>
              </a:rPr>
              <a:t>,  A., Turgay, O. C., Toprak Kirliliği, Toprak Bilimi ve Bitki Besleme Dergisi,1(1),13-19, </a:t>
            </a:r>
            <a:r>
              <a:rPr lang="tr-TR" sz="2000" dirty="0" smtClean="0">
                <a:latin typeface="Times New Roman" pitchFamily="18" charset="0"/>
                <a:cs typeface="Times New Roman" pitchFamily="18" charset="0"/>
              </a:rPr>
              <a:t>2012.</a:t>
            </a:r>
          </a:p>
          <a:p>
            <a:pPr marL="174625" lvl="0" indent="0" defTabSz="801688">
              <a:buNone/>
              <a:tabLst>
                <a:tab pos="452438" algn="l"/>
              </a:tabLst>
            </a:pPr>
            <a:r>
              <a:rPr lang="tr-TR" sz="2000" dirty="0" smtClean="0">
                <a:latin typeface="Times New Roman" pitchFamily="18" charset="0"/>
                <a:cs typeface="Times New Roman" pitchFamily="18" charset="0"/>
              </a:rPr>
              <a:t>   </a:t>
            </a:r>
            <a:r>
              <a:rPr lang="tr-TR" sz="2000" dirty="0" err="1" smtClean="0">
                <a:latin typeface="Times New Roman" pitchFamily="18" charset="0"/>
                <a:cs typeface="Times New Roman" pitchFamily="18" charset="0"/>
              </a:rPr>
              <a:t>Li</a:t>
            </a:r>
            <a:r>
              <a:rPr lang="tr-TR" sz="2000" dirty="0">
                <a:latin typeface="Times New Roman" pitchFamily="18" charset="0"/>
                <a:cs typeface="Times New Roman" pitchFamily="18" charset="0"/>
              </a:rPr>
              <a:t>, M., </a:t>
            </a:r>
            <a:r>
              <a:rPr lang="tr-TR" sz="2000" dirty="0" err="1">
                <a:latin typeface="Times New Roman" pitchFamily="18" charset="0"/>
                <a:cs typeface="Times New Roman" pitchFamily="18" charset="0"/>
              </a:rPr>
              <a:t>Zhao</a:t>
            </a:r>
            <a:r>
              <a:rPr lang="tr-TR" sz="2000" dirty="0">
                <a:latin typeface="Times New Roman" pitchFamily="18" charset="0"/>
                <a:cs typeface="Times New Roman" pitchFamily="18" charset="0"/>
              </a:rPr>
              <a:t>, Z., </a:t>
            </a:r>
            <a:r>
              <a:rPr lang="tr-TR" sz="2000" dirty="0" err="1">
                <a:latin typeface="Times New Roman" pitchFamily="18" charset="0"/>
                <a:cs typeface="Times New Roman" pitchFamily="18" charset="0"/>
              </a:rPr>
              <a:t>Effect</a:t>
            </a:r>
            <a:r>
              <a:rPr lang="tr-TR" sz="2000" dirty="0">
                <a:latin typeface="Times New Roman" pitchFamily="18" charset="0"/>
                <a:cs typeface="Times New Roman" pitchFamily="18" charset="0"/>
              </a:rPr>
              <a:t> of </a:t>
            </a:r>
            <a:r>
              <a:rPr lang="tr-TR" sz="2000" dirty="0" err="1">
                <a:latin typeface="Times New Roman" pitchFamily="18" charset="0"/>
                <a:cs typeface="Times New Roman" pitchFamily="18" charset="0"/>
              </a:rPr>
              <a:t>boron</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deficiency</a:t>
            </a:r>
            <a:r>
              <a:rPr lang="tr-TR" sz="2000" dirty="0">
                <a:latin typeface="Times New Roman" pitchFamily="18" charset="0"/>
                <a:cs typeface="Times New Roman" pitchFamily="18" charset="0"/>
              </a:rPr>
              <a:t> on </a:t>
            </a:r>
            <a:r>
              <a:rPr lang="tr-TR" sz="2000" dirty="0" err="1">
                <a:latin typeface="Times New Roman" pitchFamily="18" charset="0"/>
                <a:cs typeface="Times New Roman" pitchFamily="18" charset="0"/>
              </a:rPr>
              <a:t>anatomical</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structure</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and</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chemical</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composition</a:t>
            </a:r>
            <a:r>
              <a:rPr lang="tr-TR" sz="2000" dirty="0">
                <a:latin typeface="Times New Roman" pitchFamily="18" charset="0"/>
                <a:cs typeface="Times New Roman" pitchFamily="18" charset="0"/>
              </a:rPr>
              <a:t> of </a:t>
            </a:r>
            <a:r>
              <a:rPr lang="tr-TR" sz="2000" dirty="0" err="1">
                <a:latin typeface="Times New Roman" pitchFamily="18" charset="0"/>
                <a:cs typeface="Times New Roman" pitchFamily="18" charset="0"/>
              </a:rPr>
              <a:t>petioles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and</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photosynthesis</a:t>
            </a:r>
            <a:r>
              <a:rPr lang="tr-TR" sz="2000" dirty="0">
                <a:latin typeface="Times New Roman" pitchFamily="18" charset="0"/>
                <a:cs typeface="Times New Roman" pitchFamily="18" charset="0"/>
              </a:rPr>
              <a:t> of </a:t>
            </a:r>
            <a:r>
              <a:rPr lang="tr-TR" sz="2000" dirty="0" err="1">
                <a:latin typeface="Times New Roman" pitchFamily="18" charset="0"/>
                <a:cs typeface="Times New Roman" pitchFamily="18" charset="0"/>
              </a:rPr>
              <a:t>leaves</a:t>
            </a:r>
            <a:r>
              <a:rPr lang="tr-TR" sz="2000" dirty="0">
                <a:latin typeface="Times New Roman" pitchFamily="18" charset="0"/>
                <a:cs typeface="Times New Roman" pitchFamily="18" charset="0"/>
              </a:rPr>
              <a:t> in </a:t>
            </a:r>
            <a:r>
              <a:rPr lang="tr-TR" sz="2000" dirty="0" err="1">
                <a:latin typeface="Times New Roman" pitchFamily="18" charset="0"/>
                <a:cs typeface="Times New Roman" pitchFamily="18" charset="0"/>
              </a:rPr>
              <a:t>cotton</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Scientific</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Reports</a:t>
            </a:r>
            <a:r>
              <a:rPr lang="tr-TR" sz="2000" dirty="0">
                <a:latin typeface="Times New Roman" pitchFamily="18" charset="0"/>
                <a:cs typeface="Times New Roman" pitchFamily="18" charset="0"/>
              </a:rPr>
              <a:t>, 2017.</a:t>
            </a:r>
          </a:p>
          <a:p>
            <a:pPr marL="174625" lvl="0" indent="0" defTabSz="801688">
              <a:buNone/>
              <a:tabLst>
                <a:tab pos="452438" algn="l"/>
              </a:tabLst>
            </a:pPr>
            <a:r>
              <a:rPr lang="tr-TR" sz="2000" dirty="0">
                <a:latin typeface="Times New Roman" pitchFamily="18" charset="0"/>
                <a:cs typeface="Times New Roman" pitchFamily="18" charset="0"/>
              </a:rPr>
              <a:t>   </a:t>
            </a:r>
            <a:r>
              <a:rPr lang="tr-TR" sz="2000" dirty="0" err="1" smtClean="0">
                <a:latin typeface="Times New Roman" pitchFamily="18" charset="0"/>
                <a:cs typeface="Times New Roman" pitchFamily="18" charset="0"/>
              </a:rPr>
              <a:t>Maurya</a:t>
            </a:r>
            <a:r>
              <a:rPr lang="tr-TR" sz="2000" dirty="0">
                <a:latin typeface="Times New Roman" pitchFamily="18" charset="0"/>
                <a:cs typeface="Times New Roman" pitchFamily="18" charset="0"/>
              </a:rPr>
              <a:t>, N. S., </a:t>
            </a:r>
            <a:r>
              <a:rPr lang="tr-TR" sz="2000" dirty="0" err="1">
                <a:latin typeface="Times New Roman" pitchFamily="18" charset="0"/>
                <a:cs typeface="Times New Roman" pitchFamily="18" charset="0"/>
              </a:rPr>
              <a:t>Mittal</a:t>
            </a:r>
            <a:r>
              <a:rPr lang="tr-TR" sz="2000" dirty="0">
                <a:latin typeface="Times New Roman" pitchFamily="18" charset="0"/>
                <a:cs typeface="Times New Roman" pitchFamily="18" charset="0"/>
              </a:rPr>
              <a:t>, A. K., </a:t>
            </a:r>
            <a:r>
              <a:rPr lang="tr-TR" sz="2000" dirty="0" err="1">
                <a:latin typeface="Times New Roman" pitchFamily="18" charset="0"/>
                <a:cs typeface="Times New Roman" pitchFamily="18" charset="0"/>
              </a:rPr>
              <a:t>Cornel</a:t>
            </a:r>
            <a:r>
              <a:rPr lang="tr-TR" sz="2000" dirty="0">
                <a:latin typeface="Times New Roman" pitchFamily="18" charset="0"/>
                <a:cs typeface="Times New Roman" pitchFamily="18" charset="0"/>
              </a:rPr>
              <a:t>, P., </a:t>
            </a:r>
            <a:r>
              <a:rPr lang="tr-TR" sz="2000" dirty="0" err="1">
                <a:latin typeface="Times New Roman" pitchFamily="18" charset="0"/>
                <a:cs typeface="Times New Roman" pitchFamily="18" charset="0"/>
              </a:rPr>
              <a:t>Rother</a:t>
            </a:r>
            <a:r>
              <a:rPr lang="tr-TR" sz="2000" dirty="0">
                <a:latin typeface="Times New Roman" pitchFamily="18" charset="0"/>
                <a:cs typeface="Times New Roman" pitchFamily="18" charset="0"/>
              </a:rPr>
              <a:t>, E.,  “</a:t>
            </a:r>
            <a:r>
              <a:rPr lang="tr-TR" sz="2000" dirty="0" err="1">
                <a:latin typeface="Times New Roman" pitchFamily="18" charset="0"/>
                <a:cs typeface="Times New Roman" pitchFamily="18" charset="0"/>
              </a:rPr>
              <a:t>Biosorption</a:t>
            </a:r>
            <a:r>
              <a:rPr lang="tr-TR" sz="2000" dirty="0">
                <a:latin typeface="Times New Roman" pitchFamily="18" charset="0"/>
                <a:cs typeface="Times New Roman" pitchFamily="18" charset="0"/>
              </a:rPr>
              <a:t> of </a:t>
            </a:r>
            <a:r>
              <a:rPr lang="tr-TR" sz="2000" dirty="0" err="1">
                <a:latin typeface="Times New Roman" pitchFamily="18" charset="0"/>
                <a:cs typeface="Times New Roman" pitchFamily="18" charset="0"/>
              </a:rPr>
              <a:t>dyes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using</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dead</a:t>
            </a:r>
            <a:r>
              <a:rPr lang="tr-TR" sz="2000" dirty="0">
                <a:latin typeface="Times New Roman" pitchFamily="18" charset="0"/>
                <a:cs typeface="Times New Roman" pitchFamily="18" charset="0"/>
              </a:rPr>
              <a:t> m a c r o </a:t>
            </a:r>
            <a:r>
              <a:rPr lang="tr-TR" sz="2000" dirty="0" err="1">
                <a:latin typeface="Times New Roman" pitchFamily="18" charset="0"/>
                <a:cs typeface="Times New Roman" pitchFamily="18" charset="0"/>
              </a:rPr>
              <a:t>fungi</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effect</a:t>
            </a:r>
            <a:r>
              <a:rPr lang="tr-TR" sz="2000" dirty="0">
                <a:latin typeface="Times New Roman" pitchFamily="18" charset="0"/>
                <a:cs typeface="Times New Roman" pitchFamily="18" charset="0"/>
              </a:rPr>
              <a:t> of </a:t>
            </a:r>
            <a:r>
              <a:rPr lang="tr-TR" sz="2000" dirty="0" err="1">
                <a:latin typeface="Times New Roman" pitchFamily="18" charset="0"/>
                <a:cs typeface="Times New Roman" pitchFamily="18" charset="0"/>
              </a:rPr>
              <a:t>dye</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structure</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ionic</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strength</a:t>
            </a:r>
            <a:r>
              <a:rPr lang="tr-TR" sz="2000" dirty="0">
                <a:latin typeface="Times New Roman" pitchFamily="18" charset="0"/>
                <a:cs typeface="Times New Roman" pitchFamily="18" charset="0"/>
              </a:rPr>
              <a:t> an </a:t>
            </a:r>
            <a:r>
              <a:rPr lang="tr-TR" sz="2000" dirty="0" err="1">
                <a:latin typeface="Times New Roman" pitchFamily="18" charset="0"/>
                <a:cs typeface="Times New Roman" pitchFamily="18" charset="0"/>
              </a:rPr>
              <a:t>pH</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Biores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Technol</a:t>
            </a:r>
            <a:r>
              <a:rPr lang="tr-TR" sz="2000" dirty="0">
                <a:latin typeface="Times New Roman" pitchFamily="18" charset="0"/>
                <a:cs typeface="Times New Roman" pitchFamily="18" charset="0"/>
              </a:rPr>
              <a:t>,  97, 2006.</a:t>
            </a:r>
          </a:p>
          <a:p>
            <a:pPr marL="174625" lvl="0" indent="0" defTabSz="801688">
              <a:buNone/>
              <a:tabLst>
                <a:tab pos="452438" algn="l"/>
              </a:tabLst>
            </a:pPr>
            <a:r>
              <a:rPr lang="tr-TR" sz="2000" dirty="0">
                <a:latin typeface="Times New Roman" pitchFamily="18" charset="0"/>
                <a:cs typeface="Times New Roman" pitchFamily="18" charset="0"/>
              </a:rPr>
              <a:t>   </a:t>
            </a:r>
            <a:r>
              <a:rPr lang="tr-TR" sz="2000" dirty="0" smtClean="0">
                <a:latin typeface="Times New Roman" pitchFamily="18" charset="0"/>
                <a:cs typeface="Times New Roman" pitchFamily="18" charset="0"/>
              </a:rPr>
              <a:t>    </a:t>
            </a:r>
            <a:endParaRPr lang="tr-TR" sz="2000" dirty="0">
              <a:latin typeface="Times New Roman" pitchFamily="18" charset="0"/>
              <a:cs typeface="Times New Roman" pitchFamily="18" charset="0"/>
            </a:endParaRPr>
          </a:p>
          <a:p>
            <a:pPr marL="174625" lvl="0" indent="0" defTabSz="801688">
              <a:buNone/>
              <a:tabLst>
                <a:tab pos="452438" algn="l"/>
              </a:tabLst>
            </a:pPr>
            <a:r>
              <a:rPr lang="tr-TR" sz="2000" dirty="0" smtClean="0">
                <a:latin typeface="Times New Roman" pitchFamily="18" charset="0"/>
                <a:cs typeface="Times New Roman" pitchFamily="18" charset="0"/>
              </a:rPr>
              <a:t>         </a:t>
            </a:r>
            <a:endParaRPr lang="tr-TR" sz="2000" dirty="0">
              <a:latin typeface="Times New Roman" pitchFamily="18" charset="0"/>
              <a:cs typeface="Times New Roman" pitchFamily="18" charset="0"/>
            </a:endParaRPr>
          </a:p>
        </p:txBody>
      </p:sp>
    </p:spTree>
    <p:extLst>
      <p:ext uri="{BB962C8B-B14F-4D97-AF65-F5344CB8AC3E}">
        <p14:creationId xmlns:p14="http://schemas.microsoft.com/office/powerpoint/2010/main" val="4211290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Kaynaklar</a:t>
            </a:r>
            <a:endParaRPr lang="tr-TR" sz="4000" b="1" dirty="0"/>
          </a:p>
        </p:txBody>
      </p:sp>
      <p:sp>
        <p:nvSpPr>
          <p:cNvPr id="3" name="İçerik Yer Tutucusu 2"/>
          <p:cNvSpPr>
            <a:spLocks noGrp="1"/>
          </p:cNvSpPr>
          <p:nvPr>
            <p:ph idx="1"/>
          </p:nvPr>
        </p:nvSpPr>
        <p:spPr>
          <a:xfrm>
            <a:off x="467544" y="1628800"/>
            <a:ext cx="8229600" cy="4525963"/>
          </a:xfrm>
        </p:spPr>
        <p:txBody>
          <a:bodyPr>
            <a:normAutofit fontScale="92500" lnSpcReduction="20000"/>
          </a:bodyPr>
          <a:lstStyle/>
          <a:p>
            <a:pPr marL="0" indent="0">
              <a:buNone/>
            </a:pPr>
            <a:r>
              <a:rPr lang="tr-TR" sz="2200" dirty="0">
                <a:latin typeface="Times New Roman" pitchFamily="18" charset="0"/>
                <a:cs typeface="Times New Roman" pitchFamily="18" charset="0"/>
              </a:rPr>
              <a:t> </a:t>
            </a:r>
            <a:r>
              <a:rPr lang="tr-TR" sz="2200"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Ruiz, </a:t>
            </a:r>
            <a:r>
              <a:rPr lang="en-US" sz="2200" dirty="0">
                <a:latin typeface="Times New Roman" pitchFamily="18" charset="0"/>
                <a:cs typeface="Times New Roman" pitchFamily="18" charset="0"/>
              </a:rPr>
              <a:t>J. M.,  </a:t>
            </a:r>
            <a:r>
              <a:rPr lang="en-US" sz="2200" dirty="0" err="1">
                <a:latin typeface="Times New Roman" pitchFamily="18" charset="0"/>
                <a:cs typeface="Times New Roman" pitchFamily="18" charset="0"/>
              </a:rPr>
              <a:t>Rivero</a:t>
            </a:r>
            <a:r>
              <a:rPr lang="en-US" sz="2200" dirty="0">
                <a:latin typeface="Times New Roman" pitchFamily="18" charset="0"/>
                <a:cs typeface="Times New Roman" pitchFamily="18" charset="0"/>
              </a:rPr>
              <a:t> R.M.,  Romero L., Boron increases synthesis of glutathione in sunflower plants subjected to aluminum stress , Plant </a:t>
            </a:r>
            <a:r>
              <a:rPr lang="en-US" sz="2200" dirty="0" err="1">
                <a:latin typeface="Times New Roman" pitchFamily="18" charset="0"/>
                <a:cs typeface="Times New Roman" pitchFamily="18" charset="0"/>
              </a:rPr>
              <a:t>ans</a:t>
            </a:r>
            <a:r>
              <a:rPr lang="en-US" sz="2200" dirty="0">
                <a:latin typeface="Times New Roman" pitchFamily="18" charset="0"/>
                <a:cs typeface="Times New Roman" pitchFamily="18" charset="0"/>
              </a:rPr>
              <a:t> Soil, 2006.</a:t>
            </a:r>
          </a:p>
          <a:p>
            <a:pPr marL="0" indent="0">
              <a:buNone/>
            </a:pPr>
            <a:r>
              <a:rPr lang="tr-TR" sz="2200"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Weil </a:t>
            </a:r>
            <a:r>
              <a:rPr lang="en-US" sz="2200" dirty="0">
                <a:latin typeface="Times New Roman" pitchFamily="18" charset="0"/>
                <a:cs typeface="Times New Roman" pitchFamily="18" charset="0"/>
              </a:rPr>
              <a:t>, R. R., Brady, C., The Nature  and  Properties  of  Soils,  Fifteenth         Edition, 2017.</a:t>
            </a:r>
          </a:p>
          <a:p>
            <a:pPr marL="0" indent="0">
              <a:buNone/>
            </a:pPr>
            <a:r>
              <a:rPr lang="tr-TR" sz="2200" dirty="0" smtClean="0">
                <a:latin typeface="Times New Roman" pitchFamily="18" charset="0"/>
                <a:cs typeface="Times New Roman" pitchFamily="18" charset="0"/>
              </a:rPr>
              <a:t>   </a:t>
            </a:r>
            <a:r>
              <a:rPr lang="tr-TR" sz="2200" dirty="0" err="1" smtClean="0">
                <a:latin typeface="Times New Roman" pitchFamily="18" charset="0"/>
                <a:cs typeface="Times New Roman" pitchFamily="18" charset="0"/>
              </a:rPr>
              <a:t>Soil</a:t>
            </a:r>
            <a:r>
              <a:rPr lang="tr-TR" sz="2200" dirty="0" smtClean="0">
                <a:latin typeface="Times New Roman" pitchFamily="18" charset="0"/>
                <a:cs typeface="Times New Roman" pitchFamily="18" charset="0"/>
              </a:rPr>
              <a:t> </a:t>
            </a:r>
            <a:r>
              <a:rPr lang="tr-TR" sz="2200" dirty="0" err="1">
                <a:latin typeface="Times New Roman" pitchFamily="18" charset="0"/>
                <a:cs typeface="Times New Roman" pitchFamily="18" charset="0"/>
              </a:rPr>
              <a:t>pollution</a:t>
            </a:r>
            <a:r>
              <a:rPr lang="tr-TR" sz="2200" dirty="0">
                <a:latin typeface="Times New Roman" pitchFamily="18" charset="0"/>
                <a:cs typeface="Times New Roman" pitchFamily="18" charset="0"/>
              </a:rPr>
              <a:t> a </a:t>
            </a:r>
            <a:r>
              <a:rPr lang="tr-TR" sz="2200" dirty="0" err="1">
                <a:latin typeface="Times New Roman" pitchFamily="18" charset="0"/>
                <a:cs typeface="Times New Roman" pitchFamily="18" charset="0"/>
              </a:rPr>
              <a:t>hidden</a:t>
            </a:r>
            <a:r>
              <a:rPr lang="tr-TR" sz="2200" dirty="0">
                <a:latin typeface="Times New Roman" pitchFamily="18" charset="0"/>
                <a:cs typeface="Times New Roman" pitchFamily="18" charset="0"/>
              </a:rPr>
              <a:t> </a:t>
            </a:r>
            <a:r>
              <a:rPr lang="tr-TR" sz="2200" dirty="0" err="1">
                <a:latin typeface="Times New Roman" pitchFamily="18" charset="0"/>
                <a:cs typeface="Times New Roman" pitchFamily="18" charset="0"/>
              </a:rPr>
              <a:t>reality</a:t>
            </a:r>
            <a:r>
              <a:rPr lang="tr-TR" sz="2200" dirty="0">
                <a:latin typeface="Times New Roman" pitchFamily="18" charset="0"/>
                <a:cs typeface="Times New Roman" pitchFamily="18" charset="0"/>
              </a:rPr>
              <a:t>, </a:t>
            </a:r>
            <a:r>
              <a:rPr lang="tr-TR" sz="2200" dirty="0" err="1">
                <a:latin typeface="Times New Roman" pitchFamily="18" charset="0"/>
                <a:cs typeface="Times New Roman" pitchFamily="18" charset="0"/>
              </a:rPr>
              <a:t>Food</a:t>
            </a:r>
            <a:r>
              <a:rPr lang="tr-TR" sz="2200" dirty="0">
                <a:latin typeface="Times New Roman" pitchFamily="18" charset="0"/>
                <a:cs typeface="Times New Roman" pitchFamily="18" charset="0"/>
              </a:rPr>
              <a:t> </a:t>
            </a:r>
            <a:r>
              <a:rPr lang="tr-TR" sz="2200" dirty="0" err="1">
                <a:latin typeface="Times New Roman" pitchFamily="18" charset="0"/>
                <a:cs typeface="Times New Roman" pitchFamily="18" charset="0"/>
              </a:rPr>
              <a:t>and</a:t>
            </a:r>
            <a:r>
              <a:rPr lang="tr-TR" sz="2200" dirty="0">
                <a:latin typeface="Times New Roman" pitchFamily="18" charset="0"/>
                <a:cs typeface="Times New Roman" pitchFamily="18" charset="0"/>
              </a:rPr>
              <a:t> </a:t>
            </a:r>
            <a:r>
              <a:rPr lang="tr-TR" sz="2200" dirty="0" err="1">
                <a:latin typeface="Times New Roman" pitchFamily="18" charset="0"/>
                <a:cs typeface="Times New Roman" pitchFamily="18" charset="0"/>
              </a:rPr>
              <a:t>Agniculture</a:t>
            </a:r>
            <a:r>
              <a:rPr lang="tr-TR" sz="2200" dirty="0">
                <a:latin typeface="Times New Roman" pitchFamily="18" charset="0"/>
                <a:cs typeface="Times New Roman" pitchFamily="18" charset="0"/>
              </a:rPr>
              <a:t> </a:t>
            </a:r>
            <a:r>
              <a:rPr lang="tr-TR" sz="2200" dirty="0" err="1">
                <a:latin typeface="Times New Roman" pitchFamily="18" charset="0"/>
                <a:cs typeface="Times New Roman" pitchFamily="18" charset="0"/>
              </a:rPr>
              <a:t>Organisation</a:t>
            </a:r>
            <a:r>
              <a:rPr lang="tr-TR" sz="2200" dirty="0">
                <a:latin typeface="Times New Roman" pitchFamily="18" charset="0"/>
                <a:cs typeface="Times New Roman" pitchFamily="18" charset="0"/>
              </a:rPr>
              <a:t> of United Nations, 2018</a:t>
            </a:r>
            <a:r>
              <a:rPr lang="tr-TR" sz="2200" dirty="0" smtClean="0">
                <a:latin typeface="Times New Roman" pitchFamily="18" charset="0"/>
                <a:cs typeface="Times New Roman" pitchFamily="18" charset="0"/>
              </a:rPr>
              <a:t>.</a:t>
            </a:r>
          </a:p>
          <a:p>
            <a:pPr marL="0" indent="0">
              <a:buNone/>
            </a:pPr>
            <a:r>
              <a:rPr lang="tr-TR" sz="2200" dirty="0" smtClean="0">
                <a:latin typeface="Times New Roman" pitchFamily="18" charset="0"/>
                <a:cs typeface="Times New Roman" pitchFamily="18" charset="0"/>
              </a:rPr>
              <a:t>   Tiryaki</a:t>
            </a:r>
            <a:r>
              <a:rPr lang="tr-TR" sz="2200" dirty="0">
                <a:latin typeface="Times New Roman" pitchFamily="18" charset="0"/>
                <a:cs typeface="Times New Roman" pitchFamily="18" charset="0"/>
              </a:rPr>
              <a:t>, O., Pestisit Kalıntı Analizlerinde Kalite ve Kalite Güvencesi, Ankara, Nobel Yayınları, 2017</a:t>
            </a:r>
            <a:r>
              <a:rPr lang="tr-TR" sz="2200" dirty="0" smtClean="0">
                <a:latin typeface="Times New Roman" pitchFamily="18" charset="0"/>
                <a:cs typeface="Times New Roman" pitchFamily="18" charset="0"/>
              </a:rPr>
              <a:t>.</a:t>
            </a:r>
          </a:p>
          <a:p>
            <a:pPr marL="0" indent="0">
              <a:buNone/>
            </a:pPr>
            <a:r>
              <a:rPr lang="tr-TR" sz="2200" dirty="0" smtClean="0">
                <a:latin typeface="Times New Roman" pitchFamily="18" charset="0"/>
                <a:cs typeface="Times New Roman" pitchFamily="18" charset="0"/>
              </a:rPr>
              <a:t>https</a:t>
            </a:r>
            <a:r>
              <a:rPr lang="tr-TR" sz="2200" dirty="0">
                <a:latin typeface="Times New Roman" pitchFamily="18" charset="0"/>
                <a:cs typeface="Times New Roman" pitchFamily="18" charset="0"/>
              </a:rPr>
              <a:t>://sifiratik.co/2018/08/08/sebze-gibi-buyuyebilen-paketleme-materyalleri-scoby/ </a:t>
            </a:r>
            <a:endParaRPr lang="tr-TR" sz="2200" dirty="0" smtClean="0">
              <a:latin typeface="Times New Roman" pitchFamily="18" charset="0"/>
              <a:cs typeface="Times New Roman" pitchFamily="18" charset="0"/>
            </a:endParaRPr>
          </a:p>
          <a:p>
            <a:pPr marL="0" indent="0">
              <a:buNone/>
            </a:pPr>
            <a:r>
              <a:rPr lang="tr-TR" sz="2200" dirty="0" smtClean="0">
                <a:latin typeface="Times New Roman" pitchFamily="18" charset="0"/>
                <a:cs typeface="Times New Roman" pitchFamily="18" charset="0"/>
              </a:rPr>
              <a:t>https</a:t>
            </a:r>
            <a:r>
              <a:rPr lang="tr-TR" sz="2200" dirty="0">
                <a:latin typeface="Times New Roman" pitchFamily="18" charset="0"/>
                <a:cs typeface="Times New Roman" pitchFamily="18" charset="0"/>
              </a:rPr>
              <a:t>://topraktema.org/media/1358/toprak-kirliligi.pdf      </a:t>
            </a:r>
            <a:r>
              <a:rPr lang="tr-TR" sz="2200" dirty="0" smtClean="0">
                <a:latin typeface="Times New Roman" pitchFamily="18" charset="0"/>
                <a:cs typeface="Times New Roman" pitchFamily="18" charset="0"/>
              </a:rPr>
              <a:t>    https</a:t>
            </a:r>
            <a:r>
              <a:rPr lang="tr-TR" sz="2200" dirty="0">
                <a:latin typeface="Times New Roman" pitchFamily="18" charset="0"/>
                <a:cs typeface="Times New Roman" pitchFamily="18" charset="0"/>
              </a:rPr>
              <a:t>://https://</a:t>
            </a:r>
            <a:r>
              <a:rPr lang="tr-TR" sz="2200" dirty="0" smtClean="0">
                <a:latin typeface="Times New Roman" pitchFamily="18" charset="0"/>
                <a:cs typeface="Times New Roman" pitchFamily="18" charset="0"/>
              </a:rPr>
              <a:t>www.eea.europa.eu/downloads/c82758d7524e4d4f90f06b486fbcf50f/1616  504672/arazi-ve-toprak-kirliligi-2014.pdfwww.eea.europa.eu/tr/</a:t>
            </a:r>
            <a:r>
              <a:rPr lang="tr-TR" sz="2200" dirty="0" err="1" smtClean="0">
                <a:latin typeface="Times New Roman" pitchFamily="18" charset="0"/>
                <a:cs typeface="Times New Roman" pitchFamily="18" charset="0"/>
              </a:rPr>
              <a:t>isaretler</a:t>
            </a:r>
            <a:r>
              <a:rPr lang="tr-TR" sz="2200" dirty="0" smtClean="0">
                <a:latin typeface="Times New Roman" pitchFamily="18" charset="0"/>
                <a:cs typeface="Times New Roman" pitchFamily="18" charset="0"/>
              </a:rPr>
              <a:t>/isaretler-2019/makaleler/mulakat-2014-toprak-kirliliği.</a:t>
            </a:r>
          </a:p>
          <a:p>
            <a:pPr marL="0" indent="0">
              <a:buNone/>
            </a:pPr>
            <a:endParaRPr lang="tr-TR" sz="2000" b="1" dirty="0" smtClean="0">
              <a:latin typeface="Times New Roman" pitchFamily="18" charset="0"/>
              <a:cs typeface="Times New Roman" pitchFamily="18" charset="0"/>
            </a:endParaRPr>
          </a:p>
          <a:p>
            <a:endParaRPr lang="tr-TR" sz="2000" dirty="0" smtClean="0">
              <a:latin typeface="Times New Roman" pitchFamily="18" charset="0"/>
              <a:cs typeface="Times New Roman" pitchFamily="18" charset="0"/>
            </a:endParaRPr>
          </a:p>
          <a:p>
            <a:endParaRPr lang="tr-TR" dirty="0"/>
          </a:p>
        </p:txBody>
      </p:sp>
    </p:spTree>
    <p:extLst>
      <p:ext uri="{BB962C8B-B14F-4D97-AF65-F5344CB8AC3E}">
        <p14:creationId xmlns:p14="http://schemas.microsoft.com/office/powerpoint/2010/main" val="173501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4624"/>
            <a:ext cx="8229600" cy="936104"/>
          </a:xfrm>
          <a:solidFill>
            <a:schemeClr val="accent6"/>
          </a:solidFill>
        </p:spPr>
        <p:txBody>
          <a:bodyPr>
            <a:normAutofit/>
          </a:bodyPr>
          <a:lstStyle/>
          <a:p>
            <a:endParaRPr lang="tr-TR" sz="3600" dirty="0">
              <a:latin typeface="Times New Roman" pitchFamily="18" charset="0"/>
              <a:cs typeface="Times New Roman" pitchFamily="18" charset="0"/>
            </a:endParaRPr>
          </a:p>
        </p:txBody>
      </p:sp>
      <p:sp>
        <p:nvSpPr>
          <p:cNvPr id="3" name="İçerik Yer Tutucusu 2"/>
          <p:cNvSpPr>
            <a:spLocks noGrp="1"/>
          </p:cNvSpPr>
          <p:nvPr>
            <p:ph sz="half" idx="1"/>
          </p:nvPr>
        </p:nvSpPr>
        <p:spPr>
          <a:xfrm>
            <a:off x="539552" y="1062075"/>
            <a:ext cx="8352928" cy="5073427"/>
          </a:xfrm>
        </p:spPr>
        <p:txBody>
          <a:bodyPr/>
          <a:lstStyle/>
          <a:p>
            <a:pPr marL="3657600" lvl="8" indent="0">
              <a:buNone/>
            </a:pPr>
            <a:r>
              <a:rPr lang="tr-TR" dirty="0"/>
              <a:t>                                               </a:t>
            </a:r>
          </a:p>
        </p:txBody>
      </p:sp>
      <p:sp>
        <p:nvSpPr>
          <p:cNvPr id="19" name="İçerik Yer Tutucusu 18"/>
          <p:cNvSpPr>
            <a:spLocks noGrp="1"/>
          </p:cNvSpPr>
          <p:nvPr>
            <p:ph sz="half" idx="2"/>
          </p:nvPr>
        </p:nvSpPr>
        <p:spPr>
          <a:xfrm>
            <a:off x="539552" y="1052736"/>
            <a:ext cx="8147248" cy="5073427"/>
          </a:xfrm>
        </p:spPr>
        <p:txBody>
          <a:bodyPr/>
          <a:lstStyle/>
          <a:p>
            <a:pPr marL="0" indent="0">
              <a:buNone/>
            </a:pPr>
            <a:r>
              <a:rPr lang="tr-TR" dirty="0"/>
              <a:t>                                 </a:t>
            </a:r>
            <a:r>
              <a:rPr lang="tr-TR" sz="2000" b="1" dirty="0">
                <a:latin typeface="Times New Roman" pitchFamily="18" charset="0"/>
                <a:cs typeface="Times New Roman" pitchFamily="18" charset="0"/>
              </a:rPr>
              <a:t>               </a:t>
            </a:r>
            <a:endParaRPr lang="tr-TR" sz="2000" dirty="0"/>
          </a:p>
          <a:p>
            <a:pPr marL="0" indent="0">
              <a:buNone/>
            </a:pPr>
            <a:endParaRPr lang="tr-TR" sz="2000" b="1" dirty="0">
              <a:latin typeface="Times New Roman" pitchFamily="18" charset="0"/>
              <a:cs typeface="Times New Roman" pitchFamily="18" charset="0"/>
            </a:endParaRPr>
          </a:p>
          <a:p>
            <a:pPr marL="0" indent="0">
              <a:buNone/>
            </a:pPr>
            <a:r>
              <a:rPr lang="tr-TR" sz="2000" b="1" dirty="0">
                <a:latin typeface="Times New Roman" pitchFamily="18" charset="0"/>
                <a:cs typeface="Times New Roman" pitchFamily="18" charset="0"/>
              </a:rPr>
              <a:t>                       </a:t>
            </a:r>
          </a:p>
          <a:p>
            <a:pPr marL="0" indent="0">
              <a:buNone/>
            </a:pPr>
            <a:endParaRPr lang="tr-TR" sz="2400" b="1" dirty="0">
              <a:latin typeface="Times New Roman" pitchFamily="18" charset="0"/>
              <a:cs typeface="Times New Roman" pitchFamily="18" charset="0"/>
            </a:endParaRPr>
          </a:p>
          <a:p>
            <a:pPr marL="0" indent="0">
              <a:buNone/>
            </a:pPr>
            <a:r>
              <a:rPr lang="tr-TR" sz="2000" b="1" dirty="0">
                <a:latin typeface="Times New Roman" pitchFamily="18" charset="0"/>
                <a:cs typeface="Times New Roman" pitchFamily="18" charset="0"/>
              </a:rPr>
              <a:t>                                   </a:t>
            </a:r>
          </a:p>
          <a:p>
            <a:pPr marL="0" indent="0">
              <a:buNone/>
            </a:pPr>
            <a:endParaRPr lang="tr-TR" sz="2000" b="1" dirty="0">
              <a:latin typeface="Times New Roman" pitchFamily="18" charset="0"/>
              <a:cs typeface="Times New Roman" pitchFamily="18" charset="0"/>
            </a:endParaRPr>
          </a:p>
          <a:p>
            <a:pPr marL="0" indent="0">
              <a:buNone/>
            </a:pPr>
            <a:r>
              <a:rPr lang="tr-TR" sz="2000" b="1" dirty="0">
                <a:latin typeface="Times New Roman" pitchFamily="18" charset="0"/>
                <a:cs typeface="Times New Roman" pitchFamily="18" charset="0"/>
              </a:rPr>
              <a:t>                                        </a:t>
            </a:r>
          </a:p>
          <a:p>
            <a:pPr marL="0" indent="0">
              <a:buNone/>
            </a:pPr>
            <a:endParaRPr lang="tr-TR" sz="2000" b="1" dirty="0">
              <a:latin typeface="Times New Roman" pitchFamily="18" charset="0"/>
              <a:cs typeface="Times New Roman" pitchFamily="18" charset="0"/>
            </a:endParaRPr>
          </a:p>
          <a:p>
            <a:pPr marL="0" indent="0">
              <a:buNone/>
            </a:pPr>
            <a:endParaRPr lang="tr-TR" sz="2000" b="1" dirty="0">
              <a:latin typeface="Times New Roman" pitchFamily="18" charset="0"/>
              <a:cs typeface="Times New Roman" pitchFamily="18" charset="0"/>
            </a:endParaRPr>
          </a:p>
          <a:p>
            <a:pPr marL="0" indent="0">
              <a:buNone/>
            </a:pPr>
            <a:endParaRPr lang="tr-TR" sz="2000" b="1" dirty="0">
              <a:latin typeface="Times New Roman" pitchFamily="18" charset="0"/>
              <a:cs typeface="Times New Roman" pitchFamily="18" charset="0"/>
            </a:endParaRPr>
          </a:p>
          <a:p>
            <a:pPr marL="0" indent="0">
              <a:buNone/>
            </a:pPr>
            <a:r>
              <a:rPr lang="tr-TR" sz="2000" b="1" dirty="0">
                <a:latin typeface="Times New Roman" pitchFamily="18" charset="0"/>
                <a:cs typeface="Times New Roman" pitchFamily="18" charset="0"/>
              </a:rPr>
              <a:t> </a:t>
            </a:r>
          </a:p>
          <a:p>
            <a:pPr marL="0" indent="0">
              <a:buNone/>
            </a:pPr>
            <a:r>
              <a:rPr lang="tr-TR" sz="2000" b="1" dirty="0">
                <a:latin typeface="Times New Roman" pitchFamily="18" charset="0"/>
                <a:cs typeface="Times New Roman" pitchFamily="18" charset="0"/>
              </a:rPr>
              <a:t>                                                      </a:t>
            </a:r>
          </a:p>
        </p:txBody>
      </p:sp>
      <p:sp>
        <p:nvSpPr>
          <p:cNvPr id="8" name="Metin kutusu 7"/>
          <p:cNvSpPr txBox="1"/>
          <p:nvPr/>
        </p:nvSpPr>
        <p:spPr>
          <a:xfrm>
            <a:off x="4067411" y="1046140"/>
            <a:ext cx="1224136"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tr-TR" sz="2000" dirty="0">
                <a:solidFill>
                  <a:prstClr val="black"/>
                </a:solidFill>
                <a:latin typeface="Times New Roman" pitchFamily="18" charset="0"/>
                <a:cs typeface="Times New Roman" pitchFamily="18" charset="0"/>
              </a:rPr>
              <a:t>Havaküre</a:t>
            </a:r>
          </a:p>
        </p:txBody>
      </p:sp>
      <p:sp>
        <p:nvSpPr>
          <p:cNvPr id="10" name="Metin kutusu 9"/>
          <p:cNvSpPr txBox="1"/>
          <p:nvPr/>
        </p:nvSpPr>
        <p:spPr>
          <a:xfrm>
            <a:off x="4275421" y="5252000"/>
            <a:ext cx="1070024"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000" dirty="0">
                <a:solidFill>
                  <a:prstClr val="black"/>
                </a:solidFill>
                <a:latin typeface="Times New Roman" pitchFamily="18" charset="0"/>
                <a:cs typeface="Times New Roman" pitchFamily="18" charset="0"/>
              </a:rPr>
              <a:t>Taşküre</a:t>
            </a:r>
          </a:p>
        </p:txBody>
      </p:sp>
      <p:sp>
        <p:nvSpPr>
          <p:cNvPr id="12" name="Metin kutusu 11"/>
          <p:cNvSpPr txBox="1"/>
          <p:nvPr/>
        </p:nvSpPr>
        <p:spPr>
          <a:xfrm>
            <a:off x="3903646" y="2924944"/>
            <a:ext cx="1728192" cy="40011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tr-TR" sz="2000" dirty="0" err="1">
                <a:solidFill>
                  <a:prstClr val="black"/>
                </a:solidFill>
                <a:latin typeface="Times New Roman" pitchFamily="18" charset="0"/>
                <a:cs typeface="Times New Roman" pitchFamily="18" charset="0"/>
              </a:rPr>
              <a:t>Töprakküre</a:t>
            </a:r>
            <a:endParaRPr lang="tr-TR" sz="2000" dirty="0">
              <a:solidFill>
                <a:prstClr val="black"/>
              </a:solidFill>
              <a:latin typeface="Times New Roman" pitchFamily="18" charset="0"/>
              <a:cs typeface="Times New Roman" pitchFamily="18" charset="0"/>
            </a:endParaRPr>
          </a:p>
        </p:txBody>
      </p:sp>
      <p:sp>
        <p:nvSpPr>
          <p:cNvPr id="26" name="Metin kutusu 25"/>
          <p:cNvSpPr txBox="1"/>
          <p:nvPr/>
        </p:nvSpPr>
        <p:spPr>
          <a:xfrm>
            <a:off x="7452320" y="2925275"/>
            <a:ext cx="1260910"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tr-TR" sz="2000" dirty="0" err="1">
                <a:solidFill>
                  <a:prstClr val="black"/>
                </a:solidFill>
                <a:latin typeface="Times New Roman" pitchFamily="18" charset="0"/>
                <a:cs typeface="Times New Roman" pitchFamily="18" charset="0"/>
              </a:rPr>
              <a:t>Canlıküre</a:t>
            </a:r>
            <a:endParaRPr lang="tr-TR" sz="2000" dirty="0">
              <a:solidFill>
                <a:prstClr val="black"/>
              </a:solidFill>
              <a:latin typeface="Times New Roman" pitchFamily="18" charset="0"/>
              <a:cs typeface="Times New Roman" pitchFamily="18" charset="0"/>
            </a:endParaRPr>
          </a:p>
        </p:txBody>
      </p:sp>
      <p:sp>
        <p:nvSpPr>
          <p:cNvPr id="29" name="Metin kutusu 28"/>
          <p:cNvSpPr txBox="1"/>
          <p:nvPr/>
        </p:nvSpPr>
        <p:spPr>
          <a:xfrm>
            <a:off x="1082967" y="2913229"/>
            <a:ext cx="1080120"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tr-TR" sz="2000" dirty="0">
                <a:solidFill>
                  <a:prstClr val="black"/>
                </a:solidFill>
                <a:latin typeface="Times New Roman" pitchFamily="18" charset="0"/>
                <a:cs typeface="Times New Roman" pitchFamily="18" charset="0"/>
              </a:rPr>
              <a:t>Suküre</a:t>
            </a:r>
          </a:p>
        </p:txBody>
      </p:sp>
      <p:sp>
        <p:nvSpPr>
          <p:cNvPr id="4" name="Yukarı Aşağı Ok 3"/>
          <p:cNvSpPr/>
          <p:nvPr/>
        </p:nvSpPr>
        <p:spPr>
          <a:xfrm>
            <a:off x="4525426" y="1446250"/>
            <a:ext cx="484632" cy="153242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104" y="3325055"/>
            <a:ext cx="549275" cy="190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ol Sağ Ok 4"/>
          <p:cNvSpPr/>
          <p:nvPr/>
        </p:nvSpPr>
        <p:spPr>
          <a:xfrm>
            <a:off x="5631838" y="2882683"/>
            <a:ext cx="182048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087" y="2888457"/>
            <a:ext cx="1749425" cy="50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29" name="Eğri Bağlayıcı 1028"/>
          <p:cNvCxnSpPr>
            <a:stCxn id="8" idx="3"/>
            <a:endCxn id="26" idx="0"/>
          </p:cNvCxnSpPr>
          <p:nvPr/>
        </p:nvCxnSpPr>
        <p:spPr>
          <a:xfrm>
            <a:off x="5291547" y="1246195"/>
            <a:ext cx="2791228" cy="1679080"/>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32" name="Eğri Bağlayıcı 1031"/>
          <p:cNvCxnSpPr/>
          <p:nvPr/>
        </p:nvCxnSpPr>
        <p:spPr>
          <a:xfrm rot="5400000" flipH="1" flipV="1">
            <a:off x="2411760" y="1700808"/>
            <a:ext cx="72008" cy="72008"/>
          </a:xfrm>
          <a:prstGeom prst="curved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34" name="Eğri Bağlayıcı 1033"/>
          <p:cNvCxnSpPr>
            <a:stCxn id="8" idx="1"/>
            <a:endCxn id="29" idx="0"/>
          </p:cNvCxnSpPr>
          <p:nvPr/>
        </p:nvCxnSpPr>
        <p:spPr>
          <a:xfrm rot="10800000" flipV="1">
            <a:off x="1623027" y="1246195"/>
            <a:ext cx="2444384" cy="1667034"/>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47" name="Eğri Bağlayıcı 1046"/>
          <p:cNvCxnSpPr>
            <a:stCxn id="29" idx="2"/>
            <a:endCxn id="10" idx="1"/>
          </p:cNvCxnSpPr>
          <p:nvPr/>
        </p:nvCxnSpPr>
        <p:spPr>
          <a:xfrm rot="16200000" flipH="1">
            <a:off x="1879866" y="3056500"/>
            <a:ext cx="2138716" cy="2652394"/>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49" name="Eğri Bağlayıcı 1048"/>
          <p:cNvCxnSpPr>
            <a:stCxn id="10" idx="3"/>
            <a:endCxn id="26" idx="2"/>
          </p:cNvCxnSpPr>
          <p:nvPr/>
        </p:nvCxnSpPr>
        <p:spPr>
          <a:xfrm flipV="1">
            <a:off x="5345445" y="3325385"/>
            <a:ext cx="2737330" cy="2126670"/>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457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ve Ekosistem İlişkisi</a:t>
            </a:r>
            <a:endParaRPr lang="tr-TR" sz="4000" b="1" dirty="0"/>
          </a:p>
        </p:txBody>
      </p:sp>
      <p:sp>
        <p:nvSpPr>
          <p:cNvPr id="3" name="İçerik Yer Tutucusu 2"/>
          <p:cNvSpPr>
            <a:spLocks noGrp="1"/>
          </p:cNvSpPr>
          <p:nvPr>
            <p:ph idx="1"/>
          </p:nvPr>
        </p:nvSpPr>
        <p:spPr/>
        <p:txBody>
          <a:bodyPr>
            <a:normAutofit/>
          </a:bodyPr>
          <a:lstStyle/>
          <a:p>
            <a:pPr algn="just"/>
            <a:r>
              <a:rPr lang="tr-TR" sz="2000" dirty="0" smtClean="0">
                <a:latin typeface="Times New Roman" pitchFamily="18" charset="0"/>
                <a:cs typeface="Times New Roman" pitchFamily="18" charset="0"/>
              </a:rPr>
              <a:t>Toprağın </a:t>
            </a:r>
            <a:r>
              <a:rPr lang="tr-TR" sz="2000" dirty="0" err="1">
                <a:latin typeface="Times New Roman" pitchFamily="18" charset="0"/>
                <a:cs typeface="Times New Roman" pitchFamily="18" charset="0"/>
              </a:rPr>
              <a:t>biyoçeşitliliği</a:t>
            </a:r>
            <a:r>
              <a:rPr lang="tr-TR" sz="2000" dirty="0">
                <a:latin typeface="Times New Roman" pitchFamily="18" charset="0"/>
                <a:cs typeface="Times New Roman" pitchFamily="18" charset="0"/>
              </a:rPr>
              <a:t> mikroskopla görülecek kadar küçük bakteri ve kancalı kurtlardan yay kuyruk, akar, kırkayak, solucanlar, köstebekler ve farelere kadar birçok organizma içerebilir.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Toprakta </a:t>
            </a:r>
            <a:r>
              <a:rPr lang="tr-TR" sz="2000" dirty="0">
                <a:latin typeface="Times New Roman" pitchFamily="18" charset="0"/>
                <a:cs typeface="Times New Roman" pitchFamily="18" charset="0"/>
              </a:rPr>
              <a:t>yaşayan türler doğrudan toprak yapısı üzerinde çalışabilir. </a:t>
            </a:r>
            <a:endParaRPr lang="tr-TR" sz="2000" dirty="0" smtClean="0">
              <a:latin typeface="Times New Roman" pitchFamily="18" charset="0"/>
              <a:cs typeface="Times New Roman" pitchFamily="18" charset="0"/>
            </a:endParaRPr>
          </a:p>
          <a:p>
            <a:pPr algn="just"/>
            <a:r>
              <a:rPr lang="tr-TR" sz="2000" dirty="0" smtClean="0">
                <a:latin typeface="Times New Roman" pitchFamily="18" charset="0"/>
                <a:cs typeface="Times New Roman" pitchFamily="18" charset="0"/>
              </a:rPr>
              <a:t>Örneğin</a:t>
            </a:r>
            <a:r>
              <a:rPr lang="tr-TR" sz="2000" dirty="0">
                <a:latin typeface="Times New Roman" pitchFamily="18" charset="0"/>
                <a:cs typeface="Times New Roman" pitchFamily="18" charset="0"/>
              </a:rPr>
              <a:t>, toprak solucanları tünel kazma faaliyetlerinde nesneleri hareket ettirerek toprak yapısını değiştirir. Toprak solucanları toprağın tam manasıyla altını üstüne getirebileceğinden ekosistem mühendisleri olarak görülürler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Birçok </a:t>
            </a:r>
            <a:r>
              <a:rPr lang="tr-TR" sz="2000" dirty="0">
                <a:latin typeface="Times New Roman" pitchFamily="18" charset="0"/>
                <a:cs typeface="Times New Roman" pitchFamily="18" charset="0"/>
              </a:rPr>
              <a:t>bitki tozlaşma ve dölleme için hayvanlara muhtaçtır. Dünya besin kaynaklarının üçte biri bu tip yardımlara bağlıdır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 </a:t>
            </a:r>
            <a:r>
              <a:rPr lang="tr-TR" sz="2000" dirty="0">
                <a:latin typeface="Times New Roman" pitchFamily="18" charset="0"/>
                <a:cs typeface="Times New Roman" pitchFamily="18" charset="0"/>
              </a:rPr>
              <a:t>Bazı canlılar bitki tohumunun yayılımını sağlarlar. Bazı meyve türleri de bunlar arasındadır. </a:t>
            </a:r>
          </a:p>
        </p:txBody>
      </p:sp>
    </p:spTree>
    <p:extLst>
      <p:ext uri="{BB962C8B-B14F-4D97-AF65-F5344CB8AC3E}">
        <p14:creationId xmlns:p14="http://schemas.microsoft.com/office/powerpoint/2010/main" val="1504746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ve Ekosistem İlişkisi</a:t>
            </a:r>
            <a:endParaRPr lang="tr-TR" sz="4000" b="1" dirty="0"/>
          </a:p>
        </p:txBody>
      </p:sp>
      <p:sp>
        <p:nvSpPr>
          <p:cNvPr id="3" name="İçerik Yer Tutucusu 2"/>
          <p:cNvSpPr>
            <a:spLocks noGrp="1"/>
          </p:cNvSpPr>
          <p:nvPr>
            <p:ph idx="1"/>
          </p:nvPr>
        </p:nvSpPr>
        <p:spPr/>
        <p:txBody>
          <a:bodyPr>
            <a:noAutofit/>
          </a:bodyPr>
          <a:lstStyle/>
          <a:p>
            <a:pPr algn="just"/>
            <a:r>
              <a:rPr lang="tr-TR" sz="2000" dirty="0">
                <a:latin typeface="Times New Roman" pitchFamily="18" charset="0"/>
                <a:cs typeface="Times New Roman" pitchFamily="18" charset="0"/>
              </a:rPr>
              <a:t>Doğal habitatları parçalanmış birçok memeli ve kuşun insan habitatlarına yaklaşması ve dağılması baş gösteren birçok hastalıkta önemli rol oynamaktadır. </a:t>
            </a:r>
          </a:p>
          <a:p>
            <a:pPr algn="just"/>
            <a:r>
              <a:rPr lang="tr-TR" sz="2000" dirty="0" smtClean="0">
                <a:latin typeface="Times New Roman" pitchFamily="18" charset="0"/>
                <a:cs typeface="Times New Roman" pitchFamily="18" charset="0"/>
              </a:rPr>
              <a:t>Günümüzde </a:t>
            </a:r>
            <a:r>
              <a:rPr lang="tr-TR" sz="2000" dirty="0">
                <a:latin typeface="Times New Roman" pitchFamily="18" charset="0"/>
                <a:cs typeface="Times New Roman" pitchFamily="18" charset="0"/>
              </a:rPr>
              <a:t>ortaya çıkan ekosistem bozuklukları sözgelimi sıcaklık uç değer dağılımlarının değişmesi, tarımsal alan kullanımı, habitat tahribi kimyasal kirleticilerin birikimine bağlı değişiklikler, kentleşme ve göç etkileri enfeksiyon hastalıklarının dağılımı niteliklerinde önemli etkiler yapmaktadır</a:t>
            </a:r>
            <a:r>
              <a:rPr lang="tr-TR" sz="2000" dirty="0" smtClean="0">
                <a:latin typeface="Times New Roman" pitchFamily="18" charset="0"/>
                <a:cs typeface="Times New Roman" pitchFamily="18" charset="0"/>
              </a:rPr>
              <a:t>.</a:t>
            </a:r>
          </a:p>
          <a:p>
            <a:pPr algn="just"/>
            <a:r>
              <a:rPr lang="tr-TR" sz="2000" dirty="0" smtClean="0">
                <a:latin typeface="Times New Roman" pitchFamily="18" charset="0"/>
                <a:cs typeface="Times New Roman" pitchFamily="18" charset="0"/>
              </a:rPr>
              <a:t>Enfeksiyon </a:t>
            </a:r>
            <a:r>
              <a:rPr lang="tr-TR" sz="2000" dirty="0">
                <a:latin typeface="Times New Roman" pitchFamily="18" charset="0"/>
                <a:cs typeface="Times New Roman" pitchFamily="18" charset="0"/>
              </a:rPr>
              <a:t>etkenlerinin doğrudan alınması riskini kolaylaştırmasının </a:t>
            </a:r>
            <a:r>
              <a:rPr lang="tr-TR" sz="2000" dirty="0" err="1">
                <a:latin typeface="Times New Roman" pitchFamily="18" charset="0"/>
                <a:cs typeface="Times New Roman" pitchFamily="18" charset="0"/>
              </a:rPr>
              <a:t>yanısıra</a:t>
            </a:r>
            <a:r>
              <a:rPr lang="tr-TR" sz="2000" dirty="0">
                <a:latin typeface="Times New Roman" pitchFamily="18" charset="0"/>
                <a:cs typeface="Times New Roman" pitchFamily="18" charset="0"/>
              </a:rPr>
              <a:t> enfeksiyon etkenlerinin rezervuarlarının ve vektörlerinin biyolojik çeşitliliğinin değişmesine bağlı olarak da artmaktadır</a:t>
            </a:r>
            <a:r>
              <a:rPr lang="tr-TR" sz="2000" dirty="0" smtClean="0">
                <a:latin typeface="Times New Roman" pitchFamily="18" charset="0"/>
                <a:cs typeface="Times New Roman" pitchFamily="18" charset="0"/>
              </a:rPr>
              <a:t>.</a:t>
            </a:r>
          </a:p>
          <a:p>
            <a:pPr algn="just"/>
            <a:r>
              <a:rPr lang="tr-TR" sz="2000" dirty="0">
                <a:latin typeface="Times New Roman" pitchFamily="18" charset="0"/>
                <a:cs typeface="Times New Roman" pitchFamily="18" charset="0"/>
              </a:rPr>
              <a:t>Tüm organizmaların yaklaşık dörtte biri ila üçte biri toprakta bulunur. Ekosistemlerdeki genetik çeşitlilik günümüz ve gelecek için önemli bir tarımsal ve tıbbi kaynak da oluşturmaktadır. </a:t>
            </a:r>
          </a:p>
          <a:p>
            <a:pPr algn="just"/>
            <a:endParaRPr lang="tr-TR" sz="2000" dirty="0">
              <a:latin typeface="Times New Roman" pitchFamily="18" charset="0"/>
              <a:cs typeface="Times New Roman" pitchFamily="18" charset="0"/>
            </a:endParaRPr>
          </a:p>
          <a:p>
            <a:endParaRPr lang="tr-TR" sz="2400" dirty="0"/>
          </a:p>
        </p:txBody>
      </p:sp>
    </p:spTree>
    <p:extLst>
      <p:ext uri="{BB962C8B-B14F-4D97-AF65-F5344CB8AC3E}">
        <p14:creationId xmlns:p14="http://schemas.microsoft.com/office/powerpoint/2010/main" val="2033853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Organizmaları</a:t>
            </a:r>
            <a:endParaRPr lang="tr-TR" sz="4000" b="1" dirty="0"/>
          </a:p>
        </p:txBody>
      </p:sp>
      <p:sp>
        <p:nvSpPr>
          <p:cNvPr id="3" name="İçerik Yer Tutucusu 2"/>
          <p:cNvSpPr>
            <a:spLocks noGrp="1"/>
          </p:cNvSpPr>
          <p:nvPr>
            <p:ph idx="1"/>
          </p:nvPr>
        </p:nvSpPr>
        <p:spPr/>
        <p:txBody>
          <a:bodyPr>
            <a:normAutofit fontScale="62500" lnSpcReduction="20000"/>
          </a:bodyPr>
          <a:lstStyle/>
          <a:p>
            <a:pPr marL="0" indent="0" algn="just">
              <a:buNone/>
            </a:pP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Ölü </a:t>
            </a:r>
            <a:r>
              <a:rPr lang="tr-TR" dirty="0">
                <a:latin typeface="Times New Roman" pitchFamily="18" charset="0"/>
                <a:cs typeface="Times New Roman" pitchFamily="18" charset="0"/>
              </a:rPr>
              <a:t>orman yapraklarının yaklaşık %90’ı kırkayaklar, toprak solucanları ve tahta biti tarafından işlenir</a:t>
            </a:r>
            <a:r>
              <a:rPr lang="tr-TR" dirty="0" smtClean="0">
                <a:latin typeface="Times New Roman" pitchFamily="18" charset="0"/>
                <a:cs typeface="Times New Roman" pitchFamily="18" charset="0"/>
              </a:rPr>
              <a:t>.</a:t>
            </a:r>
          </a:p>
          <a:p>
            <a:pPr algn="just"/>
            <a:r>
              <a:rPr lang="tr-TR" dirty="0" smtClean="0">
                <a:latin typeface="Times New Roman" pitchFamily="18" charset="0"/>
                <a:cs typeface="Times New Roman" pitchFamily="18" charset="0"/>
              </a:rPr>
              <a:t>Atmosferik </a:t>
            </a:r>
            <a:r>
              <a:rPr lang="tr-TR" dirty="0">
                <a:latin typeface="Times New Roman" pitchFamily="18" charset="0"/>
                <a:cs typeface="Times New Roman" pitchFamily="18" charset="0"/>
              </a:rPr>
              <a:t>azotu bitki büyümesi için esas olan mineral azota dönüştüren toprak bakterileri vardır</a:t>
            </a:r>
            <a:r>
              <a:rPr lang="tr-TR" dirty="0" smtClean="0">
                <a:latin typeface="Times New Roman" pitchFamily="18" charset="0"/>
                <a:cs typeface="Times New Roman" pitchFamily="18" charset="0"/>
              </a:rPr>
              <a:t>.</a:t>
            </a:r>
          </a:p>
          <a:p>
            <a:pPr algn="just"/>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Mantarlar besinleri bir yerden başka bir yere toprak boyunca taşır</a:t>
            </a:r>
            <a:r>
              <a:rPr lang="tr-TR" dirty="0" smtClean="0">
                <a:latin typeface="Times New Roman" pitchFamily="18" charset="0"/>
                <a:cs typeface="Times New Roman" pitchFamily="18" charset="0"/>
              </a:rPr>
              <a:t>.</a:t>
            </a:r>
            <a:endParaRPr lang="tr-TR" dirty="0">
              <a:latin typeface="Times New Roman" pitchFamily="18" charset="0"/>
              <a:cs typeface="Times New Roman" pitchFamily="18" charset="0"/>
            </a:endParaRPr>
          </a:p>
          <a:p>
            <a:pPr marL="0" indent="0" algn="just">
              <a:buNone/>
            </a:pP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Toprak Faunası</a:t>
            </a:r>
          </a:p>
          <a:p>
            <a:pPr marL="0" indent="0" algn="just">
              <a:buNone/>
            </a:pPr>
            <a:r>
              <a:rPr lang="tr-TR" dirty="0">
                <a:latin typeface="Times New Roman" pitchFamily="18" charset="0"/>
                <a:cs typeface="Times New Roman" pitchFamily="18" charset="0"/>
              </a:rPr>
              <a:t>	1. Makro fauna (kırkayaklar, karınca, solucanlar) </a:t>
            </a:r>
          </a:p>
          <a:p>
            <a:pPr marL="0" indent="0" algn="just">
              <a:buNone/>
            </a:pPr>
            <a:r>
              <a:rPr lang="tr-TR" dirty="0">
                <a:latin typeface="Times New Roman" pitchFamily="18" charset="0"/>
                <a:cs typeface="Times New Roman" pitchFamily="18" charset="0"/>
              </a:rPr>
              <a:t>	2. </a:t>
            </a:r>
            <a:r>
              <a:rPr lang="tr-TR" dirty="0" err="1">
                <a:latin typeface="Times New Roman" pitchFamily="18" charset="0"/>
                <a:cs typeface="Times New Roman" pitchFamily="18" charset="0"/>
              </a:rPr>
              <a:t>Mezofauna</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nematodlar</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collemboller</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rotatorlar</a:t>
            </a:r>
            <a:r>
              <a:rPr lang="tr-TR" dirty="0">
                <a:latin typeface="Times New Roman" pitchFamily="18" charset="0"/>
                <a:cs typeface="Times New Roman" pitchFamily="18" charset="0"/>
              </a:rPr>
              <a:t>) </a:t>
            </a:r>
          </a:p>
          <a:p>
            <a:pPr marL="0" indent="0" algn="just">
              <a:buNone/>
            </a:pPr>
            <a:r>
              <a:rPr lang="tr-TR" dirty="0">
                <a:latin typeface="Times New Roman" pitchFamily="18" charset="0"/>
                <a:cs typeface="Times New Roman" pitchFamily="18" charset="0"/>
              </a:rPr>
              <a:t>	3. </a:t>
            </a:r>
            <a:r>
              <a:rPr lang="tr-TR" dirty="0" err="1">
                <a:latin typeface="Times New Roman" pitchFamily="18" charset="0"/>
                <a:cs typeface="Times New Roman" pitchFamily="18" charset="0"/>
              </a:rPr>
              <a:t>Mikrofauna</a:t>
            </a:r>
            <a:r>
              <a:rPr lang="tr-TR" dirty="0">
                <a:latin typeface="Times New Roman" pitchFamily="18" charset="0"/>
                <a:cs typeface="Times New Roman" pitchFamily="18" charset="0"/>
              </a:rPr>
              <a:t> (Amipler, kamçılılar) </a:t>
            </a:r>
          </a:p>
          <a:p>
            <a:pPr marL="0" indent="0" algn="just">
              <a:buNone/>
            </a:pP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Toprak </a:t>
            </a:r>
            <a:r>
              <a:rPr lang="tr-TR" dirty="0" err="1">
                <a:latin typeface="Times New Roman" pitchFamily="18" charset="0"/>
                <a:cs typeface="Times New Roman" pitchFamily="18" charset="0"/>
              </a:rPr>
              <a:t>Mikroflorası</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Biota</a:t>
            </a:r>
            <a:r>
              <a:rPr lang="tr-TR" dirty="0">
                <a:latin typeface="Times New Roman" pitchFamily="18" charset="0"/>
                <a:cs typeface="Times New Roman" pitchFamily="18" charset="0"/>
              </a:rPr>
              <a:t>)</a:t>
            </a:r>
          </a:p>
          <a:p>
            <a:pPr marL="0" indent="0" algn="just">
              <a:buNone/>
            </a:pPr>
            <a:r>
              <a:rPr lang="tr-TR" dirty="0">
                <a:latin typeface="Times New Roman" pitchFamily="18" charset="0"/>
                <a:cs typeface="Times New Roman" pitchFamily="18" charset="0"/>
              </a:rPr>
              <a:t>	1. Bakteriler </a:t>
            </a:r>
          </a:p>
          <a:p>
            <a:pPr marL="0" indent="0" algn="just">
              <a:buNone/>
            </a:pPr>
            <a:r>
              <a:rPr lang="tr-TR" dirty="0">
                <a:latin typeface="Times New Roman" pitchFamily="18" charset="0"/>
                <a:cs typeface="Times New Roman" pitchFamily="18" charset="0"/>
              </a:rPr>
              <a:t>	2. Mantarlar </a:t>
            </a:r>
          </a:p>
          <a:p>
            <a:pPr marL="0" indent="0" algn="just">
              <a:buNone/>
            </a:pPr>
            <a:r>
              <a:rPr lang="tr-TR" dirty="0">
                <a:latin typeface="Times New Roman" pitchFamily="18" charset="0"/>
                <a:cs typeface="Times New Roman" pitchFamily="18" charset="0"/>
              </a:rPr>
              <a:t>	3. Algler</a:t>
            </a:r>
          </a:p>
          <a:p>
            <a:endParaRPr lang="tr-TR" dirty="0">
              <a:latin typeface="Times New Roman" pitchFamily="18" charset="0"/>
              <a:cs typeface="Times New Roman" pitchFamily="18" charset="0"/>
            </a:endParaRPr>
          </a:p>
        </p:txBody>
      </p:sp>
    </p:spTree>
    <p:extLst>
      <p:ext uri="{BB962C8B-B14F-4D97-AF65-F5344CB8AC3E}">
        <p14:creationId xmlns:p14="http://schemas.microsoft.com/office/powerpoint/2010/main" val="1253000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chemeClr val="accent6">
              <a:lumMod val="60000"/>
              <a:lumOff val="40000"/>
            </a:schemeClr>
          </a:solidFill>
        </p:spPr>
        <p:txBody>
          <a:bodyPr>
            <a:normAutofit/>
          </a:bodyPr>
          <a:lstStyle/>
          <a:p>
            <a:r>
              <a:rPr lang="tr-TR" sz="4000" b="1" dirty="0" smtClean="0"/>
              <a:t>Toprak Organizmaları</a:t>
            </a:r>
            <a:endParaRPr lang="tr-TR" sz="4000" b="1" dirty="0"/>
          </a:p>
        </p:txBody>
      </p:sp>
      <p:sp>
        <p:nvSpPr>
          <p:cNvPr id="3" name="İçerik Yer Tutucusu 2"/>
          <p:cNvSpPr>
            <a:spLocks noGrp="1"/>
          </p:cNvSpPr>
          <p:nvPr>
            <p:ph idx="1"/>
          </p:nvPr>
        </p:nvSpPr>
        <p:spPr/>
        <p:txBody>
          <a:bodyPr/>
          <a:lstStyle/>
          <a:p>
            <a:pPr algn="just"/>
            <a:r>
              <a:rPr lang="tr-TR" sz="2000" dirty="0" smtClean="0"/>
              <a:t>Toprak mikroorganizmaları, ekosistemin kalitesi ve tarımsal ekosistemlerin verimliliğinde çok önemli bir rol oynar.</a:t>
            </a:r>
          </a:p>
          <a:p>
            <a:pPr algn="just"/>
            <a:r>
              <a:rPr lang="tr-TR" sz="2000" dirty="0" smtClean="0"/>
              <a:t> Toprak mikrobiyolojisi topraktaki görünmeyen çoğunluğu temsil eder ve dünya üzerindeki genetik çeşitliliğinin büyük bir kısmını oluşturur. </a:t>
            </a:r>
          </a:p>
          <a:p>
            <a:pPr algn="just"/>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482" y="3140968"/>
            <a:ext cx="612775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49249"/>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A7F408A1858E7A458A030FEE5481DA71" ma:contentTypeVersion="2" ma:contentTypeDescription="Yeni belge oluşturun." ma:contentTypeScope="" ma:versionID="f6f9662267fbc1a1cfff0e13d8722a49">
  <xsd:schema xmlns:xsd="http://www.w3.org/2001/XMLSchema" xmlns:xs="http://www.w3.org/2001/XMLSchema" xmlns:p="http://schemas.microsoft.com/office/2006/metadata/properties" xmlns:ns2="f6e0a45e-0ff3-4c2d-a2f8-5eef6c0d1d2e" targetNamespace="http://schemas.microsoft.com/office/2006/metadata/properties" ma:root="true" ma:fieldsID="f48df05af8d45066fe4672e9637ba9bb" ns2:_="">
    <xsd:import namespace="f6e0a45e-0ff3-4c2d-a2f8-5eef6c0d1d2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e0a45e-0ff3-4c2d-a2f8-5eef6c0d1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7031C8-75CF-4174-B237-4FC7E1DD779C}">
  <ds:schemaRefs>
    <ds:schemaRef ds:uri="http://schemas.microsoft.com/sharepoint/v3/contenttype/forms"/>
  </ds:schemaRefs>
</ds:datastoreItem>
</file>

<file path=customXml/itemProps2.xml><?xml version="1.0" encoding="utf-8"?>
<ds:datastoreItem xmlns:ds="http://schemas.openxmlformats.org/officeDocument/2006/customXml" ds:itemID="{55FF6A9A-4700-4A34-8C3B-923B2493FE7A}">
  <ds:schemaRefs>
    <ds:schemaRef ds:uri="http://purl.org/dc/elements/1.1/"/>
    <ds:schemaRef ds:uri="http://schemas.microsoft.com/office/2006/metadata/properties"/>
    <ds:schemaRef ds:uri="http://schemas.microsoft.com/office/2006/documentManagement/types"/>
    <ds:schemaRef ds:uri="f6e0a45e-0ff3-4c2d-a2f8-5eef6c0d1d2e"/>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331D8188-01F0-4427-AA52-532E961E0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e0a45e-0ff3-4c2d-a2f8-5eef6c0d1d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4699</TotalTime>
  <Words>3176</Words>
  <Application>Microsoft Office PowerPoint</Application>
  <PresentationFormat>Ekran Gösterisi (4:3)</PresentationFormat>
  <Paragraphs>228</Paragraphs>
  <Slides>44</Slides>
  <Notes>4</Notes>
  <HiddenSlides>0</HiddenSlides>
  <MMClips>1</MMClips>
  <ScaleCrop>false</ScaleCrop>
  <HeadingPairs>
    <vt:vector size="4" baseType="variant">
      <vt:variant>
        <vt:lpstr>Tema</vt:lpstr>
      </vt:variant>
      <vt:variant>
        <vt:i4>1</vt:i4>
      </vt:variant>
      <vt:variant>
        <vt:lpstr>Slayt Başlıkları</vt:lpstr>
      </vt:variant>
      <vt:variant>
        <vt:i4>44</vt:i4>
      </vt:variant>
    </vt:vector>
  </HeadingPairs>
  <TitlesOfParts>
    <vt:vector size="45" baseType="lpstr">
      <vt:lpstr>Ofis Teması</vt:lpstr>
      <vt:lpstr>Toprak Kirliliği ve Bor ile Sürdürülebilirliğin Sağlanması</vt:lpstr>
      <vt:lpstr>Toprak</vt:lpstr>
      <vt:lpstr>Toprak</vt:lpstr>
      <vt:lpstr>Toprak ve Ekosistem İlişkisi</vt:lpstr>
      <vt:lpstr>PowerPoint Sunusu</vt:lpstr>
      <vt:lpstr>Toprak ve Ekosistem İlişkisi</vt:lpstr>
      <vt:lpstr>Toprak ve Ekosistem İlişkisi</vt:lpstr>
      <vt:lpstr>Toprak Organizmaları</vt:lpstr>
      <vt:lpstr>Toprak Organizmaları</vt:lpstr>
      <vt:lpstr>Toprak Organizmaları</vt:lpstr>
      <vt:lpstr>Toprak Organizmaları</vt:lpstr>
      <vt:lpstr>Toprak Organizmaları</vt:lpstr>
      <vt:lpstr>PowerPoint Sunusu</vt:lpstr>
      <vt:lpstr>PowerPoint Sunusu</vt:lpstr>
      <vt:lpstr>Toprak Kirliliği</vt:lpstr>
      <vt:lpstr>Toprak Kirliliği</vt:lpstr>
      <vt:lpstr>PowerPoint Sunusu</vt:lpstr>
      <vt:lpstr>PowerPoint Sunusu</vt:lpstr>
      <vt:lpstr>PowerPoint Sunusu</vt:lpstr>
      <vt:lpstr>PowerPoint Sunusu</vt:lpstr>
      <vt:lpstr>Toprak Kirliliği</vt:lpstr>
      <vt:lpstr>Toprak Kirliliği</vt:lpstr>
      <vt:lpstr>PowerPoint Sunusu</vt:lpstr>
      <vt:lpstr>Toprak Kirliliği</vt:lpstr>
      <vt:lpstr>Toprak Kirliliği</vt:lpstr>
      <vt:lpstr>Toprak Kirliliği</vt:lpstr>
      <vt:lpstr>Toprak Kirliliği</vt:lpstr>
      <vt:lpstr>Toprak Kirliliği</vt:lpstr>
      <vt:lpstr>Toprak Kirliliği</vt:lpstr>
      <vt:lpstr>PowerPoint Sunusu</vt:lpstr>
      <vt:lpstr>Toprak Kirliliği</vt:lpstr>
      <vt:lpstr>Toprak Kirliliği</vt:lpstr>
      <vt:lpstr>Toprak Kirliliği</vt:lpstr>
      <vt:lpstr>Sürdürülebilir Uygulamalar</vt:lpstr>
      <vt:lpstr>Sürdürülebilir Uygulamalar</vt:lpstr>
      <vt:lpstr>Sürdürülebilir Uygulamalar</vt:lpstr>
      <vt:lpstr>Sürdürülebilir Uygulamalar</vt:lpstr>
      <vt:lpstr>Sonuç ve Öneriler</vt:lpstr>
      <vt:lpstr>Sonuç ve Öneriler</vt:lpstr>
      <vt:lpstr>Sonuç ve Öneriler</vt:lpstr>
      <vt:lpstr>PowerPoint Sunusu</vt:lpstr>
      <vt:lpstr>Kaynaklar</vt:lpstr>
      <vt:lpstr>Kaynaklar</vt:lpstr>
      <vt:lpstr>Kaynaklar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Yeni covid 19</dc:title>
  <dc:creator>Pc</dc:creator>
  <cp:lastModifiedBy>CI</cp:lastModifiedBy>
  <cp:revision>380</cp:revision>
  <dcterms:created xsi:type="dcterms:W3CDTF">2020-03-04T08:08:09Z</dcterms:created>
  <dcterms:modified xsi:type="dcterms:W3CDTF">2021-04-17T11:28:31Z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0x010100A7F408A1858E7A458A030FEE5481DA71</vt:lpwstr>
  </property>
</Properties>
</file>