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141"/>
    <a:srgbClr val="A59F31"/>
    <a:srgbClr val="795515"/>
    <a:srgbClr val="B0C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878977234832627"/>
          <c:y val="0.15005914052418051"/>
          <c:w val="0.80844049055764533"/>
          <c:h val="0.62280977127360859"/>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dk1">
                      <a:tint val="88500"/>
                      <a:tint val="58000"/>
                      <a:satMod val="108000"/>
                      <a:lumMod val="110000"/>
                    </a:schemeClr>
                  </a:gs>
                  <a:gs pos="100000">
                    <a:schemeClr val="dk1">
                      <a:tint val="88500"/>
                      <a:tint val="81000"/>
                      <a:satMod val="109000"/>
                      <a:lumMod val="105000"/>
                    </a:schemeClr>
                  </a:gs>
                </a:gsLst>
                <a:lin ang="5040000" scaled="0"/>
              </a:gradFill>
              <a:ln w="9525" cap="flat" cmpd="sng" algn="ctr">
                <a:solidFill>
                  <a:schemeClr val="dk1">
                    <a:tint val="88500"/>
                    <a:shade val="95000"/>
                  </a:schemeClr>
                </a:solidFill>
                <a:round/>
              </a:ln>
              <a:effectLst/>
            </c:spPr>
          </c:marker>
          <c:trendline>
            <c:spPr>
              <a:ln w="9525" cap="rnd">
                <a:solidFill>
                  <a:schemeClr val="dk1">
                    <a:tint val="88500"/>
                  </a:schemeClr>
                </a:solidFill>
              </a:ln>
              <a:effectLst/>
            </c:spPr>
            <c:trendlineType val="linear"/>
            <c:dispRSqr val="0"/>
            <c:dispEq val="0"/>
          </c:trendline>
          <c:trendline>
            <c:spPr>
              <a:ln w="9525" cap="rnd">
                <a:solidFill>
                  <a:schemeClr val="dk1">
                    <a:tint val="88500"/>
                  </a:schemeClr>
                </a:solidFill>
              </a:ln>
              <a:effectLst/>
            </c:spPr>
            <c:trendlineType val="linear"/>
            <c:dispRSqr val="1"/>
            <c:dispEq val="1"/>
            <c:trendlineLbl>
              <c:layout>
                <c:manualLayout>
                  <c:x val="-0.11229577534947793"/>
                  <c:y val="-8.6381127229466906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trendlineLbl>
          </c:trendline>
          <c:trendline>
            <c:spPr>
              <a:ln w="9525" cap="rnd">
                <a:solidFill>
                  <a:schemeClr val="dk1">
                    <a:tint val="88500"/>
                  </a:schemeClr>
                </a:solidFill>
              </a:ln>
              <a:effectLst/>
            </c:spPr>
            <c:trendlineType val="linear"/>
            <c:dispRSqr val="0"/>
            <c:dispEq val="0"/>
          </c:trendline>
          <c:xVal>
            <c:numRef>
              <c:f>Sayfa1!$H$2:$H$17</c:f>
              <c:numCache>
                <c:formatCode>General</c:formatCode>
                <c:ptCount val="16"/>
                <c:pt idx="0">
                  <c:v>0.51105</c:v>
                </c:pt>
                <c:pt idx="1">
                  <c:v>0.86275000000000002</c:v>
                </c:pt>
                <c:pt idx="2">
                  <c:v>0.91105000000000003</c:v>
                </c:pt>
                <c:pt idx="3">
                  <c:v>0.111</c:v>
                </c:pt>
                <c:pt idx="4">
                  <c:v>3.3300000000000003E-2</c:v>
                </c:pt>
                <c:pt idx="5">
                  <c:v>6.1644999999999998E-2</c:v>
                </c:pt>
                <c:pt idx="6">
                  <c:v>0.49995000000000001</c:v>
                </c:pt>
                <c:pt idx="7">
                  <c:v>0.94443999999999995</c:v>
                </c:pt>
                <c:pt idx="8">
                  <c:v>0.51105</c:v>
                </c:pt>
                <c:pt idx="9">
                  <c:v>0.86275000000000002</c:v>
                </c:pt>
                <c:pt idx="10">
                  <c:v>0.91105000000000003</c:v>
                </c:pt>
                <c:pt idx="11">
                  <c:v>1.11E-2</c:v>
                </c:pt>
                <c:pt idx="12">
                  <c:v>3.3329999999999999E-2</c:v>
                </c:pt>
                <c:pt idx="13">
                  <c:v>6.1644999999999998E-2</c:v>
                </c:pt>
                <c:pt idx="14">
                  <c:v>0.49995000000000001</c:v>
                </c:pt>
                <c:pt idx="15">
                  <c:v>0.94440000000000002</c:v>
                </c:pt>
              </c:numCache>
            </c:numRef>
          </c:xVal>
          <c:yVal>
            <c:numRef>
              <c:f>Sayfa1!$I$2:$I$17</c:f>
              <c:numCache>
                <c:formatCode>General</c:formatCode>
                <c:ptCount val="16"/>
                <c:pt idx="0">
                  <c:v>0.55555555555555558</c:v>
                </c:pt>
                <c:pt idx="1">
                  <c:v>0.93333333333333335</c:v>
                </c:pt>
                <c:pt idx="2">
                  <c:v>0.97777777777777775</c:v>
                </c:pt>
                <c:pt idx="3">
                  <c:v>2.2222222222222223E-2</c:v>
                </c:pt>
                <c:pt idx="4">
                  <c:v>4.4444444444444446E-2</c:v>
                </c:pt>
                <c:pt idx="5">
                  <c:v>8.8888888888888892E-2</c:v>
                </c:pt>
                <c:pt idx="6">
                  <c:v>0.51111111111111107</c:v>
                </c:pt>
                <c:pt idx="7">
                  <c:v>1</c:v>
                </c:pt>
                <c:pt idx="8">
                  <c:v>0.46666666666666667</c:v>
                </c:pt>
                <c:pt idx="9">
                  <c:v>0.68888888888888888</c:v>
                </c:pt>
                <c:pt idx="10">
                  <c:v>0.84444444444444444</c:v>
                </c:pt>
                <c:pt idx="11">
                  <c:v>0</c:v>
                </c:pt>
                <c:pt idx="12">
                  <c:v>2.2222222222222223E-2</c:v>
                </c:pt>
                <c:pt idx="13">
                  <c:v>4.4444444444444446E-2</c:v>
                </c:pt>
                <c:pt idx="14">
                  <c:v>0.48888888888888887</c:v>
                </c:pt>
                <c:pt idx="15">
                  <c:v>0.88888888888888884</c:v>
                </c:pt>
              </c:numCache>
            </c:numRef>
          </c:y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174-469E-BC3E-EC0B21C4A911}"/>
            </c:ext>
          </c:extLst>
        </c:ser>
        <c:dLbls>
          <c:showLegendKey val="0"/>
          <c:showVal val="0"/>
          <c:showCatName val="0"/>
          <c:showSerName val="0"/>
          <c:showPercent val="0"/>
          <c:showBubbleSize val="0"/>
        </c:dLbls>
        <c:axId val="433403232"/>
        <c:axId val="433403624"/>
      </c:scatterChart>
      <c:valAx>
        <c:axId val="43340323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tr-TR"/>
                  <a:t>ANN predicted value</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tr-TR"/>
          </a:p>
        </c:txPr>
        <c:crossAx val="433403624"/>
        <c:crosses val="autoZero"/>
        <c:crossBetween val="midCat"/>
      </c:valAx>
      <c:valAx>
        <c:axId val="4334036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tr-TR"/>
                  <a:t>experimental value</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tr-TR"/>
          </a:p>
        </c:txPr>
        <c:crossAx val="43340323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spPr>
            <a:ln w="25400">
              <a:noFill/>
            </a:ln>
            <a:effectLst/>
          </c:spPr>
          <c:marker>
            <c:symbol val="circle"/>
            <c:size val="4"/>
            <c:spPr>
              <a:solidFill>
                <a:schemeClr val="dk1">
                  <a:tint val="88500"/>
                </a:schemeClr>
              </a:solidFill>
              <a:ln w="9525" cap="flat" cmpd="sng" algn="ctr">
                <a:solidFill>
                  <a:schemeClr val="dk1">
                    <a:tint val="88500"/>
                  </a:schemeClr>
                </a:solidFill>
                <a:round/>
              </a:ln>
              <a:effectLst/>
            </c:spPr>
          </c:marker>
          <c:trendline>
            <c:spPr>
              <a:ln w="63500" cap="rnd" cmpd="sng" algn="ctr">
                <a:solidFill>
                  <a:schemeClr val="dk1">
                    <a:tint val="88500"/>
                    <a:alpha val="25000"/>
                  </a:schemeClr>
                </a:solidFill>
                <a:round/>
              </a:ln>
              <a:effectLst/>
            </c:spPr>
            <c:trendlineType val="linear"/>
            <c:dispRSqr val="0"/>
            <c:dispEq val="0"/>
          </c:trendline>
          <c:trendline>
            <c:spPr>
              <a:ln w="63500" cap="rnd" cmpd="sng" algn="ctr">
                <a:solidFill>
                  <a:schemeClr val="dk1">
                    <a:tint val="88500"/>
                    <a:alpha val="25000"/>
                  </a:schemeClr>
                </a:solidFill>
                <a:round/>
              </a:ln>
              <a:effectLst/>
            </c:spPr>
            <c:trendlineType val="linear"/>
            <c:dispRSqr val="0"/>
            <c:dispEq val="0"/>
          </c:trendline>
          <c:trendline>
            <c:spPr>
              <a:ln w="63500" cap="rnd" cmpd="sng" algn="ctr">
                <a:solidFill>
                  <a:schemeClr val="dk1">
                    <a:tint val="88500"/>
                    <a:alpha val="25000"/>
                  </a:schemeClr>
                </a:solidFill>
                <a:round/>
              </a:ln>
              <a:effectLst/>
            </c:spPr>
            <c:trendlineType val="linear"/>
            <c:dispRSqr val="0"/>
            <c:dispEq val="0"/>
          </c:trendline>
          <c:trendline>
            <c:spPr>
              <a:ln w="63500" cap="rnd" cmpd="sng" algn="ctr">
                <a:solidFill>
                  <a:schemeClr val="dk1">
                    <a:tint val="88500"/>
                    <a:alpha val="25000"/>
                  </a:schemeClr>
                </a:solidFill>
                <a:round/>
              </a:ln>
              <a:effectLst/>
            </c:spPr>
            <c:trendlineType val="linear"/>
            <c:dispRSqr val="0"/>
            <c:dispEq val="0"/>
          </c:trendline>
          <c:trendline>
            <c:spPr>
              <a:ln w="63500" cap="rnd" cmpd="sng" algn="ctr">
                <a:solidFill>
                  <a:schemeClr val="dk1">
                    <a:tint val="88500"/>
                    <a:alpha val="25000"/>
                  </a:schemeClr>
                </a:solidFill>
                <a:round/>
              </a:ln>
              <a:effectLst/>
            </c:spPr>
            <c:trendlineType val="linear"/>
            <c:dispRSqr val="1"/>
            <c:dispEq val="1"/>
            <c:trendlineLbl>
              <c:layout>
                <c:manualLayout>
                  <c:x val="-5.0319553805774277E-2"/>
                  <c:y val="-1.8518518518518517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tr-TR"/>
                </a:p>
              </c:txPr>
            </c:trendlineLbl>
          </c:trendline>
          <c:xVal>
            <c:numRef>
              <c:f>Sayfa3!$D$2:$D$17</c:f>
              <c:numCache>
                <c:formatCode>General</c:formatCode>
                <c:ptCount val="16"/>
                <c:pt idx="0">
                  <c:v>66.304000000000002</c:v>
                </c:pt>
                <c:pt idx="1">
                  <c:v>87.56</c:v>
                </c:pt>
                <c:pt idx="2">
                  <c:v>89.56</c:v>
                </c:pt>
                <c:pt idx="3">
                  <c:v>55.195999999999998</c:v>
                </c:pt>
                <c:pt idx="4">
                  <c:v>48.46</c:v>
                </c:pt>
                <c:pt idx="5">
                  <c:v>52.46</c:v>
                </c:pt>
                <c:pt idx="6">
                  <c:v>71.5</c:v>
                </c:pt>
                <c:pt idx="7">
                  <c:v>91.5</c:v>
                </c:pt>
                <c:pt idx="8">
                  <c:v>66.304000000000002</c:v>
                </c:pt>
                <c:pt idx="9">
                  <c:v>87.56</c:v>
                </c:pt>
                <c:pt idx="10">
                  <c:v>89.56</c:v>
                </c:pt>
                <c:pt idx="11">
                  <c:v>55.195999999999998</c:v>
                </c:pt>
                <c:pt idx="12">
                  <c:v>48.46</c:v>
                </c:pt>
                <c:pt idx="13">
                  <c:v>52.46</c:v>
                </c:pt>
                <c:pt idx="14">
                  <c:v>71.5</c:v>
                </c:pt>
                <c:pt idx="15">
                  <c:v>91.5</c:v>
                </c:pt>
              </c:numCache>
            </c:numRef>
          </c:xVal>
          <c:yVal>
            <c:numRef>
              <c:f>Sayfa3!$E$2:$E$17</c:f>
              <c:numCache>
                <c:formatCode>General</c:formatCode>
                <c:ptCount val="16"/>
                <c:pt idx="0">
                  <c:v>74</c:v>
                </c:pt>
                <c:pt idx="1">
                  <c:v>91</c:v>
                </c:pt>
                <c:pt idx="2">
                  <c:v>93</c:v>
                </c:pt>
                <c:pt idx="3">
                  <c:v>50</c:v>
                </c:pt>
                <c:pt idx="4">
                  <c:v>51</c:v>
                </c:pt>
                <c:pt idx="5">
                  <c:v>53</c:v>
                </c:pt>
                <c:pt idx="6">
                  <c:v>72</c:v>
                </c:pt>
                <c:pt idx="7">
                  <c:v>94</c:v>
                </c:pt>
                <c:pt idx="8">
                  <c:v>70</c:v>
                </c:pt>
                <c:pt idx="9">
                  <c:v>80</c:v>
                </c:pt>
                <c:pt idx="10">
                  <c:v>87</c:v>
                </c:pt>
                <c:pt idx="11">
                  <c:v>49</c:v>
                </c:pt>
                <c:pt idx="12">
                  <c:v>50</c:v>
                </c:pt>
                <c:pt idx="13">
                  <c:v>51</c:v>
                </c:pt>
                <c:pt idx="14">
                  <c:v>71</c:v>
                </c:pt>
                <c:pt idx="15">
                  <c:v>89</c:v>
                </c:pt>
              </c:numCache>
            </c:numRef>
          </c:y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738-4B13-8E5D-19AB9D370390}"/>
            </c:ext>
          </c:extLst>
        </c:ser>
        <c:dLbls>
          <c:showLegendKey val="0"/>
          <c:showVal val="0"/>
          <c:showCatName val="0"/>
          <c:showSerName val="0"/>
          <c:showPercent val="0"/>
          <c:showBubbleSize val="0"/>
        </c:dLbls>
        <c:axId val="433402448"/>
        <c:axId val="433402056"/>
      </c:scatterChart>
      <c:valAx>
        <c:axId val="43340244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tr-TR"/>
                  <a:t>Minitab prediction values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tr-TR"/>
          </a:p>
        </c:txPr>
        <c:crossAx val="433402056"/>
        <c:crosses val="autoZero"/>
        <c:crossBetween val="midCat"/>
      </c:valAx>
      <c:valAx>
        <c:axId val="433402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tr-TR"/>
                  <a:t>EXPERIMENTAL VALUE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tr-TR"/>
          </a:p>
        </c:txPr>
        <c:crossAx val="433402448"/>
        <c:crosses val="autoZero"/>
        <c:crossBetween val="midCat"/>
      </c:valAx>
      <c:spPr>
        <a:noFill/>
        <a:ln>
          <a:noFill/>
        </a:ln>
        <a:effectLst/>
      </c:spPr>
    </c:plotArea>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3D413-0998-4775-8C1B-439BF8846CDD}"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448EBCCA-2DFA-427B-825F-443766C21661}">
      <dgm:prSet custT="1"/>
      <dgm:spPr/>
      <dgm:t>
        <a:bodyPr/>
        <a:lstStyle/>
        <a:p>
          <a:r>
            <a:rPr lang="tr-TR" sz="1600" b="1" i="0" baseline="0" dirty="0">
              <a:solidFill>
                <a:schemeClr val="bg2"/>
              </a:solidFill>
              <a:latin typeface="Times New Roman" panose="02020603050405020304" pitchFamily="18" charset="0"/>
              <a:cs typeface="Times New Roman" panose="02020603050405020304" pitchFamily="18" charset="0"/>
            </a:rPr>
            <a:t>1.İNTRODUCTİON</a:t>
          </a:r>
          <a:endParaRPr lang="en-US" sz="1600" dirty="0">
            <a:solidFill>
              <a:schemeClr val="bg2"/>
            </a:solidFill>
            <a:latin typeface="Times New Roman" panose="02020603050405020304" pitchFamily="18" charset="0"/>
            <a:cs typeface="Times New Roman" panose="02020603050405020304" pitchFamily="18" charset="0"/>
          </a:endParaRPr>
        </a:p>
      </dgm:t>
    </dgm:pt>
    <dgm:pt modelId="{3E1BFBAD-8705-40B3-8138-249C95945886}" type="parTrans" cxnId="{DEDC5596-FBF4-40B7-9174-8BE206FA812A}">
      <dgm:prSet/>
      <dgm:spPr/>
      <dgm:t>
        <a:bodyPr/>
        <a:lstStyle/>
        <a:p>
          <a:endParaRPr lang="en-US"/>
        </a:p>
      </dgm:t>
    </dgm:pt>
    <dgm:pt modelId="{4092CF48-AAEF-4F1F-B6CD-9FA0850B4167}" type="sibTrans" cxnId="{DEDC5596-FBF4-40B7-9174-8BE206FA812A}">
      <dgm:prSet/>
      <dgm:spPr/>
      <dgm:t>
        <a:bodyPr/>
        <a:lstStyle/>
        <a:p>
          <a:endParaRPr lang="en-US"/>
        </a:p>
      </dgm:t>
    </dgm:pt>
    <dgm:pt modelId="{97AD69FD-190D-4369-92E8-66DBC7CD444C}">
      <dgm:prSet custT="1"/>
      <dgm:spPr/>
      <dgm:t>
        <a:bodyPr/>
        <a:lstStyle/>
        <a:p>
          <a:r>
            <a:rPr lang="tr-TR" sz="1600" b="1" dirty="0">
              <a:solidFill>
                <a:schemeClr val="bg2"/>
              </a:solidFill>
              <a:effectLst/>
              <a:latin typeface="Times New Roman" panose="02020603050405020304" pitchFamily="18" charset="0"/>
              <a:ea typeface="Times New Roman" panose="02020603050405020304" pitchFamily="18" charset="0"/>
            </a:rPr>
            <a:t>2.</a:t>
          </a:r>
          <a:r>
            <a:rPr lang="en-US" sz="1600" b="1" dirty="0">
              <a:solidFill>
                <a:schemeClr val="bg2"/>
              </a:solidFill>
              <a:effectLst/>
              <a:latin typeface="Times New Roman" panose="02020603050405020304" pitchFamily="18" charset="0"/>
              <a:ea typeface="Times New Roman" panose="02020603050405020304" pitchFamily="18" charset="0"/>
            </a:rPr>
            <a:t>ARTIFICIAL NEURAL NETWORKS (ANN)</a:t>
          </a:r>
          <a:endParaRPr lang="en-US" sz="1600" dirty="0"/>
        </a:p>
      </dgm:t>
    </dgm:pt>
    <dgm:pt modelId="{1E99C4DC-6E7C-4F7A-B91C-37A0C25865EA}" type="parTrans" cxnId="{299802E3-CC60-458B-BB94-BBA503102719}">
      <dgm:prSet/>
      <dgm:spPr/>
      <dgm:t>
        <a:bodyPr/>
        <a:lstStyle/>
        <a:p>
          <a:endParaRPr lang="en-US"/>
        </a:p>
      </dgm:t>
    </dgm:pt>
    <dgm:pt modelId="{8692E8A2-CBBA-4E1C-B59A-1F8B0C3BE247}" type="sibTrans" cxnId="{299802E3-CC60-458B-BB94-BBA503102719}">
      <dgm:prSet/>
      <dgm:spPr/>
      <dgm:t>
        <a:bodyPr/>
        <a:lstStyle/>
        <a:p>
          <a:endParaRPr lang="en-US"/>
        </a:p>
      </dgm:t>
    </dgm:pt>
    <dgm:pt modelId="{6754D1AC-5462-4DAE-AB11-DD44A010FC6D}">
      <dgm:prSet custT="1"/>
      <dgm:spPr/>
      <dgm:t>
        <a:bodyPr/>
        <a:lstStyle/>
        <a:p>
          <a:r>
            <a:rPr lang="tr-TR"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3.THE RESPONSE SURFACE METHOD</a:t>
          </a:r>
          <a:endParaRPr lang="en-US" sz="1600" dirty="0"/>
        </a:p>
      </dgm:t>
    </dgm:pt>
    <dgm:pt modelId="{3C3C4E2D-F07B-4EE7-B7F3-58F142E25E4E}" type="parTrans" cxnId="{0EFEA67E-C7BA-42FC-9685-E2464DB2E9D2}">
      <dgm:prSet/>
      <dgm:spPr/>
      <dgm:t>
        <a:bodyPr/>
        <a:lstStyle/>
        <a:p>
          <a:endParaRPr lang="en-US"/>
        </a:p>
      </dgm:t>
    </dgm:pt>
    <dgm:pt modelId="{FD751FCE-1FCF-4BE4-800F-09FE9879246D}" type="sibTrans" cxnId="{0EFEA67E-C7BA-42FC-9685-E2464DB2E9D2}">
      <dgm:prSet/>
      <dgm:spPr/>
      <dgm:t>
        <a:bodyPr/>
        <a:lstStyle/>
        <a:p>
          <a:endParaRPr lang="en-US"/>
        </a:p>
      </dgm:t>
    </dgm:pt>
    <dgm:pt modelId="{7E7FDEC8-8C1F-4893-A34E-80EFDD25FC3A}">
      <dgm:prSet custT="1"/>
      <dgm:spPr/>
      <dgm:t>
        <a:bodyPr/>
        <a:lstStyle/>
        <a:p>
          <a:r>
            <a:rPr lang="tr-TR" sz="1600" b="1" dirty="0">
              <a:solidFill>
                <a:schemeClr val="bg2"/>
              </a:solidFill>
              <a:effectLst/>
              <a:latin typeface="Times New Roman" panose="02020603050405020304" pitchFamily="18" charset="0"/>
              <a:ea typeface="Times New Roman" panose="02020603050405020304" pitchFamily="18" charset="0"/>
            </a:rPr>
            <a:t>4.</a:t>
          </a:r>
          <a:r>
            <a:rPr lang="en-US" sz="1600" b="1" dirty="0">
              <a:solidFill>
                <a:schemeClr val="bg2"/>
              </a:solidFill>
              <a:effectLst/>
              <a:latin typeface="Times New Roman" panose="02020603050405020304" pitchFamily="18" charset="0"/>
              <a:ea typeface="Times New Roman" panose="02020603050405020304" pitchFamily="18" charset="0"/>
            </a:rPr>
            <a:t>MATERIALS</a:t>
          </a:r>
          <a:r>
            <a:rPr lang="en-US" sz="1600" b="1" spc="-15" dirty="0">
              <a:solidFill>
                <a:schemeClr val="bg2"/>
              </a:solidFill>
              <a:effectLst/>
              <a:latin typeface="Times New Roman" panose="02020603050405020304" pitchFamily="18" charset="0"/>
              <a:ea typeface="Times New Roman" panose="02020603050405020304" pitchFamily="18" charset="0"/>
            </a:rPr>
            <a:t> </a:t>
          </a:r>
          <a:r>
            <a:rPr lang="en-US" sz="1600" b="1" dirty="0">
              <a:solidFill>
                <a:schemeClr val="bg2"/>
              </a:solidFill>
              <a:effectLst/>
              <a:latin typeface="Times New Roman" panose="02020603050405020304" pitchFamily="18" charset="0"/>
              <a:ea typeface="Times New Roman" panose="02020603050405020304" pitchFamily="18" charset="0"/>
            </a:rPr>
            <a:t>AND</a:t>
          </a:r>
          <a:r>
            <a:rPr lang="en-US" sz="1600" b="1" spc="-5" dirty="0">
              <a:solidFill>
                <a:schemeClr val="bg2"/>
              </a:solidFill>
              <a:effectLst/>
              <a:latin typeface="Times New Roman" panose="02020603050405020304" pitchFamily="18" charset="0"/>
              <a:ea typeface="Times New Roman" panose="02020603050405020304" pitchFamily="18" charset="0"/>
            </a:rPr>
            <a:t> </a:t>
          </a:r>
          <a:r>
            <a:rPr lang="en-US" sz="1600" b="1" dirty="0">
              <a:solidFill>
                <a:schemeClr val="bg2"/>
              </a:solidFill>
              <a:effectLst/>
              <a:latin typeface="Times New Roman" panose="02020603050405020304" pitchFamily="18" charset="0"/>
              <a:ea typeface="Times New Roman" panose="02020603050405020304" pitchFamily="18" charset="0"/>
            </a:rPr>
            <a:t>METHODS</a:t>
          </a:r>
          <a:r>
            <a:rPr lang="en-US" sz="1600" b="1" spc="-15" dirty="0">
              <a:solidFill>
                <a:schemeClr val="bg2"/>
              </a:solidFill>
              <a:effectLst/>
              <a:latin typeface="Times New Roman" panose="02020603050405020304" pitchFamily="18" charset="0"/>
              <a:ea typeface="Times New Roman" panose="02020603050405020304" pitchFamily="18" charset="0"/>
            </a:rPr>
            <a:t> </a:t>
          </a:r>
          <a:br>
            <a:rPr lang="tr-TR" sz="1600" dirty="0">
              <a:solidFill>
                <a:schemeClr val="bg2"/>
              </a:solidFill>
              <a:effectLst/>
              <a:latin typeface="Times New Roman" panose="02020603050405020304" pitchFamily="18" charset="0"/>
              <a:ea typeface="Times New Roman" panose="02020603050405020304" pitchFamily="18" charset="0"/>
            </a:rPr>
          </a:br>
          <a:r>
            <a:rPr lang="en-US" sz="1600" dirty="0">
              <a:solidFill>
                <a:schemeClr val="bg2"/>
              </a:solidFill>
              <a:effectLst/>
              <a:latin typeface="Times New Roman" panose="02020603050405020304" pitchFamily="18" charset="0"/>
              <a:ea typeface="Times New Roman" panose="02020603050405020304" pitchFamily="18" charset="0"/>
            </a:rPr>
            <a:t> </a:t>
          </a:r>
          <a:br>
            <a:rPr lang="tr-TR" sz="1600" dirty="0">
              <a:solidFill>
                <a:schemeClr val="bg2"/>
              </a:solidFill>
              <a:effectLst/>
              <a:latin typeface="Times New Roman" panose="02020603050405020304" pitchFamily="18" charset="0"/>
              <a:ea typeface="Times New Roman" panose="02020603050405020304" pitchFamily="18" charset="0"/>
            </a:rPr>
          </a:br>
          <a:endParaRPr lang="en-US" sz="1600" dirty="0"/>
        </a:p>
      </dgm:t>
    </dgm:pt>
    <dgm:pt modelId="{88D03DF5-F62D-47FA-81D5-F1853297C50E}" type="parTrans" cxnId="{D9B17884-7D95-487B-BB01-885378E72D83}">
      <dgm:prSet/>
      <dgm:spPr/>
      <dgm:t>
        <a:bodyPr/>
        <a:lstStyle/>
        <a:p>
          <a:endParaRPr lang="en-US"/>
        </a:p>
      </dgm:t>
    </dgm:pt>
    <dgm:pt modelId="{D7564A2F-CA19-465A-8699-7F01843AAD70}" type="sibTrans" cxnId="{D9B17884-7D95-487B-BB01-885378E72D83}">
      <dgm:prSet/>
      <dgm:spPr/>
      <dgm:t>
        <a:bodyPr/>
        <a:lstStyle/>
        <a:p>
          <a:endParaRPr lang="en-US"/>
        </a:p>
      </dgm:t>
    </dgm:pt>
    <dgm:pt modelId="{E578D31E-70CE-4E10-8493-82014A18D700}">
      <dgm:prSet custT="1"/>
      <dgm:spPr/>
      <dgm:t>
        <a:bodyPr/>
        <a:lstStyle/>
        <a:p>
          <a:r>
            <a:rPr lang="tr-TR" sz="1600" b="1" dirty="0">
              <a:solidFill>
                <a:schemeClr val="bg2"/>
              </a:solidFill>
              <a:effectLst/>
              <a:latin typeface="Times New Roman" panose="02020603050405020304" pitchFamily="18" charset="0"/>
              <a:ea typeface="Times New Roman" panose="02020603050405020304" pitchFamily="18" charset="0"/>
            </a:rPr>
            <a:t>5.</a:t>
          </a:r>
          <a:r>
            <a:rPr lang="en-US" sz="1600" b="1" dirty="0">
              <a:solidFill>
                <a:schemeClr val="bg2"/>
              </a:solidFill>
              <a:effectLst/>
              <a:latin typeface="Times New Roman" panose="02020603050405020304" pitchFamily="18" charset="0"/>
              <a:ea typeface="Times New Roman" panose="02020603050405020304" pitchFamily="18" charset="0"/>
            </a:rPr>
            <a:t>RESULT AND DISCUSSION </a:t>
          </a:r>
          <a:br>
            <a:rPr lang="tr-TR" sz="1600" b="1" dirty="0">
              <a:solidFill>
                <a:schemeClr val="bg2"/>
              </a:solidFill>
              <a:effectLst/>
              <a:latin typeface="Times New Roman" panose="02020603050405020304" pitchFamily="18" charset="0"/>
              <a:ea typeface="Times New Roman" panose="02020603050405020304" pitchFamily="18" charset="0"/>
            </a:rPr>
          </a:br>
          <a:endParaRPr lang="en-US" sz="1600" dirty="0"/>
        </a:p>
      </dgm:t>
    </dgm:pt>
    <dgm:pt modelId="{3BE4EC87-76B9-446B-91B2-6392AC5ADD32}" type="parTrans" cxnId="{9A34664E-4C04-4B52-8112-2543D5CAAEBB}">
      <dgm:prSet/>
      <dgm:spPr/>
      <dgm:t>
        <a:bodyPr/>
        <a:lstStyle/>
        <a:p>
          <a:endParaRPr lang="en-US"/>
        </a:p>
      </dgm:t>
    </dgm:pt>
    <dgm:pt modelId="{0D71BE55-1BDE-4CA0-AB23-38F41E20E01C}" type="sibTrans" cxnId="{9A34664E-4C04-4B52-8112-2543D5CAAEBB}">
      <dgm:prSet/>
      <dgm:spPr/>
      <dgm:t>
        <a:bodyPr/>
        <a:lstStyle/>
        <a:p>
          <a:endParaRPr lang="en-US"/>
        </a:p>
      </dgm:t>
    </dgm:pt>
    <dgm:pt modelId="{8E8388FD-11D7-4D30-A392-5B2C65A87502}">
      <dgm:prSet custT="1"/>
      <dgm:spPr/>
      <dgm:t>
        <a:bodyPr/>
        <a:lstStyle/>
        <a:p>
          <a:r>
            <a:rPr lang="tr-TR" sz="1600" b="1" dirty="0">
              <a:solidFill>
                <a:schemeClr val="bg2"/>
              </a:solidFill>
              <a:latin typeface="Times New Roman" panose="02020603050405020304" pitchFamily="18" charset="0"/>
              <a:cs typeface="Times New Roman" panose="02020603050405020304" pitchFamily="18" charset="0"/>
            </a:rPr>
            <a:t>6.CONCLUSİON</a:t>
          </a:r>
          <a:endParaRPr lang="en-US" sz="1600" b="1" dirty="0">
            <a:solidFill>
              <a:schemeClr val="bg2"/>
            </a:solidFill>
            <a:latin typeface="Times New Roman" panose="02020603050405020304" pitchFamily="18" charset="0"/>
            <a:cs typeface="Times New Roman" panose="02020603050405020304" pitchFamily="18" charset="0"/>
          </a:endParaRPr>
        </a:p>
      </dgm:t>
    </dgm:pt>
    <dgm:pt modelId="{111D91C5-8B84-4365-8AFD-0E26EE510058}" type="parTrans" cxnId="{36D1D53D-C752-43EC-AE00-4705032AF8C3}">
      <dgm:prSet/>
      <dgm:spPr/>
      <dgm:t>
        <a:bodyPr/>
        <a:lstStyle/>
        <a:p>
          <a:endParaRPr lang="en-US"/>
        </a:p>
      </dgm:t>
    </dgm:pt>
    <dgm:pt modelId="{474CA5F0-3BFC-463B-AB93-06CF18AC739D}" type="sibTrans" cxnId="{36D1D53D-C752-43EC-AE00-4705032AF8C3}">
      <dgm:prSet/>
      <dgm:spPr/>
      <dgm:t>
        <a:bodyPr/>
        <a:lstStyle/>
        <a:p>
          <a:endParaRPr lang="en-US"/>
        </a:p>
      </dgm:t>
    </dgm:pt>
    <dgm:pt modelId="{59DB1C72-C909-44A3-A5B2-3087A70B211B}">
      <dgm:prSet custT="1"/>
      <dgm:spPr/>
      <dgm:t>
        <a:bodyPr/>
        <a:lstStyle/>
        <a:p>
          <a:r>
            <a:rPr lang="tr-TR" sz="1600" b="1" dirty="0">
              <a:solidFill>
                <a:schemeClr val="bg2"/>
              </a:solidFill>
              <a:latin typeface="Times New Roman" panose="02020603050405020304" pitchFamily="18" charset="0"/>
              <a:cs typeface="Times New Roman" panose="02020603050405020304" pitchFamily="18" charset="0"/>
            </a:rPr>
            <a:t>7.REFERENCES</a:t>
          </a:r>
          <a:endParaRPr lang="en-US" sz="1600" b="1" dirty="0">
            <a:solidFill>
              <a:schemeClr val="bg2"/>
            </a:solidFill>
            <a:latin typeface="Times New Roman" panose="02020603050405020304" pitchFamily="18" charset="0"/>
            <a:cs typeface="Times New Roman" panose="02020603050405020304" pitchFamily="18" charset="0"/>
          </a:endParaRPr>
        </a:p>
      </dgm:t>
    </dgm:pt>
    <dgm:pt modelId="{D4696789-1DFA-4AE2-819A-46D91AE819FC}" type="parTrans" cxnId="{B45D8D4B-2F5A-4337-B16A-B0392A1767F5}">
      <dgm:prSet/>
      <dgm:spPr/>
      <dgm:t>
        <a:bodyPr/>
        <a:lstStyle/>
        <a:p>
          <a:endParaRPr lang="en-US"/>
        </a:p>
      </dgm:t>
    </dgm:pt>
    <dgm:pt modelId="{BA4C3CA5-3394-47E2-B4C3-F768C3A04BB4}" type="sibTrans" cxnId="{B45D8D4B-2F5A-4337-B16A-B0392A1767F5}">
      <dgm:prSet/>
      <dgm:spPr/>
      <dgm:t>
        <a:bodyPr/>
        <a:lstStyle/>
        <a:p>
          <a:endParaRPr lang="en-US"/>
        </a:p>
      </dgm:t>
    </dgm:pt>
    <dgm:pt modelId="{9C6D9F7F-689A-4928-95F0-D211102B0C87}">
      <dgm:prSet custT="1"/>
      <dgm:spPr/>
      <dgm:t>
        <a:bodyPr/>
        <a:lstStyle/>
        <a:p>
          <a:endParaRPr lang="tr-TR" sz="1600" dirty="0"/>
        </a:p>
      </dgm:t>
    </dgm:pt>
    <dgm:pt modelId="{D3540AF7-A7C9-4F17-BA40-2B09533923F7}" type="parTrans" cxnId="{6CEAC3BD-4A93-4F8A-8DBB-6BB339AEF15F}">
      <dgm:prSet/>
      <dgm:spPr/>
      <dgm:t>
        <a:bodyPr/>
        <a:lstStyle/>
        <a:p>
          <a:endParaRPr lang="tr-TR"/>
        </a:p>
      </dgm:t>
    </dgm:pt>
    <dgm:pt modelId="{D185427D-40C6-4A33-AC05-21C623C70571}" type="sibTrans" cxnId="{6CEAC3BD-4A93-4F8A-8DBB-6BB339AEF15F}">
      <dgm:prSet/>
      <dgm:spPr/>
      <dgm:t>
        <a:bodyPr/>
        <a:lstStyle/>
        <a:p>
          <a:endParaRPr lang="tr-TR"/>
        </a:p>
      </dgm:t>
    </dgm:pt>
    <dgm:pt modelId="{319EF6E8-7A1D-4816-90C8-F14E7D0A1E5C}">
      <dgm:prSet/>
      <dgm:spPr/>
      <dgm:t>
        <a:bodyPr/>
        <a:lstStyle/>
        <a:p>
          <a:endParaRPr lang="tr-TR" dirty="0"/>
        </a:p>
      </dgm:t>
    </dgm:pt>
    <dgm:pt modelId="{AA8F9CAF-E775-488C-8A0F-A5A2FBFFD0A2}" type="parTrans" cxnId="{6EE8EA4E-AC37-4237-8E41-C61DB6C09BD6}">
      <dgm:prSet/>
      <dgm:spPr/>
      <dgm:t>
        <a:bodyPr/>
        <a:lstStyle/>
        <a:p>
          <a:endParaRPr lang="tr-TR"/>
        </a:p>
      </dgm:t>
    </dgm:pt>
    <dgm:pt modelId="{0A4B40EF-EB45-4663-A30C-329EF73307CA}" type="sibTrans" cxnId="{6EE8EA4E-AC37-4237-8E41-C61DB6C09BD6}">
      <dgm:prSet/>
      <dgm:spPr/>
      <dgm:t>
        <a:bodyPr/>
        <a:lstStyle/>
        <a:p>
          <a:endParaRPr lang="tr-TR"/>
        </a:p>
      </dgm:t>
    </dgm:pt>
    <dgm:pt modelId="{F589FBF6-16C1-4E80-A9D5-4350203FEA6A}" type="pres">
      <dgm:prSet presAssocID="{25E3D413-0998-4775-8C1B-439BF8846CDD}" presName="vert0" presStyleCnt="0">
        <dgm:presLayoutVars>
          <dgm:dir/>
          <dgm:animOne val="branch"/>
          <dgm:animLvl val="lvl"/>
        </dgm:presLayoutVars>
      </dgm:prSet>
      <dgm:spPr/>
    </dgm:pt>
    <dgm:pt modelId="{38236917-1CB9-4620-A194-E39386A1CF7F}" type="pres">
      <dgm:prSet presAssocID="{448EBCCA-2DFA-427B-825F-443766C21661}" presName="thickLine" presStyleLbl="alignNode1" presStyleIdx="0" presStyleCnt="9"/>
      <dgm:spPr/>
    </dgm:pt>
    <dgm:pt modelId="{C8597FB6-3D61-438C-8C27-8F60E43CBD13}" type="pres">
      <dgm:prSet presAssocID="{448EBCCA-2DFA-427B-825F-443766C21661}" presName="horz1" presStyleCnt="0"/>
      <dgm:spPr/>
    </dgm:pt>
    <dgm:pt modelId="{C5BAD8DF-5521-4F4E-BF35-501C19FA442A}" type="pres">
      <dgm:prSet presAssocID="{448EBCCA-2DFA-427B-825F-443766C21661}" presName="tx1" presStyleLbl="revTx" presStyleIdx="0" presStyleCnt="9"/>
      <dgm:spPr/>
    </dgm:pt>
    <dgm:pt modelId="{3F91AC4D-77E1-4078-B817-FD63B69E51B9}" type="pres">
      <dgm:prSet presAssocID="{448EBCCA-2DFA-427B-825F-443766C21661}" presName="vert1" presStyleCnt="0"/>
      <dgm:spPr/>
    </dgm:pt>
    <dgm:pt modelId="{B8244FBB-E776-4F96-B1E0-93579EB7FA5F}" type="pres">
      <dgm:prSet presAssocID="{97AD69FD-190D-4369-92E8-66DBC7CD444C}" presName="thickLine" presStyleLbl="alignNode1" presStyleIdx="1" presStyleCnt="9"/>
      <dgm:spPr/>
    </dgm:pt>
    <dgm:pt modelId="{EA99FA76-B433-4C5E-B795-EF665B1D95CF}" type="pres">
      <dgm:prSet presAssocID="{97AD69FD-190D-4369-92E8-66DBC7CD444C}" presName="horz1" presStyleCnt="0"/>
      <dgm:spPr/>
    </dgm:pt>
    <dgm:pt modelId="{F4432E6A-B401-4D46-BD2E-3823C0CE61B7}" type="pres">
      <dgm:prSet presAssocID="{97AD69FD-190D-4369-92E8-66DBC7CD444C}" presName="tx1" presStyleLbl="revTx" presStyleIdx="1" presStyleCnt="9"/>
      <dgm:spPr/>
    </dgm:pt>
    <dgm:pt modelId="{F8D43AB4-8C09-4186-84F2-74742E0B1B7A}" type="pres">
      <dgm:prSet presAssocID="{97AD69FD-190D-4369-92E8-66DBC7CD444C}" presName="vert1" presStyleCnt="0"/>
      <dgm:spPr/>
    </dgm:pt>
    <dgm:pt modelId="{2C9AE579-2BB4-40FC-9B1A-7C06B0825738}" type="pres">
      <dgm:prSet presAssocID="{6754D1AC-5462-4DAE-AB11-DD44A010FC6D}" presName="thickLine" presStyleLbl="alignNode1" presStyleIdx="2" presStyleCnt="9"/>
      <dgm:spPr/>
    </dgm:pt>
    <dgm:pt modelId="{D39B4A79-3E59-43C6-AE7E-0B65BC4E66B4}" type="pres">
      <dgm:prSet presAssocID="{6754D1AC-5462-4DAE-AB11-DD44A010FC6D}" presName="horz1" presStyleCnt="0"/>
      <dgm:spPr/>
    </dgm:pt>
    <dgm:pt modelId="{C6AB966C-D742-4DD0-ABD4-78F9A00577D6}" type="pres">
      <dgm:prSet presAssocID="{6754D1AC-5462-4DAE-AB11-DD44A010FC6D}" presName="tx1" presStyleLbl="revTx" presStyleIdx="2" presStyleCnt="9" custScaleX="166414"/>
      <dgm:spPr/>
    </dgm:pt>
    <dgm:pt modelId="{B9C58317-6280-42E8-AD29-9D92A52757A9}" type="pres">
      <dgm:prSet presAssocID="{6754D1AC-5462-4DAE-AB11-DD44A010FC6D}" presName="vert1" presStyleCnt="0"/>
      <dgm:spPr/>
    </dgm:pt>
    <dgm:pt modelId="{4F269890-48FD-4838-B9DB-CDE981568EAD}" type="pres">
      <dgm:prSet presAssocID="{7E7FDEC8-8C1F-4893-A34E-80EFDD25FC3A}" presName="thickLine" presStyleLbl="alignNode1" presStyleIdx="3" presStyleCnt="9"/>
      <dgm:spPr/>
    </dgm:pt>
    <dgm:pt modelId="{CF742CF7-F468-49C3-813E-0E9BDB56DD18}" type="pres">
      <dgm:prSet presAssocID="{7E7FDEC8-8C1F-4893-A34E-80EFDD25FC3A}" presName="horz1" presStyleCnt="0"/>
      <dgm:spPr/>
    </dgm:pt>
    <dgm:pt modelId="{6D3B87F6-5090-4F18-A875-77E0E44A0995}" type="pres">
      <dgm:prSet presAssocID="{7E7FDEC8-8C1F-4893-A34E-80EFDD25FC3A}" presName="tx1" presStyleLbl="revTx" presStyleIdx="3" presStyleCnt="9" custScaleX="168939"/>
      <dgm:spPr/>
    </dgm:pt>
    <dgm:pt modelId="{723FAFE9-D217-4435-833F-30B21361DBDB}" type="pres">
      <dgm:prSet presAssocID="{7E7FDEC8-8C1F-4893-A34E-80EFDD25FC3A}" presName="vert1" presStyleCnt="0"/>
      <dgm:spPr/>
    </dgm:pt>
    <dgm:pt modelId="{042E0A97-399C-4ECA-B976-25BCF1F66382}" type="pres">
      <dgm:prSet presAssocID="{E578D31E-70CE-4E10-8493-82014A18D700}" presName="thickLine" presStyleLbl="alignNode1" presStyleIdx="4" presStyleCnt="9"/>
      <dgm:spPr/>
    </dgm:pt>
    <dgm:pt modelId="{E993FB45-F37E-405B-BC59-4D7B7343A543}" type="pres">
      <dgm:prSet presAssocID="{E578D31E-70CE-4E10-8493-82014A18D700}" presName="horz1" presStyleCnt="0"/>
      <dgm:spPr/>
    </dgm:pt>
    <dgm:pt modelId="{FD89EBE7-66CE-47F3-95CA-6E1302523280}" type="pres">
      <dgm:prSet presAssocID="{E578D31E-70CE-4E10-8493-82014A18D700}" presName="tx1" presStyleLbl="revTx" presStyleIdx="4" presStyleCnt="9" custScaleX="301515"/>
      <dgm:spPr/>
    </dgm:pt>
    <dgm:pt modelId="{AA94C427-642F-4043-99D5-E4B7BEC1376C}" type="pres">
      <dgm:prSet presAssocID="{E578D31E-70CE-4E10-8493-82014A18D700}" presName="vert1" presStyleCnt="0"/>
      <dgm:spPr/>
    </dgm:pt>
    <dgm:pt modelId="{91CEEF71-F681-4862-AB5F-11FD54A96FCD}" type="pres">
      <dgm:prSet presAssocID="{8E8388FD-11D7-4D30-A392-5B2C65A87502}" presName="thickLine" presStyleLbl="alignNode1" presStyleIdx="5" presStyleCnt="9"/>
      <dgm:spPr/>
    </dgm:pt>
    <dgm:pt modelId="{9F3295A6-D976-4001-AE42-C17EE2125BF0}" type="pres">
      <dgm:prSet presAssocID="{8E8388FD-11D7-4D30-A392-5B2C65A87502}" presName="horz1" presStyleCnt="0"/>
      <dgm:spPr/>
    </dgm:pt>
    <dgm:pt modelId="{A97938E4-EDFA-45F9-97EF-AC545DACAB08}" type="pres">
      <dgm:prSet presAssocID="{8E8388FD-11D7-4D30-A392-5B2C65A87502}" presName="tx1" presStyleLbl="revTx" presStyleIdx="5" presStyleCnt="9"/>
      <dgm:spPr/>
    </dgm:pt>
    <dgm:pt modelId="{22AD6D49-C8E3-489C-BF7B-5F5EF3F50FE7}" type="pres">
      <dgm:prSet presAssocID="{8E8388FD-11D7-4D30-A392-5B2C65A87502}" presName="vert1" presStyleCnt="0"/>
      <dgm:spPr/>
    </dgm:pt>
    <dgm:pt modelId="{22440A2A-ABB1-4A55-BD53-ED13C54931B4}" type="pres">
      <dgm:prSet presAssocID="{59DB1C72-C909-44A3-A5B2-3087A70B211B}" presName="thickLine" presStyleLbl="alignNode1" presStyleIdx="6" presStyleCnt="9"/>
      <dgm:spPr/>
    </dgm:pt>
    <dgm:pt modelId="{4F1E8606-8111-4BC2-B6F1-AF376699EA09}" type="pres">
      <dgm:prSet presAssocID="{59DB1C72-C909-44A3-A5B2-3087A70B211B}" presName="horz1" presStyleCnt="0"/>
      <dgm:spPr/>
    </dgm:pt>
    <dgm:pt modelId="{CC185041-A93A-4B49-9809-B11B59F22737}" type="pres">
      <dgm:prSet presAssocID="{59DB1C72-C909-44A3-A5B2-3087A70B211B}" presName="tx1" presStyleLbl="revTx" presStyleIdx="6" presStyleCnt="9" custScaleX="258586"/>
      <dgm:spPr/>
    </dgm:pt>
    <dgm:pt modelId="{ED704754-F903-4D7C-A6A1-6B40103559BA}" type="pres">
      <dgm:prSet presAssocID="{59DB1C72-C909-44A3-A5B2-3087A70B211B}" presName="vert1" presStyleCnt="0"/>
      <dgm:spPr/>
    </dgm:pt>
    <dgm:pt modelId="{846B0A4F-376B-4C94-AA02-508F1189BB60}" type="pres">
      <dgm:prSet presAssocID="{9C6D9F7F-689A-4928-95F0-D211102B0C87}" presName="thickLine" presStyleLbl="alignNode1" presStyleIdx="7" presStyleCnt="9"/>
      <dgm:spPr/>
    </dgm:pt>
    <dgm:pt modelId="{C3462989-5234-49CE-9D86-F1BB4790DB25}" type="pres">
      <dgm:prSet presAssocID="{9C6D9F7F-689A-4928-95F0-D211102B0C87}" presName="horz1" presStyleCnt="0"/>
      <dgm:spPr/>
    </dgm:pt>
    <dgm:pt modelId="{9EF88C20-4D85-4F38-AE44-498A554E87DC}" type="pres">
      <dgm:prSet presAssocID="{9C6D9F7F-689A-4928-95F0-D211102B0C87}" presName="tx1" presStyleLbl="revTx" presStyleIdx="7" presStyleCnt="9" custScaleX="350447" custScaleY="139273" custLinFactNeighborX="5050" custLinFactNeighborY="23049"/>
      <dgm:spPr/>
    </dgm:pt>
    <dgm:pt modelId="{2A8DA02A-D898-4638-9BF2-6DB577266AA2}" type="pres">
      <dgm:prSet presAssocID="{9C6D9F7F-689A-4928-95F0-D211102B0C87}" presName="vert1" presStyleCnt="0"/>
      <dgm:spPr/>
    </dgm:pt>
    <dgm:pt modelId="{5B95362E-F437-4BBB-B14E-FDE192940331}" type="pres">
      <dgm:prSet presAssocID="{319EF6E8-7A1D-4816-90C8-F14E7D0A1E5C}" presName="thickLine" presStyleLbl="alignNode1" presStyleIdx="8" presStyleCnt="9"/>
      <dgm:spPr/>
    </dgm:pt>
    <dgm:pt modelId="{07C19619-13FB-4779-884C-15131B8EF4ED}" type="pres">
      <dgm:prSet presAssocID="{319EF6E8-7A1D-4816-90C8-F14E7D0A1E5C}" presName="horz1" presStyleCnt="0"/>
      <dgm:spPr/>
    </dgm:pt>
    <dgm:pt modelId="{44CD1371-FC79-4C1A-AD9D-04D7EF9D949B}" type="pres">
      <dgm:prSet presAssocID="{319EF6E8-7A1D-4816-90C8-F14E7D0A1E5C}" presName="tx1" presStyleLbl="revTx" presStyleIdx="8" presStyleCnt="9"/>
      <dgm:spPr/>
    </dgm:pt>
    <dgm:pt modelId="{5E8550D3-6F83-4D71-A906-7DD3F59FD554}" type="pres">
      <dgm:prSet presAssocID="{319EF6E8-7A1D-4816-90C8-F14E7D0A1E5C}" presName="vert1" presStyleCnt="0"/>
      <dgm:spPr/>
    </dgm:pt>
  </dgm:ptLst>
  <dgm:cxnLst>
    <dgm:cxn modelId="{36D1D53D-C752-43EC-AE00-4705032AF8C3}" srcId="{25E3D413-0998-4775-8C1B-439BF8846CDD}" destId="{8E8388FD-11D7-4D30-A392-5B2C65A87502}" srcOrd="5" destOrd="0" parTransId="{111D91C5-8B84-4365-8AFD-0E26EE510058}" sibTransId="{474CA5F0-3BFC-463B-AB93-06CF18AC739D}"/>
    <dgm:cxn modelId="{F0BD6E45-3203-47B3-ACD3-5363BE303D8E}" type="presOf" srcId="{97AD69FD-190D-4369-92E8-66DBC7CD444C}" destId="{F4432E6A-B401-4D46-BD2E-3823C0CE61B7}" srcOrd="0" destOrd="0" presId="urn:microsoft.com/office/officeart/2008/layout/LinedList"/>
    <dgm:cxn modelId="{D603214A-A838-48B5-B625-B2B43741E778}" type="presOf" srcId="{8E8388FD-11D7-4D30-A392-5B2C65A87502}" destId="{A97938E4-EDFA-45F9-97EF-AC545DACAB08}" srcOrd="0" destOrd="0" presId="urn:microsoft.com/office/officeart/2008/layout/LinedList"/>
    <dgm:cxn modelId="{B45D8D4B-2F5A-4337-B16A-B0392A1767F5}" srcId="{25E3D413-0998-4775-8C1B-439BF8846CDD}" destId="{59DB1C72-C909-44A3-A5B2-3087A70B211B}" srcOrd="6" destOrd="0" parTransId="{D4696789-1DFA-4AE2-819A-46D91AE819FC}" sibTransId="{BA4C3CA5-3394-47E2-B4C3-F768C3A04BB4}"/>
    <dgm:cxn modelId="{345C254D-77DD-4D4B-A341-409298FE87DD}" type="presOf" srcId="{E578D31E-70CE-4E10-8493-82014A18D700}" destId="{FD89EBE7-66CE-47F3-95CA-6E1302523280}" srcOrd="0" destOrd="0" presId="urn:microsoft.com/office/officeart/2008/layout/LinedList"/>
    <dgm:cxn modelId="{9A34664E-4C04-4B52-8112-2543D5CAAEBB}" srcId="{25E3D413-0998-4775-8C1B-439BF8846CDD}" destId="{E578D31E-70CE-4E10-8493-82014A18D700}" srcOrd="4" destOrd="0" parTransId="{3BE4EC87-76B9-446B-91B2-6392AC5ADD32}" sibTransId="{0D71BE55-1BDE-4CA0-AB23-38F41E20E01C}"/>
    <dgm:cxn modelId="{6EE8EA4E-AC37-4237-8E41-C61DB6C09BD6}" srcId="{25E3D413-0998-4775-8C1B-439BF8846CDD}" destId="{319EF6E8-7A1D-4816-90C8-F14E7D0A1E5C}" srcOrd="8" destOrd="0" parTransId="{AA8F9CAF-E775-488C-8A0F-A5A2FBFFD0A2}" sibTransId="{0A4B40EF-EB45-4663-A30C-329EF73307CA}"/>
    <dgm:cxn modelId="{0EFEA67E-C7BA-42FC-9685-E2464DB2E9D2}" srcId="{25E3D413-0998-4775-8C1B-439BF8846CDD}" destId="{6754D1AC-5462-4DAE-AB11-DD44A010FC6D}" srcOrd="2" destOrd="0" parTransId="{3C3C4E2D-F07B-4EE7-B7F3-58F142E25E4E}" sibTransId="{FD751FCE-1FCF-4BE4-800F-09FE9879246D}"/>
    <dgm:cxn modelId="{D9B17884-7D95-487B-BB01-885378E72D83}" srcId="{25E3D413-0998-4775-8C1B-439BF8846CDD}" destId="{7E7FDEC8-8C1F-4893-A34E-80EFDD25FC3A}" srcOrd="3" destOrd="0" parTransId="{88D03DF5-F62D-47FA-81D5-F1853297C50E}" sibTransId="{D7564A2F-CA19-465A-8699-7F01843AAD70}"/>
    <dgm:cxn modelId="{C19E7A89-8A57-45CD-9B83-5C66656422A8}" type="presOf" srcId="{9C6D9F7F-689A-4928-95F0-D211102B0C87}" destId="{9EF88C20-4D85-4F38-AE44-498A554E87DC}" srcOrd="0" destOrd="0" presId="urn:microsoft.com/office/officeart/2008/layout/LinedList"/>
    <dgm:cxn modelId="{ED66BD91-3A1C-45B3-9352-A98A3ED3CEE4}" type="presOf" srcId="{448EBCCA-2DFA-427B-825F-443766C21661}" destId="{C5BAD8DF-5521-4F4E-BF35-501C19FA442A}" srcOrd="0" destOrd="0" presId="urn:microsoft.com/office/officeart/2008/layout/LinedList"/>
    <dgm:cxn modelId="{0149D193-AB4E-4D37-AF82-0C56ECC280CC}" type="presOf" srcId="{319EF6E8-7A1D-4816-90C8-F14E7D0A1E5C}" destId="{44CD1371-FC79-4C1A-AD9D-04D7EF9D949B}" srcOrd="0" destOrd="0" presId="urn:microsoft.com/office/officeart/2008/layout/LinedList"/>
    <dgm:cxn modelId="{DEDC5596-FBF4-40B7-9174-8BE206FA812A}" srcId="{25E3D413-0998-4775-8C1B-439BF8846CDD}" destId="{448EBCCA-2DFA-427B-825F-443766C21661}" srcOrd="0" destOrd="0" parTransId="{3E1BFBAD-8705-40B3-8138-249C95945886}" sibTransId="{4092CF48-AAEF-4F1F-B6CD-9FA0850B4167}"/>
    <dgm:cxn modelId="{69A955B3-8733-41A6-9ECD-5EE709770C07}" type="presOf" srcId="{6754D1AC-5462-4DAE-AB11-DD44A010FC6D}" destId="{C6AB966C-D742-4DD0-ABD4-78F9A00577D6}" srcOrd="0" destOrd="0" presId="urn:microsoft.com/office/officeart/2008/layout/LinedList"/>
    <dgm:cxn modelId="{6CEAC3BD-4A93-4F8A-8DBB-6BB339AEF15F}" srcId="{25E3D413-0998-4775-8C1B-439BF8846CDD}" destId="{9C6D9F7F-689A-4928-95F0-D211102B0C87}" srcOrd="7" destOrd="0" parTransId="{D3540AF7-A7C9-4F17-BA40-2B09533923F7}" sibTransId="{D185427D-40C6-4A33-AC05-21C623C70571}"/>
    <dgm:cxn modelId="{3917E0D0-9010-40F2-9E82-70F5BB09BCDE}" type="presOf" srcId="{7E7FDEC8-8C1F-4893-A34E-80EFDD25FC3A}" destId="{6D3B87F6-5090-4F18-A875-77E0E44A0995}" srcOrd="0" destOrd="0" presId="urn:microsoft.com/office/officeart/2008/layout/LinedList"/>
    <dgm:cxn modelId="{1E419DD7-3CC2-46B1-9EE0-FEB43E788B20}" type="presOf" srcId="{25E3D413-0998-4775-8C1B-439BF8846CDD}" destId="{F589FBF6-16C1-4E80-A9D5-4350203FEA6A}" srcOrd="0" destOrd="0" presId="urn:microsoft.com/office/officeart/2008/layout/LinedList"/>
    <dgm:cxn modelId="{299802E3-CC60-458B-BB94-BBA503102719}" srcId="{25E3D413-0998-4775-8C1B-439BF8846CDD}" destId="{97AD69FD-190D-4369-92E8-66DBC7CD444C}" srcOrd="1" destOrd="0" parTransId="{1E99C4DC-6E7C-4F7A-B91C-37A0C25865EA}" sibTransId="{8692E8A2-CBBA-4E1C-B59A-1F8B0C3BE247}"/>
    <dgm:cxn modelId="{0788B8FD-059E-4F16-845B-6BA9D20DBE59}" type="presOf" srcId="{59DB1C72-C909-44A3-A5B2-3087A70B211B}" destId="{CC185041-A93A-4B49-9809-B11B59F22737}" srcOrd="0" destOrd="0" presId="urn:microsoft.com/office/officeart/2008/layout/LinedList"/>
    <dgm:cxn modelId="{3CECF829-AD0F-4499-88D8-8E6785BDB7CD}" type="presParOf" srcId="{F589FBF6-16C1-4E80-A9D5-4350203FEA6A}" destId="{38236917-1CB9-4620-A194-E39386A1CF7F}" srcOrd="0" destOrd="0" presId="urn:microsoft.com/office/officeart/2008/layout/LinedList"/>
    <dgm:cxn modelId="{096483D4-5748-4678-8C9F-173BBB328479}" type="presParOf" srcId="{F589FBF6-16C1-4E80-A9D5-4350203FEA6A}" destId="{C8597FB6-3D61-438C-8C27-8F60E43CBD13}" srcOrd="1" destOrd="0" presId="urn:microsoft.com/office/officeart/2008/layout/LinedList"/>
    <dgm:cxn modelId="{3234DBF0-CA44-46C3-9295-E6CEE95A8CCE}" type="presParOf" srcId="{C8597FB6-3D61-438C-8C27-8F60E43CBD13}" destId="{C5BAD8DF-5521-4F4E-BF35-501C19FA442A}" srcOrd="0" destOrd="0" presId="urn:microsoft.com/office/officeart/2008/layout/LinedList"/>
    <dgm:cxn modelId="{04CF241A-0F29-4817-B491-2D0244B2DC17}" type="presParOf" srcId="{C8597FB6-3D61-438C-8C27-8F60E43CBD13}" destId="{3F91AC4D-77E1-4078-B817-FD63B69E51B9}" srcOrd="1" destOrd="0" presId="urn:microsoft.com/office/officeart/2008/layout/LinedList"/>
    <dgm:cxn modelId="{AAF65190-A1C3-4D7B-9E00-BECA74DC5DFF}" type="presParOf" srcId="{F589FBF6-16C1-4E80-A9D5-4350203FEA6A}" destId="{B8244FBB-E776-4F96-B1E0-93579EB7FA5F}" srcOrd="2" destOrd="0" presId="urn:microsoft.com/office/officeart/2008/layout/LinedList"/>
    <dgm:cxn modelId="{35FE3C14-D0E7-448D-94A1-18CCB32545A2}" type="presParOf" srcId="{F589FBF6-16C1-4E80-A9D5-4350203FEA6A}" destId="{EA99FA76-B433-4C5E-B795-EF665B1D95CF}" srcOrd="3" destOrd="0" presId="urn:microsoft.com/office/officeart/2008/layout/LinedList"/>
    <dgm:cxn modelId="{506B270A-EE80-4B71-8446-E7F2E7200371}" type="presParOf" srcId="{EA99FA76-B433-4C5E-B795-EF665B1D95CF}" destId="{F4432E6A-B401-4D46-BD2E-3823C0CE61B7}" srcOrd="0" destOrd="0" presId="urn:microsoft.com/office/officeart/2008/layout/LinedList"/>
    <dgm:cxn modelId="{44AE4A62-9D27-4D31-A180-024BCE4BC0C0}" type="presParOf" srcId="{EA99FA76-B433-4C5E-B795-EF665B1D95CF}" destId="{F8D43AB4-8C09-4186-84F2-74742E0B1B7A}" srcOrd="1" destOrd="0" presId="urn:microsoft.com/office/officeart/2008/layout/LinedList"/>
    <dgm:cxn modelId="{0F296AB3-38F9-49DD-AC9C-8E347C23759B}" type="presParOf" srcId="{F589FBF6-16C1-4E80-A9D5-4350203FEA6A}" destId="{2C9AE579-2BB4-40FC-9B1A-7C06B0825738}" srcOrd="4" destOrd="0" presId="urn:microsoft.com/office/officeart/2008/layout/LinedList"/>
    <dgm:cxn modelId="{5D3BDD62-24D7-479B-8035-37C758D19621}" type="presParOf" srcId="{F589FBF6-16C1-4E80-A9D5-4350203FEA6A}" destId="{D39B4A79-3E59-43C6-AE7E-0B65BC4E66B4}" srcOrd="5" destOrd="0" presId="urn:microsoft.com/office/officeart/2008/layout/LinedList"/>
    <dgm:cxn modelId="{B01A3518-86E0-4F06-AE0E-CEA9153C15FC}" type="presParOf" srcId="{D39B4A79-3E59-43C6-AE7E-0B65BC4E66B4}" destId="{C6AB966C-D742-4DD0-ABD4-78F9A00577D6}" srcOrd="0" destOrd="0" presId="urn:microsoft.com/office/officeart/2008/layout/LinedList"/>
    <dgm:cxn modelId="{16B5E724-6BF4-4694-9512-900330307536}" type="presParOf" srcId="{D39B4A79-3E59-43C6-AE7E-0B65BC4E66B4}" destId="{B9C58317-6280-42E8-AD29-9D92A52757A9}" srcOrd="1" destOrd="0" presId="urn:microsoft.com/office/officeart/2008/layout/LinedList"/>
    <dgm:cxn modelId="{32D4B023-5323-4650-A6F4-65F1276C5BA8}" type="presParOf" srcId="{F589FBF6-16C1-4E80-A9D5-4350203FEA6A}" destId="{4F269890-48FD-4838-B9DB-CDE981568EAD}" srcOrd="6" destOrd="0" presId="urn:microsoft.com/office/officeart/2008/layout/LinedList"/>
    <dgm:cxn modelId="{B2321EE2-F34E-492A-AD1B-C0EFA9D9DD6C}" type="presParOf" srcId="{F589FBF6-16C1-4E80-A9D5-4350203FEA6A}" destId="{CF742CF7-F468-49C3-813E-0E9BDB56DD18}" srcOrd="7" destOrd="0" presId="urn:microsoft.com/office/officeart/2008/layout/LinedList"/>
    <dgm:cxn modelId="{7B7429BD-8AD4-4D33-8785-976B5700B614}" type="presParOf" srcId="{CF742CF7-F468-49C3-813E-0E9BDB56DD18}" destId="{6D3B87F6-5090-4F18-A875-77E0E44A0995}" srcOrd="0" destOrd="0" presId="urn:microsoft.com/office/officeart/2008/layout/LinedList"/>
    <dgm:cxn modelId="{AA254E26-2E0F-4622-B67B-FDA25E20924E}" type="presParOf" srcId="{CF742CF7-F468-49C3-813E-0E9BDB56DD18}" destId="{723FAFE9-D217-4435-833F-30B21361DBDB}" srcOrd="1" destOrd="0" presId="urn:microsoft.com/office/officeart/2008/layout/LinedList"/>
    <dgm:cxn modelId="{6107369C-9C8E-48D5-9C14-0D4BDB0061FA}" type="presParOf" srcId="{F589FBF6-16C1-4E80-A9D5-4350203FEA6A}" destId="{042E0A97-399C-4ECA-B976-25BCF1F66382}" srcOrd="8" destOrd="0" presId="urn:microsoft.com/office/officeart/2008/layout/LinedList"/>
    <dgm:cxn modelId="{1E947630-9374-42A8-B554-BA3B77AA9DB4}" type="presParOf" srcId="{F589FBF6-16C1-4E80-A9D5-4350203FEA6A}" destId="{E993FB45-F37E-405B-BC59-4D7B7343A543}" srcOrd="9" destOrd="0" presId="urn:microsoft.com/office/officeart/2008/layout/LinedList"/>
    <dgm:cxn modelId="{14E87106-AF70-493E-A64B-5D7039C6B588}" type="presParOf" srcId="{E993FB45-F37E-405B-BC59-4D7B7343A543}" destId="{FD89EBE7-66CE-47F3-95CA-6E1302523280}" srcOrd="0" destOrd="0" presId="urn:microsoft.com/office/officeart/2008/layout/LinedList"/>
    <dgm:cxn modelId="{17B956BA-C2C8-4BF8-B5E6-6FDC506BEC30}" type="presParOf" srcId="{E993FB45-F37E-405B-BC59-4D7B7343A543}" destId="{AA94C427-642F-4043-99D5-E4B7BEC1376C}" srcOrd="1" destOrd="0" presId="urn:microsoft.com/office/officeart/2008/layout/LinedList"/>
    <dgm:cxn modelId="{73907FCC-02F1-41CA-ACD5-C85E00140A9B}" type="presParOf" srcId="{F589FBF6-16C1-4E80-A9D5-4350203FEA6A}" destId="{91CEEF71-F681-4862-AB5F-11FD54A96FCD}" srcOrd="10" destOrd="0" presId="urn:microsoft.com/office/officeart/2008/layout/LinedList"/>
    <dgm:cxn modelId="{8BC559F4-79F3-4658-9EBA-EBB8773ECE39}" type="presParOf" srcId="{F589FBF6-16C1-4E80-A9D5-4350203FEA6A}" destId="{9F3295A6-D976-4001-AE42-C17EE2125BF0}" srcOrd="11" destOrd="0" presId="urn:microsoft.com/office/officeart/2008/layout/LinedList"/>
    <dgm:cxn modelId="{D7B7C698-A9BA-4762-8919-00E47F941880}" type="presParOf" srcId="{9F3295A6-D976-4001-AE42-C17EE2125BF0}" destId="{A97938E4-EDFA-45F9-97EF-AC545DACAB08}" srcOrd="0" destOrd="0" presId="urn:microsoft.com/office/officeart/2008/layout/LinedList"/>
    <dgm:cxn modelId="{E383BD35-E2A8-488A-AD5B-4E67876181C8}" type="presParOf" srcId="{9F3295A6-D976-4001-AE42-C17EE2125BF0}" destId="{22AD6D49-C8E3-489C-BF7B-5F5EF3F50FE7}" srcOrd="1" destOrd="0" presId="urn:microsoft.com/office/officeart/2008/layout/LinedList"/>
    <dgm:cxn modelId="{F97CCB64-CE06-4583-8899-D6B06E2EA965}" type="presParOf" srcId="{F589FBF6-16C1-4E80-A9D5-4350203FEA6A}" destId="{22440A2A-ABB1-4A55-BD53-ED13C54931B4}" srcOrd="12" destOrd="0" presId="urn:microsoft.com/office/officeart/2008/layout/LinedList"/>
    <dgm:cxn modelId="{31A68B5E-4D26-4EDD-B913-1946F8A5E025}" type="presParOf" srcId="{F589FBF6-16C1-4E80-A9D5-4350203FEA6A}" destId="{4F1E8606-8111-4BC2-B6F1-AF376699EA09}" srcOrd="13" destOrd="0" presId="urn:microsoft.com/office/officeart/2008/layout/LinedList"/>
    <dgm:cxn modelId="{0F6D13F1-AE00-4C01-9F3B-C9465A3432D3}" type="presParOf" srcId="{4F1E8606-8111-4BC2-B6F1-AF376699EA09}" destId="{CC185041-A93A-4B49-9809-B11B59F22737}" srcOrd="0" destOrd="0" presId="urn:microsoft.com/office/officeart/2008/layout/LinedList"/>
    <dgm:cxn modelId="{0AA6FCDE-840C-4204-B13B-37AB51A850FA}" type="presParOf" srcId="{4F1E8606-8111-4BC2-B6F1-AF376699EA09}" destId="{ED704754-F903-4D7C-A6A1-6B40103559BA}" srcOrd="1" destOrd="0" presId="urn:microsoft.com/office/officeart/2008/layout/LinedList"/>
    <dgm:cxn modelId="{C86280D9-52F6-46EC-BA21-18E09F9AC10A}" type="presParOf" srcId="{F589FBF6-16C1-4E80-A9D5-4350203FEA6A}" destId="{846B0A4F-376B-4C94-AA02-508F1189BB60}" srcOrd="14" destOrd="0" presId="urn:microsoft.com/office/officeart/2008/layout/LinedList"/>
    <dgm:cxn modelId="{CA85DA2A-0C8C-4C9E-B9CA-9A07AB35CEFE}" type="presParOf" srcId="{F589FBF6-16C1-4E80-A9D5-4350203FEA6A}" destId="{C3462989-5234-49CE-9D86-F1BB4790DB25}" srcOrd="15" destOrd="0" presId="urn:microsoft.com/office/officeart/2008/layout/LinedList"/>
    <dgm:cxn modelId="{53201C54-0660-437C-AA4D-4160B369DB9D}" type="presParOf" srcId="{C3462989-5234-49CE-9D86-F1BB4790DB25}" destId="{9EF88C20-4D85-4F38-AE44-498A554E87DC}" srcOrd="0" destOrd="0" presId="urn:microsoft.com/office/officeart/2008/layout/LinedList"/>
    <dgm:cxn modelId="{C12E6E18-1239-4D9B-A5D4-F98E176DF20E}" type="presParOf" srcId="{C3462989-5234-49CE-9D86-F1BB4790DB25}" destId="{2A8DA02A-D898-4638-9BF2-6DB577266AA2}" srcOrd="1" destOrd="0" presId="urn:microsoft.com/office/officeart/2008/layout/LinedList"/>
    <dgm:cxn modelId="{697AC4FF-EED9-4448-B037-B1A5A132A28D}" type="presParOf" srcId="{F589FBF6-16C1-4E80-A9D5-4350203FEA6A}" destId="{5B95362E-F437-4BBB-B14E-FDE192940331}" srcOrd="16" destOrd="0" presId="urn:microsoft.com/office/officeart/2008/layout/LinedList"/>
    <dgm:cxn modelId="{25C21325-A7D0-41A3-A53A-FC740E49AC47}" type="presParOf" srcId="{F589FBF6-16C1-4E80-A9D5-4350203FEA6A}" destId="{07C19619-13FB-4779-884C-15131B8EF4ED}" srcOrd="17" destOrd="0" presId="urn:microsoft.com/office/officeart/2008/layout/LinedList"/>
    <dgm:cxn modelId="{9E22A1F5-B1B3-43E3-BC1E-29B501EB45A9}" type="presParOf" srcId="{07C19619-13FB-4779-884C-15131B8EF4ED}" destId="{44CD1371-FC79-4C1A-AD9D-04D7EF9D949B}" srcOrd="0" destOrd="0" presId="urn:microsoft.com/office/officeart/2008/layout/LinedList"/>
    <dgm:cxn modelId="{76E9507F-A2F2-49B1-93E3-1ABABBB8ADAE}" type="presParOf" srcId="{07C19619-13FB-4779-884C-15131B8EF4ED}" destId="{5E8550D3-6F83-4D71-A906-7DD3F59FD5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6917-1CB9-4620-A194-E39386A1CF7F}">
      <dsp:nvSpPr>
        <dsp:cNvPr id="0" name=""/>
        <dsp:cNvSpPr/>
      </dsp:nvSpPr>
      <dsp:spPr>
        <a:xfrm>
          <a:off x="0" y="391"/>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AD8DF-5521-4F4E-BF35-501C19FA442A}">
      <dsp:nvSpPr>
        <dsp:cNvPr id="0" name=""/>
        <dsp:cNvSpPr/>
      </dsp:nvSpPr>
      <dsp:spPr>
        <a:xfrm>
          <a:off x="0" y="391"/>
          <a:ext cx="1154430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i="0" kern="1200" baseline="0" dirty="0">
              <a:solidFill>
                <a:schemeClr val="bg2"/>
              </a:solidFill>
              <a:latin typeface="Times New Roman" panose="02020603050405020304" pitchFamily="18" charset="0"/>
              <a:cs typeface="Times New Roman" panose="02020603050405020304" pitchFamily="18" charset="0"/>
            </a:rPr>
            <a:t>1.İNTRODUCTİON</a:t>
          </a:r>
          <a:endParaRPr lang="en-US" sz="1600" kern="1200" dirty="0">
            <a:solidFill>
              <a:schemeClr val="bg2"/>
            </a:solidFill>
            <a:latin typeface="Times New Roman" panose="02020603050405020304" pitchFamily="18" charset="0"/>
            <a:cs typeface="Times New Roman" panose="02020603050405020304" pitchFamily="18" charset="0"/>
          </a:endParaRPr>
        </a:p>
      </dsp:txBody>
      <dsp:txXfrm>
        <a:off x="0" y="391"/>
        <a:ext cx="11544300" cy="444084"/>
      </dsp:txXfrm>
    </dsp:sp>
    <dsp:sp modelId="{B8244FBB-E776-4F96-B1E0-93579EB7FA5F}">
      <dsp:nvSpPr>
        <dsp:cNvPr id="0" name=""/>
        <dsp:cNvSpPr/>
      </dsp:nvSpPr>
      <dsp:spPr>
        <a:xfrm>
          <a:off x="0" y="444476"/>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32E6A-B401-4D46-BD2E-3823C0CE61B7}">
      <dsp:nvSpPr>
        <dsp:cNvPr id="0" name=""/>
        <dsp:cNvSpPr/>
      </dsp:nvSpPr>
      <dsp:spPr>
        <a:xfrm>
          <a:off x="0" y="444476"/>
          <a:ext cx="1154430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effectLst/>
              <a:latin typeface="Times New Roman" panose="02020603050405020304" pitchFamily="18" charset="0"/>
              <a:ea typeface="Times New Roman" panose="02020603050405020304" pitchFamily="18" charset="0"/>
            </a:rPr>
            <a:t>2.</a:t>
          </a:r>
          <a:r>
            <a:rPr lang="en-US" sz="1600" b="1" kern="1200" dirty="0">
              <a:solidFill>
                <a:schemeClr val="bg2"/>
              </a:solidFill>
              <a:effectLst/>
              <a:latin typeface="Times New Roman" panose="02020603050405020304" pitchFamily="18" charset="0"/>
              <a:ea typeface="Times New Roman" panose="02020603050405020304" pitchFamily="18" charset="0"/>
            </a:rPr>
            <a:t>ARTIFICIAL NEURAL NETWORKS (ANN)</a:t>
          </a:r>
          <a:endParaRPr lang="en-US" sz="1600" kern="1200" dirty="0"/>
        </a:p>
      </dsp:txBody>
      <dsp:txXfrm>
        <a:off x="0" y="444476"/>
        <a:ext cx="11544300" cy="444084"/>
      </dsp:txXfrm>
    </dsp:sp>
    <dsp:sp modelId="{2C9AE579-2BB4-40FC-9B1A-7C06B0825738}">
      <dsp:nvSpPr>
        <dsp:cNvPr id="0" name=""/>
        <dsp:cNvSpPr/>
      </dsp:nvSpPr>
      <dsp:spPr>
        <a:xfrm>
          <a:off x="0" y="888561"/>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B966C-D742-4DD0-ABD4-78F9A00577D6}">
      <dsp:nvSpPr>
        <dsp:cNvPr id="0" name=""/>
        <dsp:cNvSpPr/>
      </dsp:nvSpPr>
      <dsp:spPr>
        <a:xfrm>
          <a:off x="0" y="888561"/>
          <a:ext cx="11538055"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3.THE RESPONSE SURFACE METHOD</a:t>
          </a:r>
          <a:endParaRPr lang="en-US" sz="1600" kern="1200" dirty="0"/>
        </a:p>
      </dsp:txBody>
      <dsp:txXfrm>
        <a:off x="0" y="888561"/>
        <a:ext cx="11538055" cy="444084"/>
      </dsp:txXfrm>
    </dsp:sp>
    <dsp:sp modelId="{4F269890-48FD-4838-B9DB-CDE981568EAD}">
      <dsp:nvSpPr>
        <dsp:cNvPr id="0" name=""/>
        <dsp:cNvSpPr/>
      </dsp:nvSpPr>
      <dsp:spPr>
        <a:xfrm>
          <a:off x="0" y="1332645"/>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B87F6-5090-4F18-A875-77E0E44A0995}">
      <dsp:nvSpPr>
        <dsp:cNvPr id="0" name=""/>
        <dsp:cNvSpPr/>
      </dsp:nvSpPr>
      <dsp:spPr>
        <a:xfrm>
          <a:off x="0" y="1332645"/>
          <a:ext cx="1154171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effectLst/>
              <a:latin typeface="Times New Roman" panose="02020603050405020304" pitchFamily="18" charset="0"/>
              <a:ea typeface="Times New Roman" panose="02020603050405020304" pitchFamily="18" charset="0"/>
            </a:rPr>
            <a:t>4.</a:t>
          </a:r>
          <a:r>
            <a:rPr lang="en-US" sz="1600" b="1" kern="1200" dirty="0">
              <a:solidFill>
                <a:schemeClr val="bg2"/>
              </a:solidFill>
              <a:effectLst/>
              <a:latin typeface="Times New Roman" panose="02020603050405020304" pitchFamily="18" charset="0"/>
              <a:ea typeface="Times New Roman" panose="02020603050405020304" pitchFamily="18" charset="0"/>
            </a:rPr>
            <a:t>MATERIALS</a:t>
          </a:r>
          <a:r>
            <a:rPr lang="en-US" sz="1600" b="1" kern="1200" spc="-15" dirty="0">
              <a:solidFill>
                <a:schemeClr val="bg2"/>
              </a:solidFill>
              <a:effectLst/>
              <a:latin typeface="Times New Roman" panose="02020603050405020304" pitchFamily="18" charset="0"/>
              <a:ea typeface="Times New Roman" panose="02020603050405020304" pitchFamily="18" charset="0"/>
            </a:rPr>
            <a:t> </a:t>
          </a:r>
          <a:r>
            <a:rPr lang="en-US" sz="1600" b="1" kern="1200" dirty="0">
              <a:solidFill>
                <a:schemeClr val="bg2"/>
              </a:solidFill>
              <a:effectLst/>
              <a:latin typeface="Times New Roman" panose="02020603050405020304" pitchFamily="18" charset="0"/>
              <a:ea typeface="Times New Roman" panose="02020603050405020304" pitchFamily="18" charset="0"/>
            </a:rPr>
            <a:t>AND</a:t>
          </a:r>
          <a:r>
            <a:rPr lang="en-US" sz="1600" b="1" kern="1200" spc="-5" dirty="0">
              <a:solidFill>
                <a:schemeClr val="bg2"/>
              </a:solidFill>
              <a:effectLst/>
              <a:latin typeface="Times New Roman" panose="02020603050405020304" pitchFamily="18" charset="0"/>
              <a:ea typeface="Times New Roman" panose="02020603050405020304" pitchFamily="18" charset="0"/>
            </a:rPr>
            <a:t> </a:t>
          </a:r>
          <a:r>
            <a:rPr lang="en-US" sz="1600" b="1" kern="1200" dirty="0">
              <a:solidFill>
                <a:schemeClr val="bg2"/>
              </a:solidFill>
              <a:effectLst/>
              <a:latin typeface="Times New Roman" panose="02020603050405020304" pitchFamily="18" charset="0"/>
              <a:ea typeface="Times New Roman" panose="02020603050405020304" pitchFamily="18" charset="0"/>
            </a:rPr>
            <a:t>METHODS</a:t>
          </a:r>
          <a:r>
            <a:rPr lang="en-US" sz="1600" b="1" kern="1200" spc="-15" dirty="0">
              <a:solidFill>
                <a:schemeClr val="bg2"/>
              </a:solidFill>
              <a:effectLst/>
              <a:latin typeface="Times New Roman" panose="02020603050405020304" pitchFamily="18" charset="0"/>
              <a:ea typeface="Times New Roman" panose="02020603050405020304" pitchFamily="18" charset="0"/>
            </a:rPr>
            <a:t> </a:t>
          </a:r>
          <a:br>
            <a:rPr lang="tr-TR" sz="1600" kern="1200" dirty="0">
              <a:solidFill>
                <a:schemeClr val="bg2"/>
              </a:solidFill>
              <a:effectLst/>
              <a:latin typeface="Times New Roman" panose="02020603050405020304" pitchFamily="18" charset="0"/>
              <a:ea typeface="Times New Roman" panose="02020603050405020304" pitchFamily="18" charset="0"/>
            </a:rPr>
          </a:br>
          <a:r>
            <a:rPr lang="en-US" sz="1600" kern="1200" dirty="0">
              <a:solidFill>
                <a:schemeClr val="bg2"/>
              </a:solidFill>
              <a:effectLst/>
              <a:latin typeface="Times New Roman" panose="02020603050405020304" pitchFamily="18" charset="0"/>
              <a:ea typeface="Times New Roman" panose="02020603050405020304" pitchFamily="18" charset="0"/>
            </a:rPr>
            <a:t> </a:t>
          </a:r>
          <a:br>
            <a:rPr lang="tr-TR" sz="1600" kern="1200" dirty="0">
              <a:solidFill>
                <a:schemeClr val="bg2"/>
              </a:solidFill>
              <a:effectLst/>
              <a:latin typeface="Times New Roman" panose="02020603050405020304" pitchFamily="18" charset="0"/>
              <a:ea typeface="Times New Roman" panose="02020603050405020304" pitchFamily="18" charset="0"/>
            </a:rPr>
          </a:br>
          <a:endParaRPr lang="en-US" sz="1600" kern="1200" dirty="0"/>
        </a:p>
      </dsp:txBody>
      <dsp:txXfrm>
        <a:off x="0" y="1332645"/>
        <a:ext cx="11541710" cy="444084"/>
      </dsp:txXfrm>
    </dsp:sp>
    <dsp:sp modelId="{042E0A97-399C-4ECA-B976-25BCF1F66382}">
      <dsp:nvSpPr>
        <dsp:cNvPr id="0" name=""/>
        <dsp:cNvSpPr/>
      </dsp:nvSpPr>
      <dsp:spPr>
        <a:xfrm>
          <a:off x="0" y="1776730"/>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9EBE7-66CE-47F3-95CA-6E1302523280}">
      <dsp:nvSpPr>
        <dsp:cNvPr id="0" name=""/>
        <dsp:cNvSpPr/>
      </dsp:nvSpPr>
      <dsp:spPr>
        <a:xfrm>
          <a:off x="0" y="1776730"/>
          <a:ext cx="1154028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effectLst/>
              <a:latin typeface="Times New Roman" panose="02020603050405020304" pitchFamily="18" charset="0"/>
              <a:ea typeface="Times New Roman" panose="02020603050405020304" pitchFamily="18" charset="0"/>
            </a:rPr>
            <a:t>5.</a:t>
          </a:r>
          <a:r>
            <a:rPr lang="en-US" sz="1600" b="1" kern="1200" dirty="0">
              <a:solidFill>
                <a:schemeClr val="bg2"/>
              </a:solidFill>
              <a:effectLst/>
              <a:latin typeface="Times New Roman" panose="02020603050405020304" pitchFamily="18" charset="0"/>
              <a:ea typeface="Times New Roman" panose="02020603050405020304" pitchFamily="18" charset="0"/>
            </a:rPr>
            <a:t>RESULT AND DISCUSSION </a:t>
          </a:r>
          <a:br>
            <a:rPr lang="tr-TR" sz="1600" b="1" kern="1200" dirty="0">
              <a:solidFill>
                <a:schemeClr val="bg2"/>
              </a:solidFill>
              <a:effectLst/>
              <a:latin typeface="Times New Roman" panose="02020603050405020304" pitchFamily="18" charset="0"/>
              <a:ea typeface="Times New Roman" panose="02020603050405020304" pitchFamily="18" charset="0"/>
            </a:rPr>
          </a:br>
          <a:endParaRPr lang="en-US" sz="1600" kern="1200" dirty="0"/>
        </a:p>
      </dsp:txBody>
      <dsp:txXfrm>
        <a:off x="0" y="1776730"/>
        <a:ext cx="11540280" cy="444084"/>
      </dsp:txXfrm>
    </dsp:sp>
    <dsp:sp modelId="{91CEEF71-F681-4862-AB5F-11FD54A96FCD}">
      <dsp:nvSpPr>
        <dsp:cNvPr id="0" name=""/>
        <dsp:cNvSpPr/>
      </dsp:nvSpPr>
      <dsp:spPr>
        <a:xfrm>
          <a:off x="0" y="2220815"/>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938E4-EDFA-45F9-97EF-AC545DACAB08}">
      <dsp:nvSpPr>
        <dsp:cNvPr id="0" name=""/>
        <dsp:cNvSpPr/>
      </dsp:nvSpPr>
      <dsp:spPr>
        <a:xfrm>
          <a:off x="0" y="2220815"/>
          <a:ext cx="1154430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latin typeface="Times New Roman" panose="02020603050405020304" pitchFamily="18" charset="0"/>
              <a:cs typeface="Times New Roman" panose="02020603050405020304" pitchFamily="18" charset="0"/>
            </a:rPr>
            <a:t>6.CONCLUSİON</a:t>
          </a:r>
          <a:endParaRPr lang="en-US" sz="1600" b="1" kern="1200" dirty="0">
            <a:solidFill>
              <a:schemeClr val="bg2"/>
            </a:solidFill>
            <a:latin typeface="Times New Roman" panose="02020603050405020304" pitchFamily="18" charset="0"/>
            <a:cs typeface="Times New Roman" panose="02020603050405020304" pitchFamily="18" charset="0"/>
          </a:endParaRPr>
        </a:p>
      </dsp:txBody>
      <dsp:txXfrm>
        <a:off x="0" y="2220815"/>
        <a:ext cx="11544300" cy="444084"/>
      </dsp:txXfrm>
    </dsp:sp>
    <dsp:sp modelId="{22440A2A-ABB1-4A55-BD53-ED13C54931B4}">
      <dsp:nvSpPr>
        <dsp:cNvPr id="0" name=""/>
        <dsp:cNvSpPr/>
      </dsp:nvSpPr>
      <dsp:spPr>
        <a:xfrm>
          <a:off x="0" y="2664899"/>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85041-A93A-4B49-9809-B11B59F22737}">
      <dsp:nvSpPr>
        <dsp:cNvPr id="0" name=""/>
        <dsp:cNvSpPr/>
      </dsp:nvSpPr>
      <dsp:spPr>
        <a:xfrm>
          <a:off x="0" y="2664899"/>
          <a:ext cx="1152973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solidFill>
                <a:schemeClr val="bg2"/>
              </a:solidFill>
              <a:latin typeface="Times New Roman" panose="02020603050405020304" pitchFamily="18" charset="0"/>
              <a:cs typeface="Times New Roman" panose="02020603050405020304" pitchFamily="18" charset="0"/>
            </a:rPr>
            <a:t>7.REFERENCES</a:t>
          </a:r>
          <a:endParaRPr lang="en-US" sz="1600" b="1" kern="1200" dirty="0">
            <a:solidFill>
              <a:schemeClr val="bg2"/>
            </a:solidFill>
            <a:latin typeface="Times New Roman" panose="02020603050405020304" pitchFamily="18" charset="0"/>
            <a:cs typeface="Times New Roman" panose="02020603050405020304" pitchFamily="18" charset="0"/>
          </a:endParaRPr>
        </a:p>
      </dsp:txBody>
      <dsp:txXfrm>
        <a:off x="0" y="2664899"/>
        <a:ext cx="11529730" cy="444084"/>
      </dsp:txXfrm>
    </dsp:sp>
    <dsp:sp modelId="{846B0A4F-376B-4C94-AA02-508F1189BB60}">
      <dsp:nvSpPr>
        <dsp:cNvPr id="0" name=""/>
        <dsp:cNvSpPr/>
      </dsp:nvSpPr>
      <dsp:spPr>
        <a:xfrm>
          <a:off x="0" y="3108984"/>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88C20-4D85-4F38-AE44-498A554E87DC}">
      <dsp:nvSpPr>
        <dsp:cNvPr id="0" name=""/>
        <dsp:cNvSpPr/>
      </dsp:nvSpPr>
      <dsp:spPr>
        <a:xfrm>
          <a:off x="7832" y="3211341"/>
          <a:ext cx="11536467" cy="61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tr-TR" sz="1600" kern="1200" dirty="0"/>
        </a:p>
      </dsp:txBody>
      <dsp:txXfrm>
        <a:off x="7832" y="3211341"/>
        <a:ext cx="11536467" cy="618489"/>
      </dsp:txXfrm>
    </dsp:sp>
    <dsp:sp modelId="{5B95362E-F437-4BBB-B14E-FDE192940331}">
      <dsp:nvSpPr>
        <dsp:cNvPr id="0" name=""/>
        <dsp:cNvSpPr/>
      </dsp:nvSpPr>
      <dsp:spPr>
        <a:xfrm>
          <a:off x="0" y="3727474"/>
          <a:ext cx="11544300"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D1371-FC79-4C1A-AD9D-04D7EF9D949B}">
      <dsp:nvSpPr>
        <dsp:cNvPr id="0" name=""/>
        <dsp:cNvSpPr/>
      </dsp:nvSpPr>
      <dsp:spPr>
        <a:xfrm>
          <a:off x="0" y="3727474"/>
          <a:ext cx="11544300" cy="444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tr-TR" sz="2200" kern="1200" dirty="0"/>
        </a:p>
      </dsp:txBody>
      <dsp:txXfrm>
        <a:off x="0" y="3727474"/>
        <a:ext cx="11544300" cy="4440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7331ADA-FFFB-40D6-B777-90C1B7F8216F}" type="datetimeFigureOut">
              <a:rPr lang="tr-TR" smtClean="0"/>
              <a:t>17.11.2024</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238288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81174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186521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000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33756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7331ADA-FFFB-40D6-B777-90C1B7F8216F}" type="datetimeFigureOut">
              <a:rPr lang="tr-TR" smtClean="0"/>
              <a:t>17.11.2024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139806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67331ADA-FFFB-40D6-B777-90C1B7F8216F}" type="datetimeFigureOut">
              <a:rPr lang="tr-TR" smtClean="0"/>
              <a:t>17.11.2024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2936264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331ADA-FFFB-40D6-B777-90C1B7F8216F}" type="datetimeFigureOut">
              <a:rPr lang="tr-TR" smtClean="0"/>
              <a:t>17.11.2024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114355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331ADA-FFFB-40D6-B777-90C1B7F8216F}" type="datetimeFigureOut">
              <a:rPr lang="tr-TR" smtClean="0"/>
              <a:t>17.11.2024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328492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331ADA-FFFB-40D6-B777-90C1B7F8216F}" type="datetimeFigureOut">
              <a:rPr lang="tr-TR" smtClean="0"/>
              <a:t>17.11.2024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53293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7331ADA-FFFB-40D6-B777-90C1B7F8216F}" type="datetimeFigureOut">
              <a:rPr lang="tr-TR" smtClean="0"/>
              <a:t>17.11.2024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87474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160041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331ADA-FFFB-40D6-B777-90C1B7F8216F}" type="datetimeFigureOut">
              <a:rPr lang="tr-TR" smtClean="0"/>
              <a:t>17.11.2024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10640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331ADA-FFFB-40D6-B777-90C1B7F8216F}" type="datetimeFigureOut">
              <a:rPr lang="tr-TR" smtClean="0"/>
              <a:t>17.11.2024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26977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31ADA-FFFB-40D6-B777-90C1B7F8216F}" type="datetimeFigureOut">
              <a:rPr lang="tr-TR" smtClean="0"/>
              <a:t>17.11.2024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382155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252281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331ADA-FFFB-40D6-B777-90C1B7F8216F}" type="datetimeFigureOut">
              <a:rPr lang="tr-TR" smtClean="0"/>
              <a:t>17.11.2024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BD9408-EF79-4CE7-9AB4-46F1FFD76F98}" type="slidenum">
              <a:rPr lang="tr-TR" smtClean="0"/>
              <a:t>‹#›</a:t>
            </a:fld>
            <a:endParaRPr lang="tr-TR"/>
          </a:p>
        </p:txBody>
      </p:sp>
    </p:spTree>
    <p:extLst>
      <p:ext uri="{BB962C8B-B14F-4D97-AF65-F5344CB8AC3E}">
        <p14:creationId xmlns:p14="http://schemas.microsoft.com/office/powerpoint/2010/main" val="239285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8000"/>
            <a:lum/>
          </a:blip>
          <a:srcRect/>
          <a:stretch>
            <a:fillRect t="-9000" b="-9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331ADA-FFFB-40D6-B777-90C1B7F8216F}" type="datetimeFigureOut">
              <a:rPr lang="tr-TR" smtClean="0"/>
              <a:t>17.11.2024</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BD9408-EF79-4CE7-9AB4-46F1FFD76F98}" type="slidenum">
              <a:rPr lang="tr-TR" smtClean="0"/>
              <a:t>‹#›</a:t>
            </a:fld>
            <a:endParaRPr lang="tr-TR"/>
          </a:p>
        </p:txBody>
      </p:sp>
    </p:spTree>
    <p:extLst>
      <p:ext uri="{BB962C8B-B14F-4D97-AF65-F5344CB8AC3E}">
        <p14:creationId xmlns:p14="http://schemas.microsoft.com/office/powerpoint/2010/main" val="2455394070"/>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83BBD6-62BE-485F-12BD-E78A045CDFCE}"/>
              </a:ext>
            </a:extLst>
          </p:cNvPr>
          <p:cNvSpPr>
            <a:spLocks noGrp="1"/>
          </p:cNvSpPr>
          <p:nvPr>
            <p:ph type="ctrTitle"/>
          </p:nvPr>
        </p:nvSpPr>
        <p:spPr>
          <a:xfrm>
            <a:off x="1876425" y="1122363"/>
            <a:ext cx="8524876" cy="3135312"/>
          </a:xfrm>
        </p:spPr>
        <p:txBody>
          <a:bodyPr>
            <a:normAutofit/>
          </a:bodyPr>
          <a:lstStyle/>
          <a:p>
            <a:pPr algn="ctr"/>
            <a:r>
              <a:rPr lang="en-US" sz="2800" b="1" dirty="0">
                <a:solidFill>
                  <a:schemeClr val="bg1"/>
                </a:solidFill>
                <a:effectLst/>
                <a:latin typeface="Times New Roman" panose="02020603050405020304" pitchFamily="18" charset="0"/>
                <a:ea typeface="Times New Roman" panose="02020603050405020304" pitchFamily="18" charset="0"/>
              </a:rPr>
              <a:t>STATISTICAL</a:t>
            </a:r>
            <a:r>
              <a:rPr lang="en-US" sz="2800" b="1" spc="-45" dirty="0">
                <a:solidFill>
                  <a:schemeClr val="bg1"/>
                </a:solidFill>
                <a:effectLst/>
                <a:latin typeface="Times New Roman" panose="02020603050405020304" pitchFamily="18" charset="0"/>
                <a:ea typeface="Times New Roman" panose="02020603050405020304" pitchFamily="18" charset="0"/>
              </a:rPr>
              <a:t> </a:t>
            </a:r>
            <a:r>
              <a:rPr lang="en-US" sz="2800" b="1" dirty="0">
                <a:solidFill>
                  <a:schemeClr val="bg1"/>
                </a:solidFill>
                <a:effectLst/>
                <a:latin typeface="Times New Roman" panose="02020603050405020304" pitchFamily="18" charset="0"/>
                <a:ea typeface="Times New Roman" panose="02020603050405020304" pitchFamily="18" charset="0"/>
              </a:rPr>
              <a:t>STUDIES</a:t>
            </a:r>
            <a:r>
              <a:rPr lang="en-US" sz="2800" b="1" spc="-55" dirty="0">
                <a:solidFill>
                  <a:schemeClr val="bg1"/>
                </a:solidFill>
                <a:effectLst/>
                <a:latin typeface="Times New Roman" panose="02020603050405020304" pitchFamily="18" charset="0"/>
                <a:ea typeface="Times New Roman" panose="02020603050405020304" pitchFamily="18" charset="0"/>
              </a:rPr>
              <a:t> </a:t>
            </a:r>
            <a:r>
              <a:rPr lang="en-US" sz="2800" b="1" dirty="0">
                <a:solidFill>
                  <a:schemeClr val="bg1"/>
                </a:solidFill>
                <a:effectLst/>
                <a:latin typeface="Times New Roman" panose="02020603050405020304" pitchFamily="18" charset="0"/>
                <a:ea typeface="Times New Roman" panose="02020603050405020304" pitchFamily="18" charset="0"/>
              </a:rPr>
              <a:t>IN</a:t>
            </a:r>
            <a:r>
              <a:rPr lang="en-US" sz="2800" b="1" spc="-40" dirty="0">
                <a:solidFill>
                  <a:schemeClr val="bg1"/>
                </a:solidFill>
                <a:effectLst/>
                <a:latin typeface="Times New Roman" panose="02020603050405020304" pitchFamily="18" charset="0"/>
                <a:ea typeface="Times New Roman" panose="02020603050405020304" pitchFamily="18" charset="0"/>
              </a:rPr>
              <a:t> </a:t>
            </a:r>
            <a:r>
              <a:rPr lang="en-US" sz="2800" b="1" dirty="0">
                <a:solidFill>
                  <a:schemeClr val="bg1"/>
                </a:solidFill>
                <a:effectLst/>
                <a:latin typeface="Times New Roman" panose="02020603050405020304" pitchFamily="18" charset="0"/>
                <a:ea typeface="Times New Roman" panose="02020603050405020304" pitchFamily="18" charset="0"/>
              </a:rPr>
              <a:t>THE</a:t>
            </a:r>
            <a:r>
              <a:rPr lang="en-US" sz="2800" b="1" spc="-55" dirty="0">
                <a:solidFill>
                  <a:schemeClr val="bg1"/>
                </a:solidFill>
                <a:effectLst/>
                <a:latin typeface="Times New Roman" panose="02020603050405020304" pitchFamily="18" charset="0"/>
                <a:ea typeface="Times New Roman" panose="02020603050405020304" pitchFamily="18" charset="0"/>
              </a:rPr>
              <a:t> </a:t>
            </a:r>
            <a:r>
              <a:rPr lang="en-US" sz="2800" b="1" dirty="0">
                <a:solidFill>
                  <a:schemeClr val="bg1"/>
                </a:solidFill>
                <a:effectLst/>
                <a:latin typeface="Times New Roman" panose="02020603050405020304" pitchFamily="18" charset="0"/>
                <a:ea typeface="Times New Roman" panose="02020603050405020304" pitchFamily="18" charset="0"/>
              </a:rPr>
              <a:t>PHARMACEUTICAL</a:t>
            </a:r>
            <a:r>
              <a:rPr lang="en-US" sz="2800" b="1" spc="-55" dirty="0">
                <a:solidFill>
                  <a:schemeClr val="bg1"/>
                </a:solidFill>
                <a:effectLst/>
                <a:latin typeface="Times New Roman" panose="02020603050405020304" pitchFamily="18" charset="0"/>
                <a:ea typeface="Times New Roman" panose="02020603050405020304" pitchFamily="18" charset="0"/>
              </a:rPr>
              <a:t> </a:t>
            </a:r>
            <a:r>
              <a:rPr lang="en-US" sz="2800" b="1" spc="-10" dirty="0">
                <a:solidFill>
                  <a:schemeClr val="bg1"/>
                </a:solidFill>
                <a:effectLst/>
                <a:latin typeface="Times New Roman" panose="02020603050405020304" pitchFamily="18" charset="0"/>
                <a:ea typeface="Times New Roman" panose="02020603050405020304" pitchFamily="18" charset="0"/>
              </a:rPr>
              <a:t>INDUSTRY</a:t>
            </a:r>
            <a:br>
              <a:rPr lang="tr-TR" sz="2800" b="1" dirty="0">
                <a:solidFill>
                  <a:schemeClr val="bg1"/>
                </a:solidFill>
                <a:effectLst/>
                <a:latin typeface="Times New Roman" panose="02020603050405020304" pitchFamily="18" charset="0"/>
                <a:ea typeface="Times New Roman" panose="02020603050405020304" pitchFamily="18" charset="0"/>
              </a:rPr>
            </a:br>
            <a:br>
              <a:rPr lang="tr-TR" sz="2800" b="1" dirty="0">
                <a:solidFill>
                  <a:schemeClr val="bg1"/>
                </a:solidFill>
                <a:effectLst/>
                <a:latin typeface="Times New Roman" panose="02020603050405020304" pitchFamily="18" charset="0"/>
                <a:ea typeface="Times New Roman" panose="02020603050405020304" pitchFamily="18" charset="0"/>
              </a:rPr>
            </a:br>
            <a:endParaRPr lang="tr-TR" sz="2800" dirty="0">
              <a:solidFill>
                <a:schemeClr val="bg1"/>
              </a:solidFill>
            </a:endParaRPr>
          </a:p>
        </p:txBody>
      </p:sp>
    </p:spTree>
    <p:extLst>
      <p:ext uri="{BB962C8B-B14F-4D97-AF65-F5344CB8AC3E}">
        <p14:creationId xmlns:p14="http://schemas.microsoft.com/office/powerpoint/2010/main" val="360691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B235A627-483D-0138-42B0-EC4FD2B65EE4}"/>
              </a:ext>
            </a:extLst>
          </p:cNvPr>
          <p:cNvPicPr>
            <a:picLocks noGrp="1" noChangeAspect="1"/>
          </p:cNvPicPr>
          <p:nvPr>
            <p:ph idx="1"/>
          </p:nvPr>
        </p:nvPicPr>
        <p:blipFill>
          <a:blip r:embed="rId2"/>
          <a:stretch>
            <a:fillRect/>
          </a:stretch>
        </p:blipFill>
        <p:spPr>
          <a:xfrm>
            <a:off x="1" y="1"/>
            <a:ext cx="5867770" cy="5657850"/>
          </a:xfrm>
          <a:prstGeom prst="rect">
            <a:avLst/>
          </a:prstGeom>
        </p:spPr>
      </p:pic>
      <p:sp>
        <p:nvSpPr>
          <p:cNvPr id="6" name="Metin kutusu 5">
            <a:extLst>
              <a:ext uri="{FF2B5EF4-FFF2-40B4-BE49-F238E27FC236}">
                <a16:creationId xmlns:a16="http://schemas.microsoft.com/office/drawing/2014/main" id="{45A90652-F92D-31D6-9196-CB14C0853E19}"/>
              </a:ext>
            </a:extLst>
          </p:cNvPr>
          <p:cNvSpPr txBox="1"/>
          <p:nvPr/>
        </p:nvSpPr>
        <p:spPr>
          <a:xfrm>
            <a:off x="157163" y="5543550"/>
            <a:ext cx="5710607" cy="458074"/>
          </a:xfrm>
          <a:prstGeom prst="rect">
            <a:avLst/>
          </a:prstGeom>
          <a:noFill/>
        </p:spPr>
        <p:txBody>
          <a:bodyPr wrap="square">
            <a:spAutoFit/>
          </a:bodyPr>
          <a:lstStyle/>
          <a:p>
            <a:pPr algn="just">
              <a:lnSpc>
                <a:spcPct val="150000"/>
              </a:lnSpc>
            </a:pPr>
            <a:r>
              <a:rPr lang="tr-TR" b="1" dirty="0">
                <a:solidFill>
                  <a:srgbClr val="000000"/>
                </a:solidFill>
                <a:effectLst/>
                <a:latin typeface="Times New Roman" panose="02020603050405020304" pitchFamily="18" charset="0"/>
                <a:ea typeface="Times New Roman" panose="02020603050405020304" pitchFamily="18" charset="0"/>
              </a:rPr>
              <a:t>    </a:t>
            </a:r>
            <a:r>
              <a:rPr lang="en-US" b="1" dirty="0">
                <a:solidFill>
                  <a:srgbClr val="000000"/>
                </a:solidFill>
                <a:effectLst/>
                <a:latin typeface="Times New Roman" panose="02020603050405020304" pitchFamily="18" charset="0"/>
                <a:ea typeface="Times New Roman" panose="02020603050405020304" pitchFamily="18" charset="0"/>
              </a:rPr>
              <a:t>Figure </a:t>
            </a:r>
            <a:r>
              <a:rPr lang="tr-TR" b="1"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effectLst/>
                <a:latin typeface="Times New Roman" panose="02020603050405020304" pitchFamily="18" charset="0"/>
                <a:ea typeface="Times New Roman" panose="02020603050405020304" pitchFamily="18" charset="0"/>
              </a:rPr>
              <a:t>: Data transfer screen in ANN</a:t>
            </a:r>
            <a:endParaRPr lang="tr-TR" b="1" dirty="0">
              <a:effectLst/>
              <a:latin typeface="Times New Roman" panose="02020603050405020304" pitchFamily="18" charset="0"/>
              <a:ea typeface="Times New Roman" panose="02020603050405020304" pitchFamily="18" charset="0"/>
            </a:endParaRPr>
          </a:p>
        </p:txBody>
      </p:sp>
      <p:pic>
        <p:nvPicPr>
          <p:cNvPr id="7" name="Resim 6">
            <a:extLst>
              <a:ext uri="{FF2B5EF4-FFF2-40B4-BE49-F238E27FC236}">
                <a16:creationId xmlns:a16="http://schemas.microsoft.com/office/drawing/2014/main" id="{2120A244-C8CD-DE9D-06B7-F47AB90A9C7C}"/>
              </a:ext>
            </a:extLst>
          </p:cNvPr>
          <p:cNvPicPr>
            <a:picLocks noChangeAspect="1"/>
          </p:cNvPicPr>
          <p:nvPr/>
        </p:nvPicPr>
        <p:blipFill>
          <a:blip r:embed="rId3"/>
          <a:stretch>
            <a:fillRect/>
          </a:stretch>
        </p:blipFill>
        <p:spPr>
          <a:xfrm>
            <a:off x="5981075" y="1082101"/>
            <a:ext cx="6210925" cy="3235065"/>
          </a:xfrm>
          <a:prstGeom prst="rect">
            <a:avLst/>
          </a:prstGeom>
        </p:spPr>
      </p:pic>
      <p:sp>
        <p:nvSpPr>
          <p:cNvPr id="9" name="Metin kutusu 8">
            <a:extLst>
              <a:ext uri="{FF2B5EF4-FFF2-40B4-BE49-F238E27FC236}">
                <a16:creationId xmlns:a16="http://schemas.microsoft.com/office/drawing/2014/main" id="{69EE33AE-8D4A-60D2-A01E-2BA66630105E}"/>
              </a:ext>
            </a:extLst>
          </p:cNvPr>
          <p:cNvSpPr txBox="1"/>
          <p:nvPr/>
        </p:nvSpPr>
        <p:spPr>
          <a:xfrm>
            <a:off x="6096000" y="4317166"/>
            <a:ext cx="3707566" cy="458074"/>
          </a:xfrm>
          <a:prstGeom prst="rect">
            <a:avLst/>
          </a:prstGeom>
          <a:noFill/>
        </p:spPr>
        <p:txBody>
          <a:bodyPr wrap="square">
            <a:spAutoFit/>
          </a:bodyPr>
          <a:lstStyle/>
          <a:p>
            <a:pPr algn="just">
              <a:lnSpc>
                <a:spcPct val="150000"/>
              </a:lnSpc>
            </a:pPr>
            <a:r>
              <a:rPr lang="en-US"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effectLst/>
                <a:latin typeface="Times New Roman" panose="02020603050405020304" pitchFamily="18" charset="0"/>
                <a:ea typeface="Times New Roman" panose="02020603050405020304" pitchFamily="18" charset="0"/>
              </a:rPr>
              <a:t>3</a:t>
            </a:r>
            <a:r>
              <a:rPr lang="en-US" b="1" dirty="0">
                <a:solidFill>
                  <a:schemeClr val="bg2"/>
                </a:solidFill>
                <a:effectLst/>
                <a:latin typeface="Times New Roman" panose="02020603050405020304" pitchFamily="18" charset="0"/>
                <a:ea typeface="Times New Roman" panose="02020603050405020304" pitchFamily="18" charset="0"/>
              </a:rPr>
              <a:t>: Structure of ANN</a:t>
            </a:r>
            <a:endParaRPr lang="tr-TR" b="1" dirty="0">
              <a:solidFill>
                <a:schemeClr val="bg2"/>
              </a:solidFill>
              <a:effectLst/>
              <a:latin typeface="Times New Roman" panose="02020603050405020304" pitchFamily="18" charset="0"/>
              <a:ea typeface="Times New Roman" panose="02020603050405020304" pitchFamily="18" charset="0"/>
            </a:endParaRPr>
          </a:p>
        </p:txBody>
      </p:sp>
      <p:sp>
        <p:nvSpPr>
          <p:cNvPr id="11" name="Metin kutusu 10">
            <a:extLst>
              <a:ext uri="{FF2B5EF4-FFF2-40B4-BE49-F238E27FC236}">
                <a16:creationId xmlns:a16="http://schemas.microsoft.com/office/drawing/2014/main" id="{9BEC7FB4-FB12-0159-A3C6-D50968D5DFD7}"/>
              </a:ext>
            </a:extLst>
          </p:cNvPr>
          <p:cNvSpPr txBox="1"/>
          <p:nvPr/>
        </p:nvSpPr>
        <p:spPr>
          <a:xfrm rot="10800000" flipV="1">
            <a:off x="1157288" y="5910381"/>
            <a:ext cx="10086973" cy="960328"/>
          </a:xfrm>
          <a:prstGeom prst="rect">
            <a:avLst/>
          </a:prstGeom>
          <a:noFill/>
        </p:spPr>
        <p:txBody>
          <a:bodyPr wrap="square">
            <a:spAutoFit/>
          </a:bodyPr>
          <a:lstStyle/>
          <a:p>
            <a:pPr algn="just">
              <a:lnSpc>
                <a:spcPct val="150000"/>
              </a:lnSpc>
            </a:pPr>
            <a:r>
              <a:rPr lang="en-US" sz="2000" b="1" dirty="0">
                <a:solidFill>
                  <a:srgbClr val="000000"/>
                </a:solidFill>
                <a:effectLst/>
                <a:latin typeface="Times New Roman" panose="02020603050405020304" pitchFamily="18" charset="0"/>
                <a:ea typeface="Times New Roman" panose="02020603050405020304" pitchFamily="18" charset="0"/>
              </a:rPr>
              <a:t>The training for the test data in ANN was completed and the prediction processes were performed and the results are as follows.</a:t>
            </a:r>
            <a:endParaRPr lang="tr-TR"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463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A34C7F-20CC-9E7F-BE36-39BAE70D8DA3}"/>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28DF8D54-144E-0A31-C84E-C16DE4D8AB5F}"/>
              </a:ext>
            </a:extLst>
          </p:cNvPr>
          <p:cNvPicPr>
            <a:picLocks noChangeAspect="1"/>
          </p:cNvPicPr>
          <p:nvPr/>
        </p:nvPicPr>
        <p:blipFill>
          <a:blip r:embed="rId2"/>
          <a:stretch>
            <a:fillRect/>
          </a:stretch>
        </p:blipFill>
        <p:spPr>
          <a:xfrm>
            <a:off x="1" y="0"/>
            <a:ext cx="6095999" cy="5657850"/>
          </a:xfrm>
          <a:prstGeom prst="rect">
            <a:avLst/>
          </a:prstGeom>
        </p:spPr>
      </p:pic>
      <p:sp>
        <p:nvSpPr>
          <p:cNvPr id="6" name="Metin kutusu 5">
            <a:extLst>
              <a:ext uri="{FF2B5EF4-FFF2-40B4-BE49-F238E27FC236}">
                <a16:creationId xmlns:a16="http://schemas.microsoft.com/office/drawing/2014/main" id="{09EC7010-5784-1398-054E-485BA082D641}"/>
              </a:ext>
            </a:extLst>
          </p:cNvPr>
          <p:cNvSpPr txBox="1"/>
          <p:nvPr/>
        </p:nvSpPr>
        <p:spPr>
          <a:xfrm>
            <a:off x="342900" y="5916601"/>
            <a:ext cx="8793956" cy="873572"/>
          </a:xfrm>
          <a:prstGeom prst="rect">
            <a:avLst/>
          </a:prstGeom>
          <a:noFill/>
        </p:spPr>
        <p:txBody>
          <a:bodyPr wrap="square">
            <a:spAutoFit/>
          </a:bodyPr>
          <a:lstStyle/>
          <a:p>
            <a:pPr algn="just">
              <a:lnSpc>
                <a:spcPct val="150000"/>
              </a:lnSpc>
            </a:pPr>
            <a:r>
              <a:rPr lang="en-US"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effectLst/>
                <a:latin typeface="Times New Roman" panose="02020603050405020304" pitchFamily="18" charset="0"/>
                <a:ea typeface="Times New Roman" panose="02020603050405020304" pitchFamily="18" charset="0"/>
              </a:rPr>
              <a:t>4</a:t>
            </a:r>
            <a:r>
              <a:rPr lang="en-US" b="1" dirty="0">
                <a:solidFill>
                  <a:schemeClr val="bg2"/>
                </a:solidFill>
                <a:effectLst/>
                <a:latin typeface="Times New Roman" panose="02020603050405020304" pitchFamily="18" charset="0"/>
                <a:ea typeface="Times New Roman" panose="02020603050405020304" pitchFamily="18" charset="0"/>
              </a:rPr>
              <a:t>. Regression graph in ANN</a:t>
            </a:r>
            <a:endParaRPr lang="tr-TR" b="1" dirty="0">
              <a:solidFill>
                <a:schemeClr val="bg2"/>
              </a:solidFill>
              <a:effectLst/>
              <a:latin typeface="Times New Roman" panose="02020603050405020304" pitchFamily="18" charset="0"/>
              <a:ea typeface="Times New Roman" panose="02020603050405020304" pitchFamily="18" charset="0"/>
            </a:endParaRPr>
          </a:p>
          <a:p>
            <a:pPr algn="just">
              <a:lnSpc>
                <a:spcPct val="150000"/>
              </a:lnSpc>
            </a:pPr>
            <a:r>
              <a:rPr lang="en-US"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pic>
        <p:nvPicPr>
          <p:cNvPr id="7" name="Resim 6">
            <a:extLst>
              <a:ext uri="{FF2B5EF4-FFF2-40B4-BE49-F238E27FC236}">
                <a16:creationId xmlns:a16="http://schemas.microsoft.com/office/drawing/2014/main" id="{AB8012F9-C0C4-A4FB-82B5-5FC843074243}"/>
              </a:ext>
            </a:extLst>
          </p:cNvPr>
          <p:cNvPicPr>
            <a:picLocks noChangeAspect="1"/>
          </p:cNvPicPr>
          <p:nvPr/>
        </p:nvPicPr>
        <p:blipFill>
          <a:blip r:embed="rId3"/>
          <a:stretch>
            <a:fillRect/>
          </a:stretch>
        </p:blipFill>
        <p:spPr>
          <a:xfrm>
            <a:off x="6215064" y="0"/>
            <a:ext cx="5973760" cy="5657850"/>
          </a:xfrm>
          <a:prstGeom prst="rect">
            <a:avLst/>
          </a:prstGeom>
        </p:spPr>
      </p:pic>
      <p:sp>
        <p:nvSpPr>
          <p:cNvPr id="9" name="Metin kutusu 8">
            <a:extLst>
              <a:ext uri="{FF2B5EF4-FFF2-40B4-BE49-F238E27FC236}">
                <a16:creationId xmlns:a16="http://schemas.microsoft.com/office/drawing/2014/main" id="{CA5EEA50-D279-771A-C366-406AC9A8DCBF}"/>
              </a:ext>
            </a:extLst>
          </p:cNvPr>
          <p:cNvSpPr txBox="1"/>
          <p:nvPr/>
        </p:nvSpPr>
        <p:spPr>
          <a:xfrm rot="10800000" flipV="1">
            <a:off x="6215064" y="5916600"/>
            <a:ext cx="4200523" cy="458074"/>
          </a:xfrm>
          <a:prstGeom prst="rect">
            <a:avLst/>
          </a:prstGeom>
          <a:noFill/>
        </p:spPr>
        <p:txBody>
          <a:bodyPr wrap="square">
            <a:spAutoFit/>
          </a:bodyPr>
          <a:lstStyle/>
          <a:p>
            <a:pPr algn="just">
              <a:lnSpc>
                <a:spcPct val="150000"/>
              </a:lnSpc>
            </a:pPr>
            <a:r>
              <a:rPr lang="tr-TR" b="1" dirty="0">
                <a:solidFill>
                  <a:schemeClr val="bg2"/>
                </a:solidFill>
                <a:effectLst/>
                <a:latin typeface="Times New Roman" panose="02020603050405020304" pitchFamily="18" charset="0"/>
                <a:ea typeface="Times New Roman" panose="02020603050405020304" pitchFamily="18" charset="0"/>
              </a:rPr>
              <a:t> </a:t>
            </a:r>
            <a:r>
              <a:rPr lang="en-US"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latin typeface="Times New Roman" panose="02020603050405020304" pitchFamily="18" charset="0"/>
                <a:ea typeface="Times New Roman" panose="02020603050405020304" pitchFamily="18" charset="0"/>
              </a:rPr>
              <a:t>5</a:t>
            </a:r>
            <a:r>
              <a:rPr lang="en-US" b="1" dirty="0">
                <a:solidFill>
                  <a:schemeClr val="bg2"/>
                </a:solidFill>
                <a:effectLst/>
                <a:latin typeface="Times New Roman" panose="02020603050405020304" pitchFamily="18" charset="0"/>
                <a:ea typeface="Times New Roman" panose="02020603050405020304" pitchFamily="18" charset="0"/>
              </a:rPr>
              <a:t>. ANN training performance</a:t>
            </a:r>
            <a:endParaRPr lang="tr-TR" b="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379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B2F5FE2-3EAB-101E-9EEA-4CD096C55A3D}"/>
              </a:ext>
            </a:extLst>
          </p:cNvPr>
          <p:cNvPicPr>
            <a:picLocks noGrp="1" noChangeAspect="1"/>
          </p:cNvPicPr>
          <p:nvPr>
            <p:ph idx="1"/>
          </p:nvPr>
        </p:nvPicPr>
        <p:blipFill>
          <a:blip r:embed="rId2"/>
          <a:stretch>
            <a:fillRect/>
          </a:stretch>
        </p:blipFill>
        <p:spPr>
          <a:xfrm>
            <a:off x="1243013" y="71437"/>
            <a:ext cx="10015538" cy="2071688"/>
          </a:xfrm>
          <a:prstGeom prst="rect">
            <a:avLst/>
          </a:prstGeom>
        </p:spPr>
      </p:pic>
      <p:sp>
        <p:nvSpPr>
          <p:cNvPr id="6" name="Metin kutusu 5">
            <a:extLst>
              <a:ext uri="{FF2B5EF4-FFF2-40B4-BE49-F238E27FC236}">
                <a16:creationId xmlns:a16="http://schemas.microsoft.com/office/drawing/2014/main" id="{ABF5AEF8-7C0D-AFF5-1BD8-D52897E46A65}"/>
              </a:ext>
            </a:extLst>
          </p:cNvPr>
          <p:cNvSpPr txBox="1"/>
          <p:nvPr/>
        </p:nvSpPr>
        <p:spPr>
          <a:xfrm>
            <a:off x="1243013" y="2054383"/>
            <a:ext cx="7893843" cy="458074"/>
          </a:xfrm>
          <a:prstGeom prst="rect">
            <a:avLst/>
          </a:prstGeom>
          <a:noFill/>
        </p:spPr>
        <p:txBody>
          <a:bodyPr wrap="square">
            <a:spAutoFit/>
          </a:bodyPr>
          <a:lstStyle/>
          <a:p>
            <a:pPr algn="just">
              <a:lnSpc>
                <a:spcPct val="150000"/>
              </a:lnSpc>
              <a:tabLst>
                <a:tab pos="1990725" algn="l"/>
              </a:tabLst>
            </a:pPr>
            <a:r>
              <a:rPr lang="en-US" sz="1800" b="1" dirty="0">
                <a:solidFill>
                  <a:srgbClr val="000000"/>
                </a:solidFill>
                <a:effectLst/>
                <a:latin typeface="Times New Roman" panose="02020603050405020304" pitchFamily="18" charset="0"/>
                <a:ea typeface="Times New Roman" panose="02020603050405020304" pitchFamily="18" charset="0"/>
              </a:rPr>
              <a:t>Figure </a:t>
            </a:r>
            <a:r>
              <a:rPr lang="tr-TR" sz="1800" b="1" dirty="0">
                <a:solidFill>
                  <a:srgbClr val="000000"/>
                </a:solidFill>
                <a:effectLst/>
                <a:latin typeface="Times New Roman" panose="02020603050405020304" pitchFamily="18" charset="0"/>
                <a:ea typeface="Times New Roman" panose="02020603050405020304" pitchFamily="18" charset="0"/>
              </a:rPr>
              <a:t>6</a:t>
            </a:r>
            <a:r>
              <a:rPr lang="en-US" sz="1800" b="1" dirty="0">
                <a:solidFill>
                  <a:srgbClr val="000000"/>
                </a:solidFill>
                <a:effectLst/>
                <a:latin typeface="Times New Roman" panose="02020603050405020304" pitchFamily="18" charset="0"/>
                <a:ea typeface="Times New Roman" panose="02020603050405020304" pitchFamily="18" charset="0"/>
              </a:rPr>
              <a:t>: ANN result screen</a:t>
            </a:r>
            <a:endParaRPr lang="tr-TR" sz="2000" b="1" dirty="0">
              <a:effectLst/>
              <a:latin typeface="Times New Roman" panose="02020603050405020304" pitchFamily="18" charset="0"/>
              <a:ea typeface="Times New Roman" panose="02020603050405020304" pitchFamily="18" charset="0"/>
            </a:endParaRPr>
          </a:p>
        </p:txBody>
      </p:sp>
      <p:pic>
        <p:nvPicPr>
          <p:cNvPr id="7" name="Resim 6">
            <a:extLst>
              <a:ext uri="{FF2B5EF4-FFF2-40B4-BE49-F238E27FC236}">
                <a16:creationId xmlns:a16="http://schemas.microsoft.com/office/drawing/2014/main" id="{7DEDE10B-960C-A21F-5D2F-CD3F7C55D9D7}"/>
              </a:ext>
            </a:extLst>
          </p:cNvPr>
          <p:cNvPicPr>
            <a:picLocks noChangeAspect="1"/>
          </p:cNvPicPr>
          <p:nvPr/>
        </p:nvPicPr>
        <p:blipFill>
          <a:blip r:embed="rId3"/>
          <a:stretch>
            <a:fillRect/>
          </a:stretch>
        </p:blipFill>
        <p:spPr>
          <a:xfrm>
            <a:off x="1243013" y="2512457"/>
            <a:ext cx="6643687" cy="3845481"/>
          </a:xfrm>
          <a:prstGeom prst="rect">
            <a:avLst/>
          </a:prstGeom>
        </p:spPr>
      </p:pic>
      <p:sp>
        <p:nvSpPr>
          <p:cNvPr id="9" name="Metin kutusu 8">
            <a:extLst>
              <a:ext uri="{FF2B5EF4-FFF2-40B4-BE49-F238E27FC236}">
                <a16:creationId xmlns:a16="http://schemas.microsoft.com/office/drawing/2014/main" id="{39FE61A9-D085-8E82-5132-314605EF7766}"/>
              </a:ext>
            </a:extLst>
          </p:cNvPr>
          <p:cNvSpPr txBox="1"/>
          <p:nvPr/>
        </p:nvSpPr>
        <p:spPr>
          <a:xfrm>
            <a:off x="1243013" y="6472238"/>
            <a:ext cx="7893843" cy="369332"/>
          </a:xfrm>
          <a:prstGeom prst="rect">
            <a:avLst/>
          </a:prstGeom>
          <a:noFill/>
        </p:spPr>
        <p:txBody>
          <a:bodyPr wrap="square">
            <a:spAutoFit/>
          </a:bodyPr>
          <a:lstStyle/>
          <a:p>
            <a:pPr algn="just"/>
            <a:r>
              <a:rPr lang="en-US" sz="1800" b="1" dirty="0">
                <a:solidFill>
                  <a:srgbClr val="000000"/>
                </a:solidFill>
                <a:effectLst/>
                <a:latin typeface="Times New Roman" panose="02020603050405020304" pitchFamily="18" charset="0"/>
                <a:ea typeface="Times New Roman" panose="02020603050405020304" pitchFamily="18" charset="0"/>
              </a:rPr>
              <a:t>Table </a:t>
            </a:r>
            <a:r>
              <a:rPr lang="tr-TR" sz="1800" b="1" dirty="0">
                <a:solidFill>
                  <a:srgbClr val="000000"/>
                </a:solidFill>
                <a:effectLst/>
                <a:latin typeface="Times New Roman" panose="02020603050405020304" pitchFamily="18" charset="0"/>
                <a:ea typeface="Times New Roman" panose="02020603050405020304" pitchFamily="18" charset="0"/>
              </a:rPr>
              <a:t>1</a:t>
            </a:r>
            <a:r>
              <a:rPr lang="en-US" sz="1800" b="1" dirty="0">
                <a:solidFill>
                  <a:srgbClr val="000000"/>
                </a:solidFill>
                <a:effectLst/>
                <a:latin typeface="Times New Roman" panose="02020603050405020304" pitchFamily="18" charset="0"/>
                <a:ea typeface="Times New Roman" panose="02020603050405020304" pitchFamily="18" charset="0"/>
              </a:rPr>
              <a:t>: ANN training result screen</a:t>
            </a:r>
            <a:endParaRPr lang="tr-TR"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417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17E3CD-DC2C-0546-32CE-78FBF5A941D1}"/>
              </a:ext>
            </a:extLst>
          </p:cNvPr>
          <p:cNvSpPr>
            <a:spLocks noGrp="1"/>
          </p:cNvSpPr>
          <p:nvPr>
            <p:ph idx="1"/>
          </p:nvPr>
        </p:nvSpPr>
        <p:spPr>
          <a:xfrm>
            <a:off x="0" y="0"/>
            <a:ext cx="11047411" cy="4636135"/>
          </a:xfrm>
        </p:spPr>
        <p:txBody>
          <a:bodyPr/>
          <a:lstStyle/>
          <a:p>
            <a:r>
              <a:rPr lang="en-US" sz="1800" b="1" dirty="0">
                <a:solidFill>
                  <a:srgbClr val="000000"/>
                </a:solidFill>
                <a:effectLst/>
                <a:latin typeface="Times New Roman" panose="02020603050405020304" pitchFamily="18" charset="0"/>
                <a:ea typeface="Times New Roman" panose="02020603050405020304" pitchFamily="18" charset="0"/>
              </a:rPr>
              <a:t>The regression equation resulting from the experimental result values and the results generated by the Artificial Neural Network is as follows </a:t>
            </a:r>
            <a:endParaRPr lang="tr-TR" sz="1800" b="1" dirty="0">
              <a:effectLst/>
              <a:latin typeface="Times New Roman" panose="02020603050405020304" pitchFamily="18" charset="0"/>
              <a:ea typeface="Times New Roman" panose="02020603050405020304" pitchFamily="18" charset="0"/>
            </a:endParaRPr>
          </a:p>
          <a:p>
            <a:endParaRPr lang="tr-TR" dirty="0"/>
          </a:p>
        </p:txBody>
      </p:sp>
      <p:graphicFrame>
        <p:nvGraphicFramePr>
          <p:cNvPr id="4" name="Grafik 3">
            <a:extLst>
              <a:ext uri="{FF2B5EF4-FFF2-40B4-BE49-F238E27FC236}">
                <a16:creationId xmlns:a16="http://schemas.microsoft.com/office/drawing/2014/main" id="{9EAFFAC4-F272-9227-8A31-3154F5DB3DF0}"/>
              </a:ext>
            </a:extLst>
          </p:cNvPr>
          <p:cNvGraphicFramePr/>
          <p:nvPr>
            <p:extLst>
              <p:ext uri="{D42A27DB-BD31-4B8C-83A1-F6EECF244321}">
                <p14:modId xmlns:p14="http://schemas.microsoft.com/office/powerpoint/2010/main" val="803447368"/>
              </p:ext>
            </p:extLst>
          </p:nvPr>
        </p:nvGraphicFramePr>
        <p:xfrm>
          <a:off x="1285875" y="700089"/>
          <a:ext cx="6991350" cy="3629024"/>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C128C0E1-3407-6172-9309-E4F7A41EA1CE}"/>
              </a:ext>
            </a:extLst>
          </p:cNvPr>
          <p:cNvSpPr txBox="1"/>
          <p:nvPr/>
        </p:nvSpPr>
        <p:spPr>
          <a:xfrm>
            <a:off x="128589" y="4329114"/>
            <a:ext cx="12063412" cy="1985159"/>
          </a:xfrm>
          <a:prstGeom prst="rect">
            <a:avLst/>
          </a:prstGeom>
          <a:noFill/>
        </p:spPr>
        <p:txBody>
          <a:bodyPr wrap="square">
            <a:spAutoFit/>
          </a:bodyPr>
          <a:lstStyle/>
          <a:p>
            <a:pPr algn="just">
              <a:lnSpc>
                <a:spcPct val="150000"/>
              </a:lnSpc>
            </a:pPr>
            <a:r>
              <a:rPr lang="tr-TR" sz="1600" b="1" dirty="0">
                <a:solidFill>
                  <a:schemeClr val="bg2"/>
                </a:solidFill>
                <a:effectLst/>
                <a:latin typeface="Times New Roman" panose="02020603050405020304" pitchFamily="18" charset="0"/>
                <a:ea typeface="Times New Roman" panose="02020603050405020304" pitchFamily="18" charset="0"/>
              </a:rPr>
              <a:t>                     </a:t>
            </a:r>
            <a:r>
              <a:rPr lang="en-US"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latin typeface="Times New Roman" panose="02020603050405020304" pitchFamily="18" charset="0"/>
                <a:ea typeface="Times New Roman" panose="02020603050405020304" pitchFamily="18" charset="0"/>
              </a:rPr>
              <a:t>7</a:t>
            </a:r>
            <a:r>
              <a:rPr lang="en-US" b="1" dirty="0">
                <a:solidFill>
                  <a:schemeClr val="bg2"/>
                </a:solidFill>
                <a:effectLst/>
                <a:latin typeface="Times New Roman" panose="02020603050405020304" pitchFamily="18" charset="0"/>
                <a:ea typeface="Times New Roman" panose="02020603050405020304" pitchFamily="18" charset="0"/>
              </a:rPr>
              <a:t>. Release graph of predicted values and actual values</a:t>
            </a:r>
            <a:endParaRPr lang="tr-TR" b="1" dirty="0">
              <a:solidFill>
                <a:schemeClr val="bg2"/>
              </a:solidFill>
              <a:effectLst/>
              <a:latin typeface="Times New Roman" panose="02020603050405020304" pitchFamily="18" charset="0"/>
              <a:ea typeface="Times New Roman" panose="02020603050405020304" pitchFamily="18" charset="0"/>
            </a:endParaRPr>
          </a:p>
          <a:p>
            <a:pPr algn="just"/>
            <a:r>
              <a:rPr lang="en-US" b="1" dirty="0">
                <a:solidFill>
                  <a:srgbClr val="000000"/>
                </a:solidFill>
                <a:effectLst/>
                <a:latin typeface="Times New Roman" panose="02020603050405020304" pitchFamily="18" charset="0"/>
                <a:ea typeface="Times New Roman" panose="02020603050405020304" pitchFamily="18" charset="0"/>
              </a:rPr>
              <a:t> </a:t>
            </a:r>
            <a:endParaRPr lang="tr-TR" b="1" dirty="0">
              <a:effectLst/>
              <a:latin typeface="Times New Roman" panose="02020603050405020304" pitchFamily="18" charset="0"/>
              <a:ea typeface="Times New Roman" panose="02020603050405020304" pitchFamily="18" charset="0"/>
            </a:endParaRPr>
          </a:p>
          <a:p>
            <a:pPr algn="just"/>
            <a:r>
              <a:rPr lang="en-US" b="1" dirty="0">
                <a:solidFill>
                  <a:srgbClr val="000000"/>
                </a:solidFill>
                <a:effectLst/>
                <a:latin typeface="Times New Roman" panose="02020603050405020304" pitchFamily="18" charset="0"/>
                <a:ea typeface="Times New Roman" panose="02020603050405020304" pitchFamily="18" charset="0"/>
              </a:rPr>
              <a:t>After the artificial neural network study, the study with the Minitab response surface method (RSM) is as follows. As a first step</a:t>
            </a:r>
            <a:r>
              <a:rPr lang="en-US" b="1" kern="1200" dirty="0">
                <a:solidFill>
                  <a:srgbClr val="000000"/>
                </a:solidFill>
                <a:effectLst/>
                <a:latin typeface="Times New Roman" panose="02020603050405020304" pitchFamily="18" charset="0"/>
                <a:ea typeface="Times New Roman" panose="02020603050405020304" pitchFamily="18" charset="0"/>
              </a:rPr>
              <a:t>, the Minitab </a:t>
            </a:r>
            <a:r>
              <a:rPr lang="en-US" b="1" kern="1200" dirty="0" err="1">
                <a:solidFill>
                  <a:srgbClr val="000000"/>
                </a:solidFill>
                <a:effectLst/>
                <a:latin typeface="Times New Roman" panose="02020603050405020304" pitchFamily="18" charset="0"/>
                <a:ea typeface="Times New Roman" panose="02020603050405020304" pitchFamily="18" charset="0"/>
              </a:rPr>
              <a:t>programme</a:t>
            </a:r>
            <a:r>
              <a:rPr lang="en-US" b="1" kern="1200" dirty="0">
                <a:solidFill>
                  <a:srgbClr val="000000"/>
                </a:solidFill>
                <a:effectLst/>
                <a:latin typeface="Times New Roman" panose="02020603050405020304" pitchFamily="18" charset="0"/>
                <a:ea typeface="Times New Roman" panose="02020603050405020304" pitchFamily="18" charset="0"/>
              </a:rPr>
              <a:t> is opened, central composite is selected as the design type from the create response surface design option, the number of factors is selected as 3 for our 3 variables[8] and a design is </a:t>
            </a:r>
            <a:r>
              <a:rPr lang="en-US" b="1" kern="1200" dirty="0" err="1">
                <a:solidFill>
                  <a:srgbClr val="000000"/>
                </a:solidFill>
                <a:effectLst/>
                <a:latin typeface="Times New Roman" panose="02020603050405020304" pitchFamily="18" charset="0"/>
                <a:ea typeface="Times New Roman" panose="02020603050405020304" pitchFamily="18" charset="0"/>
              </a:rPr>
              <a:t>created.</a:t>
            </a:r>
            <a:r>
              <a:rPr lang="en-US" b="1" dirty="0" err="1">
                <a:solidFill>
                  <a:srgbClr val="000000"/>
                </a:solidFill>
                <a:effectLst/>
                <a:latin typeface="Times New Roman" panose="02020603050405020304" pitchFamily="18" charset="0"/>
                <a:ea typeface="Times New Roman" panose="02020603050405020304" pitchFamily="18" charset="0"/>
              </a:rPr>
              <a:t>After</a:t>
            </a:r>
            <a:r>
              <a:rPr lang="en-US" b="1" dirty="0">
                <a:solidFill>
                  <a:srgbClr val="000000"/>
                </a:solidFill>
                <a:effectLst/>
                <a:latin typeface="Times New Roman" panose="02020603050405020304" pitchFamily="18" charset="0"/>
                <a:ea typeface="Times New Roman" panose="02020603050405020304" pitchFamily="18" charset="0"/>
              </a:rPr>
              <a:t> selecting the central composite design type, input and output variables are assigned</a:t>
            </a:r>
            <a:r>
              <a:rPr lang="en-US" sz="24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20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C02F65EE-714A-A656-68AB-596699D83BCA}"/>
              </a:ext>
            </a:extLst>
          </p:cNvPr>
          <p:cNvPicPr>
            <a:picLocks noGrp="1" noChangeAspect="1"/>
          </p:cNvPicPr>
          <p:nvPr>
            <p:ph idx="1"/>
          </p:nvPr>
        </p:nvPicPr>
        <p:blipFill>
          <a:blip r:embed="rId2"/>
          <a:stretch>
            <a:fillRect/>
          </a:stretch>
        </p:blipFill>
        <p:spPr>
          <a:xfrm>
            <a:off x="2514600" y="114300"/>
            <a:ext cx="6563915" cy="5686424"/>
          </a:xfrm>
          <a:prstGeom prst="rect">
            <a:avLst/>
          </a:prstGeom>
        </p:spPr>
      </p:pic>
      <p:sp>
        <p:nvSpPr>
          <p:cNvPr id="6" name="Metin kutusu 5">
            <a:extLst>
              <a:ext uri="{FF2B5EF4-FFF2-40B4-BE49-F238E27FC236}">
                <a16:creationId xmlns:a16="http://schemas.microsoft.com/office/drawing/2014/main" id="{20375DF5-8E2F-C233-7A17-01C9E71F845E}"/>
              </a:ext>
            </a:extLst>
          </p:cNvPr>
          <p:cNvSpPr txBox="1"/>
          <p:nvPr/>
        </p:nvSpPr>
        <p:spPr>
          <a:xfrm>
            <a:off x="3086100" y="5685602"/>
            <a:ext cx="5992415" cy="873572"/>
          </a:xfrm>
          <a:prstGeom prst="rect">
            <a:avLst/>
          </a:prstGeom>
          <a:noFill/>
        </p:spPr>
        <p:txBody>
          <a:bodyPr wrap="square">
            <a:spAutoFit/>
          </a:bodyPr>
          <a:lstStyle/>
          <a:p>
            <a:pPr algn="just">
              <a:lnSpc>
                <a:spcPct val="150000"/>
              </a:lnSpc>
            </a:pPr>
            <a:r>
              <a:rPr lang="en-US"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effectLst/>
                <a:latin typeface="Times New Roman" panose="02020603050405020304" pitchFamily="18" charset="0"/>
                <a:ea typeface="Times New Roman" panose="02020603050405020304" pitchFamily="18" charset="0"/>
              </a:rPr>
              <a:t>8</a:t>
            </a:r>
            <a:r>
              <a:rPr lang="en-US" b="1" dirty="0">
                <a:solidFill>
                  <a:schemeClr val="bg2"/>
                </a:solidFill>
                <a:effectLst/>
                <a:latin typeface="Times New Roman" panose="02020603050405020304" pitchFamily="18" charset="0"/>
                <a:ea typeface="Times New Roman" panose="02020603050405020304" pitchFamily="18" charset="0"/>
              </a:rPr>
              <a:t>. Data transfer screen in Minitab</a:t>
            </a:r>
            <a:endParaRPr lang="tr-TR" b="1" dirty="0">
              <a:solidFill>
                <a:schemeClr val="bg2"/>
              </a:solidFill>
              <a:effectLst/>
              <a:latin typeface="Times New Roman" panose="02020603050405020304" pitchFamily="18" charset="0"/>
              <a:ea typeface="Times New Roman" panose="02020603050405020304" pitchFamily="18" charset="0"/>
            </a:endParaRPr>
          </a:p>
          <a:p>
            <a:pPr algn="just">
              <a:lnSpc>
                <a:spcPct val="150000"/>
              </a:lnSpc>
            </a:pPr>
            <a:r>
              <a:rPr lang="en-US" b="1" dirty="0">
                <a:solidFill>
                  <a:schemeClr val="bg2"/>
                </a:solidFill>
                <a:effectLst/>
                <a:latin typeface="Times New Roman" panose="02020603050405020304" pitchFamily="18" charset="0"/>
                <a:ea typeface="Times New Roman" panose="02020603050405020304" pitchFamily="18" charset="0"/>
              </a:rPr>
              <a:t>Input and output variables are entered separately</a:t>
            </a:r>
            <a:r>
              <a:rPr lang="en-US" sz="18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299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71F44C-29B6-2C69-1082-08F33E49963F}"/>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3AD2C38A-4126-25DF-C7C6-949B202B167D}"/>
              </a:ext>
            </a:extLst>
          </p:cNvPr>
          <p:cNvPicPr>
            <a:picLocks noChangeAspect="1"/>
          </p:cNvPicPr>
          <p:nvPr/>
        </p:nvPicPr>
        <p:blipFill>
          <a:blip r:embed="rId2"/>
          <a:stretch>
            <a:fillRect/>
          </a:stretch>
        </p:blipFill>
        <p:spPr>
          <a:xfrm>
            <a:off x="157163" y="114299"/>
            <a:ext cx="5937248" cy="5032584"/>
          </a:xfrm>
          <a:prstGeom prst="rect">
            <a:avLst/>
          </a:prstGeom>
        </p:spPr>
      </p:pic>
      <p:pic>
        <p:nvPicPr>
          <p:cNvPr id="5" name="Resim 4">
            <a:extLst>
              <a:ext uri="{FF2B5EF4-FFF2-40B4-BE49-F238E27FC236}">
                <a16:creationId xmlns:a16="http://schemas.microsoft.com/office/drawing/2014/main" id="{E9C7336F-01A9-1352-616C-2E436D62C1DA}"/>
              </a:ext>
            </a:extLst>
          </p:cNvPr>
          <p:cNvPicPr>
            <a:picLocks noChangeAspect="1"/>
          </p:cNvPicPr>
          <p:nvPr/>
        </p:nvPicPr>
        <p:blipFill>
          <a:blip r:embed="rId3"/>
          <a:stretch>
            <a:fillRect/>
          </a:stretch>
        </p:blipFill>
        <p:spPr>
          <a:xfrm>
            <a:off x="6196013" y="61909"/>
            <a:ext cx="5624456" cy="5084973"/>
          </a:xfrm>
          <a:prstGeom prst="rect">
            <a:avLst/>
          </a:prstGeom>
        </p:spPr>
      </p:pic>
      <p:sp>
        <p:nvSpPr>
          <p:cNvPr id="7" name="Metin kutusu 6">
            <a:extLst>
              <a:ext uri="{FF2B5EF4-FFF2-40B4-BE49-F238E27FC236}">
                <a16:creationId xmlns:a16="http://schemas.microsoft.com/office/drawing/2014/main" id="{A86356F4-E841-C774-CEBB-E3761EFAB4E5}"/>
              </a:ext>
            </a:extLst>
          </p:cNvPr>
          <p:cNvSpPr txBox="1"/>
          <p:nvPr/>
        </p:nvSpPr>
        <p:spPr>
          <a:xfrm>
            <a:off x="514350" y="5240005"/>
            <a:ext cx="10644188" cy="458074"/>
          </a:xfrm>
          <a:prstGeom prst="rect">
            <a:avLst/>
          </a:prstGeom>
          <a:noFill/>
        </p:spPr>
        <p:txBody>
          <a:bodyPr wrap="square">
            <a:spAutoFit/>
          </a:bodyPr>
          <a:lstStyle/>
          <a:p>
            <a:pPr algn="just">
              <a:lnSpc>
                <a:spcPct val="150000"/>
              </a:lnSpc>
            </a:pPr>
            <a:r>
              <a:rPr lang="en-US" sz="1800" b="1" dirty="0">
                <a:solidFill>
                  <a:schemeClr val="bg2"/>
                </a:solidFill>
                <a:effectLst/>
                <a:latin typeface="Times New Roman" panose="02020603050405020304" pitchFamily="18" charset="0"/>
                <a:ea typeface="Times New Roman" panose="02020603050405020304" pitchFamily="18" charset="0"/>
              </a:rPr>
              <a:t>Figure </a:t>
            </a:r>
            <a:r>
              <a:rPr lang="tr-TR" b="1" dirty="0">
                <a:solidFill>
                  <a:schemeClr val="bg2"/>
                </a:solidFill>
                <a:latin typeface="Times New Roman" panose="02020603050405020304" pitchFamily="18" charset="0"/>
                <a:ea typeface="Times New Roman" panose="02020603050405020304" pitchFamily="18" charset="0"/>
              </a:rPr>
              <a:t>9</a:t>
            </a:r>
            <a:r>
              <a:rPr lang="en-US" sz="1800" b="1" dirty="0">
                <a:solidFill>
                  <a:schemeClr val="bg2"/>
                </a:solidFill>
                <a:effectLst/>
                <a:latin typeface="Times New Roman" panose="02020603050405020304" pitchFamily="18" charset="0"/>
                <a:ea typeface="Times New Roman" panose="02020603050405020304" pitchFamily="18" charset="0"/>
              </a:rPr>
              <a:t>. Entering input variables Figure </a:t>
            </a:r>
            <a:r>
              <a:rPr lang="tr-TR" sz="1800" b="1" dirty="0">
                <a:solidFill>
                  <a:schemeClr val="bg2"/>
                </a:solidFill>
                <a:effectLst/>
                <a:latin typeface="Times New Roman" panose="02020603050405020304" pitchFamily="18" charset="0"/>
                <a:ea typeface="Times New Roman" panose="02020603050405020304" pitchFamily="18" charset="0"/>
              </a:rPr>
              <a:t>                           </a:t>
            </a:r>
            <a:r>
              <a:rPr lang="tr-TR" sz="1800" b="1" dirty="0" err="1">
                <a:solidFill>
                  <a:schemeClr val="bg2"/>
                </a:solidFill>
                <a:effectLst/>
                <a:latin typeface="Times New Roman" panose="02020603050405020304" pitchFamily="18" charset="0"/>
                <a:ea typeface="Times New Roman" panose="02020603050405020304" pitchFamily="18" charset="0"/>
              </a:rPr>
              <a:t>Figure</a:t>
            </a:r>
            <a:r>
              <a:rPr lang="tr-TR" b="1" dirty="0">
                <a:solidFill>
                  <a:schemeClr val="bg2"/>
                </a:solidFill>
                <a:latin typeface="Times New Roman" panose="02020603050405020304" pitchFamily="18" charset="0"/>
                <a:ea typeface="Times New Roman" panose="02020603050405020304" pitchFamily="18" charset="0"/>
              </a:rPr>
              <a:t> </a:t>
            </a:r>
            <a:r>
              <a:rPr lang="en-US" sz="1800" b="1" dirty="0">
                <a:solidFill>
                  <a:schemeClr val="bg2"/>
                </a:solidFill>
                <a:effectLst/>
                <a:latin typeface="Times New Roman" panose="02020603050405020304" pitchFamily="18" charset="0"/>
                <a:ea typeface="Times New Roman" panose="02020603050405020304" pitchFamily="18" charset="0"/>
              </a:rPr>
              <a:t>1</a:t>
            </a:r>
            <a:r>
              <a:rPr lang="tr-TR" sz="1800" b="1" dirty="0">
                <a:solidFill>
                  <a:schemeClr val="bg2"/>
                </a:solidFill>
                <a:effectLst/>
                <a:latin typeface="Times New Roman" panose="02020603050405020304" pitchFamily="18" charset="0"/>
                <a:ea typeface="Times New Roman" panose="02020603050405020304" pitchFamily="18" charset="0"/>
              </a:rPr>
              <a:t>0</a:t>
            </a:r>
            <a:r>
              <a:rPr lang="en-US" sz="1800" b="1" dirty="0">
                <a:solidFill>
                  <a:schemeClr val="bg2"/>
                </a:solidFill>
                <a:effectLst/>
                <a:latin typeface="Times New Roman" panose="02020603050405020304" pitchFamily="18" charset="0"/>
                <a:ea typeface="Times New Roman" panose="02020603050405020304" pitchFamily="18" charset="0"/>
              </a:rPr>
              <a:t>. Entering output variable</a:t>
            </a:r>
            <a:endParaRPr lang="tr-TR" sz="2000" b="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491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EA57D41-BA19-59BE-7331-0FFC0D290FC5}"/>
              </a:ext>
            </a:extLst>
          </p:cNvPr>
          <p:cNvPicPr>
            <a:picLocks noGrp="1" noChangeAspect="1"/>
          </p:cNvPicPr>
          <p:nvPr>
            <p:ph idx="1"/>
          </p:nvPr>
        </p:nvPicPr>
        <p:blipFill>
          <a:blip r:embed="rId2"/>
          <a:stretch>
            <a:fillRect/>
          </a:stretch>
        </p:blipFill>
        <p:spPr>
          <a:xfrm>
            <a:off x="460373" y="45880"/>
            <a:ext cx="3670302" cy="1400175"/>
          </a:xfrm>
          <a:prstGeom prst="rect">
            <a:avLst/>
          </a:prstGeom>
        </p:spPr>
      </p:pic>
      <p:sp>
        <p:nvSpPr>
          <p:cNvPr id="6" name="Metin kutusu 5">
            <a:extLst>
              <a:ext uri="{FF2B5EF4-FFF2-40B4-BE49-F238E27FC236}">
                <a16:creationId xmlns:a16="http://schemas.microsoft.com/office/drawing/2014/main" id="{1B6CB722-404E-8BFC-C738-B1ECDD4EC514}"/>
              </a:ext>
            </a:extLst>
          </p:cNvPr>
          <p:cNvSpPr txBox="1"/>
          <p:nvPr/>
        </p:nvSpPr>
        <p:spPr>
          <a:xfrm>
            <a:off x="101599" y="1328737"/>
            <a:ext cx="3670301" cy="458074"/>
          </a:xfrm>
          <a:prstGeom prst="rect">
            <a:avLst/>
          </a:prstGeom>
          <a:noFill/>
        </p:spPr>
        <p:txBody>
          <a:bodyPr wrap="square">
            <a:spAutoFit/>
          </a:bodyPr>
          <a:lstStyle/>
          <a:p>
            <a:pPr algn="just">
              <a:lnSpc>
                <a:spcPct val="150000"/>
              </a:lnSpc>
            </a:pPr>
            <a:r>
              <a:rPr lang="tr-TR" sz="1800" b="1" dirty="0">
                <a:solidFill>
                  <a:schemeClr val="bg2"/>
                </a:solidFill>
                <a:effectLst/>
                <a:latin typeface="Times New Roman" panose="02020603050405020304" pitchFamily="18" charset="0"/>
                <a:ea typeface="Times New Roman" panose="02020603050405020304" pitchFamily="18" charset="0"/>
              </a:rPr>
              <a:t>     </a:t>
            </a:r>
            <a:r>
              <a:rPr lang="en-US" sz="1800" b="1" dirty="0">
                <a:solidFill>
                  <a:schemeClr val="bg2"/>
                </a:solidFill>
                <a:effectLst/>
                <a:latin typeface="Times New Roman" panose="02020603050405020304" pitchFamily="18" charset="0"/>
                <a:ea typeface="Times New Roman" panose="02020603050405020304" pitchFamily="18" charset="0"/>
              </a:rPr>
              <a:t>Figure 1</a:t>
            </a:r>
            <a:r>
              <a:rPr lang="tr-TR" sz="1800" b="1" dirty="0">
                <a:solidFill>
                  <a:schemeClr val="bg2"/>
                </a:solidFill>
                <a:effectLst/>
                <a:latin typeface="Times New Roman" panose="02020603050405020304" pitchFamily="18" charset="0"/>
                <a:ea typeface="Times New Roman" panose="02020603050405020304" pitchFamily="18" charset="0"/>
              </a:rPr>
              <a:t>1</a:t>
            </a:r>
            <a:r>
              <a:rPr lang="en-US" sz="1800" b="1" dirty="0">
                <a:solidFill>
                  <a:schemeClr val="bg2"/>
                </a:solidFill>
                <a:effectLst/>
                <a:latin typeface="Times New Roman" panose="02020603050405020304" pitchFamily="18" charset="0"/>
                <a:ea typeface="Times New Roman" panose="02020603050405020304" pitchFamily="18" charset="0"/>
              </a:rPr>
              <a:t>. R-value results</a:t>
            </a:r>
            <a:endParaRPr lang="tr-TR" sz="2000" b="1" dirty="0">
              <a:solidFill>
                <a:schemeClr val="bg2"/>
              </a:solidFill>
              <a:effectLst/>
              <a:latin typeface="Times New Roman" panose="02020603050405020304" pitchFamily="18" charset="0"/>
              <a:ea typeface="Times New Roman" panose="02020603050405020304" pitchFamily="18" charset="0"/>
            </a:endParaRPr>
          </a:p>
        </p:txBody>
      </p:sp>
      <p:pic>
        <p:nvPicPr>
          <p:cNvPr id="7" name="Resim 6">
            <a:extLst>
              <a:ext uri="{FF2B5EF4-FFF2-40B4-BE49-F238E27FC236}">
                <a16:creationId xmlns:a16="http://schemas.microsoft.com/office/drawing/2014/main" id="{8D9AA69D-3B8B-ACA0-6389-EB64F8507362}"/>
              </a:ext>
            </a:extLst>
          </p:cNvPr>
          <p:cNvPicPr>
            <a:picLocks noChangeAspect="1"/>
          </p:cNvPicPr>
          <p:nvPr/>
        </p:nvPicPr>
        <p:blipFill>
          <a:blip r:embed="rId3"/>
          <a:stretch>
            <a:fillRect/>
          </a:stretch>
        </p:blipFill>
        <p:spPr>
          <a:xfrm>
            <a:off x="4672013" y="45879"/>
            <a:ext cx="7418387" cy="1354295"/>
          </a:xfrm>
          <a:prstGeom prst="rect">
            <a:avLst/>
          </a:prstGeom>
        </p:spPr>
      </p:pic>
      <p:sp>
        <p:nvSpPr>
          <p:cNvPr id="9" name="Metin kutusu 8">
            <a:extLst>
              <a:ext uri="{FF2B5EF4-FFF2-40B4-BE49-F238E27FC236}">
                <a16:creationId xmlns:a16="http://schemas.microsoft.com/office/drawing/2014/main" id="{A3962278-D6AD-A626-17FB-47947D17286A}"/>
              </a:ext>
            </a:extLst>
          </p:cNvPr>
          <p:cNvSpPr txBox="1"/>
          <p:nvPr/>
        </p:nvSpPr>
        <p:spPr>
          <a:xfrm>
            <a:off x="4672013" y="1257300"/>
            <a:ext cx="6700837" cy="458074"/>
          </a:xfrm>
          <a:prstGeom prst="rect">
            <a:avLst/>
          </a:prstGeom>
          <a:noFill/>
        </p:spPr>
        <p:txBody>
          <a:bodyPr wrap="square">
            <a:spAutoFit/>
          </a:bodyPr>
          <a:lstStyle/>
          <a:p>
            <a:pPr algn="just">
              <a:lnSpc>
                <a:spcPct val="150000"/>
              </a:lnSpc>
            </a:pPr>
            <a:r>
              <a:rPr lang="en-US" sz="1800" b="1" dirty="0">
                <a:solidFill>
                  <a:schemeClr val="bg2"/>
                </a:solidFill>
                <a:effectLst/>
                <a:latin typeface="Times New Roman" panose="02020603050405020304" pitchFamily="18" charset="0"/>
                <a:ea typeface="Times New Roman" panose="02020603050405020304" pitchFamily="18" charset="0"/>
              </a:rPr>
              <a:t>Figure 1</a:t>
            </a:r>
            <a:r>
              <a:rPr lang="tr-TR" sz="1800" b="1" dirty="0">
                <a:solidFill>
                  <a:schemeClr val="bg2"/>
                </a:solidFill>
                <a:effectLst/>
                <a:latin typeface="Times New Roman" panose="02020603050405020304" pitchFamily="18" charset="0"/>
                <a:ea typeface="Times New Roman" panose="02020603050405020304" pitchFamily="18" charset="0"/>
              </a:rPr>
              <a:t>2</a:t>
            </a:r>
            <a:r>
              <a:rPr lang="en-US" sz="1800" b="1" dirty="0">
                <a:solidFill>
                  <a:schemeClr val="bg2"/>
                </a:solidFill>
                <a:effectLst/>
                <a:latin typeface="Times New Roman" panose="02020603050405020304" pitchFamily="18" charset="0"/>
                <a:ea typeface="Times New Roman" panose="02020603050405020304" pitchFamily="18" charset="0"/>
              </a:rPr>
              <a:t>. Equation found as a result of the analysis</a:t>
            </a:r>
            <a:endParaRPr lang="tr-TR" sz="2000" b="1" dirty="0">
              <a:solidFill>
                <a:schemeClr val="bg2"/>
              </a:solidFill>
              <a:effectLst/>
              <a:latin typeface="Times New Roman" panose="02020603050405020304" pitchFamily="18" charset="0"/>
              <a:ea typeface="Times New Roman" panose="02020603050405020304" pitchFamily="18" charset="0"/>
            </a:endParaRPr>
          </a:p>
        </p:txBody>
      </p:sp>
      <p:pic>
        <p:nvPicPr>
          <p:cNvPr id="10" name="Resim 9">
            <a:extLst>
              <a:ext uri="{FF2B5EF4-FFF2-40B4-BE49-F238E27FC236}">
                <a16:creationId xmlns:a16="http://schemas.microsoft.com/office/drawing/2014/main" id="{EE4EB344-D0B4-46BE-7A63-C203DD792593}"/>
              </a:ext>
            </a:extLst>
          </p:cNvPr>
          <p:cNvPicPr>
            <a:picLocks noChangeAspect="1"/>
          </p:cNvPicPr>
          <p:nvPr/>
        </p:nvPicPr>
        <p:blipFill>
          <a:blip r:embed="rId4"/>
          <a:stretch>
            <a:fillRect/>
          </a:stretch>
        </p:blipFill>
        <p:spPr>
          <a:xfrm>
            <a:off x="101598" y="1943099"/>
            <a:ext cx="6827840" cy="4168933"/>
          </a:xfrm>
          <a:prstGeom prst="rect">
            <a:avLst/>
          </a:prstGeom>
        </p:spPr>
      </p:pic>
      <p:sp>
        <p:nvSpPr>
          <p:cNvPr id="12" name="Metin kutusu 11">
            <a:extLst>
              <a:ext uri="{FF2B5EF4-FFF2-40B4-BE49-F238E27FC236}">
                <a16:creationId xmlns:a16="http://schemas.microsoft.com/office/drawing/2014/main" id="{260CC456-4EAA-B84F-81FA-CE2A33700453}"/>
              </a:ext>
            </a:extLst>
          </p:cNvPr>
          <p:cNvSpPr txBox="1"/>
          <p:nvPr/>
        </p:nvSpPr>
        <p:spPr>
          <a:xfrm>
            <a:off x="0" y="6112033"/>
            <a:ext cx="9136858" cy="369332"/>
          </a:xfrm>
          <a:prstGeom prst="rect">
            <a:avLst/>
          </a:prstGeom>
          <a:noFill/>
        </p:spPr>
        <p:txBody>
          <a:bodyPr wrap="square">
            <a:spAutoFit/>
          </a:bodyPr>
          <a:lstStyle/>
          <a:p>
            <a:r>
              <a:rPr lang="en-US" sz="1800" b="1" dirty="0">
                <a:solidFill>
                  <a:schemeClr val="bg2"/>
                </a:solidFill>
                <a:effectLst/>
                <a:latin typeface="Times New Roman" panose="02020603050405020304" pitchFamily="18" charset="0"/>
                <a:ea typeface="Times New Roman" panose="02020603050405020304" pitchFamily="18" charset="0"/>
              </a:rPr>
              <a:t> Table </a:t>
            </a:r>
            <a:r>
              <a:rPr lang="tr-TR" sz="1800" b="1" dirty="0">
                <a:solidFill>
                  <a:schemeClr val="bg2"/>
                </a:solidFill>
                <a:effectLst/>
                <a:latin typeface="Times New Roman" panose="02020603050405020304" pitchFamily="18" charset="0"/>
                <a:ea typeface="Times New Roman" panose="02020603050405020304" pitchFamily="18" charset="0"/>
              </a:rPr>
              <a:t>2</a:t>
            </a:r>
            <a:r>
              <a:rPr lang="en-US" sz="1800" b="1" dirty="0">
                <a:solidFill>
                  <a:schemeClr val="bg2"/>
                </a:solidFill>
                <a:effectLst/>
                <a:latin typeface="Times New Roman" panose="02020603050405020304" pitchFamily="18" charset="0"/>
                <a:ea typeface="Times New Roman" panose="02020603050405020304" pitchFamily="18" charset="0"/>
              </a:rPr>
              <a:t>. Analysis results</a:t>
            </a:r>
            <a:endParaRPr lang="tr-TR" b="1" dirty="0">
              <a:solidFill>
                <a:schemeClr val="bg2"/>
              </a:solidFill>
            </a:endParaRPr>
          </a:p>
        </p:txBody>
      </p:sp>
    </p:spTree>
    <p:extLst>
      <p:ext uri="{BB962C8B-B14F-4D97-AF65-F5344CB8AC3E}">
        <p14:creationId xmlns:p14="http://schemas.microsoft.com/office/powerpoint/2010/main" val="162071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09DED4-B929-4259-1A58-B1E3DA316965}"/>
              </a:ext>
            </a:extLst>
          </p:cNvPr>
          <p:cNvSpPr>
            <a:spLocks noGrp="1"/>
          </p:cNvSpPr>
          <p:nvPr>
            <p:ph idx="1"/>
          </p:nvPr>
        </p:nvSpPr>
        <p:spPr>
          <a:xfrm>
            <a:off x="342900" y="142875"/>
            <a:ext cx="10704511" cy="5648326"/>
          </a:xfrm>
        </p:spPr>
        <p:txBody>
          <a:bodyPr/>
          <a:lstStyle/>
          <a:p>
            <a:r>
              <a:rPr lang="en-US" sz="2000" b="1" dirty="0">
                <a:solidFill>
                  <a:srgbClr val="000000"/>
                </a:solidFill>
                <a:effectLst/>
                <a:latin typeface="Times New Roman" panose="02020603050405020304" pitchFamily="18" charset="0"/>
                <a:ea typeface="Times New Roman" panose="02020603050405020304" pitchFamily="18" charset="0"/>
              </a:rPr>
              <a:t>The regression equation resulting from the experimental result values and the results generated by the Response Surface Method (RSM) is as follows.</a:t>
            </a:r>
            <a:endParaRPr lang="tr-TR" sz="2000" b="1" dirty="0">
              <a:effectLst/>
              <a:latin typeface="Times New Roman" panose="02020603050405020304" pitchFamily="18" charset="0"/>
              <a:ea typeface="Times New Roman" panose="02020603050405020304" pitchFamily="18" charset="0"/>
            </a:endParaRPr>
          </a:p>
          <a:p>
            <a:endParaRPr lang="tr-TR" dirty="0"/>
          </a:p>
        </p:txBody>
      </p:sp>
      <p:graphicFrame>
        <p:nvGraphicFramePr>
          <p:cNvPr id="4" name="Grafik 3">
            <a:extLst>
              <a:ext uri="{FF2B5EF4-FFF2-40B4-BE49-F238E27FC236}">
                <a16:creationId xmlns:a16="http://schemas.microsoft.com/office/drawing/2014/main" id="{A1CBF1C8-3D47-0B8D-AA94-0AD1B4235BE9}"/>
              </a:ext>
            </a:extLst>
          </p:cNvPr>
          <p:cNvGraphicFramePr/>
          <p:nvPr>
            <p:extLst>
              <p:ext uri="{D42A27DB-BD31-4B8C-83A1-F6EECF244321}">
                <p14:modId xmlns:p14="http://schemas.microsoft.com/office/powerpoint/2010/main" val="3959722612"/>
              </p:ext>
            </p:extLst>
          </p:nvPr>
        </p:nvGraphicFramePr>
        <p:xfrm>
          <a:off x="714374" y="1066799"/>
          <a:ext cx="7858125" cy="4266328"/>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204719C2-38F7-9AC2-C65D-6A5ECA0E748B}"/>
              </a:ext>
            </a:extLst>
          </p:cNvPr>
          <p:cNvSpPr txBox="1"/>
          <p:nvPr/>
        </p:nvSpPr>
        <p:spPr>
          <a:xfrm>
            <a:off x="814387" y="5414962"/>
            <a:ext cx="8322471" cy="458074"/>
          </a:xfrm>
          <a:prstGeom prst="rect">
            <a:avLst/>
          </a:prstGeom>
          <a:noFill/>
        </p:spPr>
        <p:txBody>
          <a:bodyPr wrap="square">
            <a:spAutoFit/>
          </a:bodyPr>
          <a:lstStyle/>
          <a:p>
            <a:pPr algn="just">
              <a:lnSpc>
                <a:spcPct val="150000"/>
              </a:lnSpc>
            </a:pPr>
            <a:r>
              <a:rPr lang="en-US" sz="1800" b="1" dirty="0">
                <a:solidFill>
                  <a:schemeClr val="bg2"/>
                </a:solidFill>
                <a:effectLst/>
                <a:latin typeface="Times New Roman" panose="02020603050405020304" pitchFamily="18" charset="0"/>
                <a:ea typeface="Times New Roman" panose="02020603050405020304" pitchFamily="18" charset="0"/>
              </a:rPr>
              <a:t>Figure 1</a:t>
            </a:r>
            <a:r>
              <a:rPr lang="tr-TR" sz="1800" b="1" dirty="0">
                <a:solidFill>
                  <a:schemeClr val="bg2"/>
                </a:solidFill>
                <a:effectLst/>
                <a:latin typeface="Times New Roman" panose="02020603050405020304" pitchFamily="18" charset="0"/>
                <a:ea typeface="Times New Roman" panose="02020603050405020304" pitchFamily="18" charset="0"/>
              </a:rPr>
              <a:t>3</a:t>
            </a:r>
            <a:r>
              <a:rPr lang="en-US" sz="1800" b="1" dirty="0">
                <a:solidFill>
                  <a:schemeClr val="bg2"/>
                </a:solidFill>
                <a:effectLst/>
                <a:latin typeface="Times New Roman" panose="02020603050405020304" pitchFamily="18" charset="0"/>
                <a:ea typeface="Times New Roman" panose="02020603050405020304" pitchFamily="18" charset="0"/>
              </a:rPr>
              <a:t>. Release graph of predicted values and actual values</a:t>
            </a:r>
            <a:endParaRPr lang="tr-TR" sz="2000" b="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097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E78A5-2064-9312-F09B-86A98F4DC8EC}"/>
              </a:ext>
            </a:extLst>
          </p:cNvPr>
          <p:cNvSpPr>
            <a:spLocks noGrp="1"/>
          </p:cNvSpPr>
          <p:nvPr>
            <p:ph type="title"/>
          </p:nvPr>
        </p:nvSpPr>
        <p:spPr/>
        <p:txBody>
          <a:bodyPr>
            <a:normAutofit/>
          </a:bodyPr>
          <a:lstStyle/>
          <a:p>
            <a:r>
              <a:rPr lang="tr-TR" sz="2800" b="1" dirty="0">
                <a:solidFill>
                  <a:schemeClr val="bg2"/>
                </a:solidFill>
                <a:latin typeface="Times New Roman" panose="02020603050405020304" pitchFamily="18" charset="0"/>
                <a:ea typeface="Times New Roman" panose="02020603050405020304" pitchFamily="18" charset="0"/>
              </a:rPr>
              <a:t>6</a:t>
            </a:r>
            <a:r>
              <a:rPr lang="en-US" sz="2800" b="1" dirty="0">
                <a:solidFill>
                  <a:schemeClr val="bg2"/>
                </a:solidFill>
                <a:effectLst/>
                <a:latin typeface="Times New Roman" panose="02020603050405020304" pitchFamily="18" charset="0"/>
                <a:ea typeface="Times New Roman" panose="02020603050405020304" pitchFamily="18" charset="0"/>
              </a:rPr>
              <a:t>.Conclusion</a:t>
            </a:r>
            <a:br>
              <a:rPr lang="tr-TR" sz="2800" b="1" dirty="0">
                <a:solidFill>
                  <a:schemeClr val="bg2"/>
                </a:solidFill>
                <a:effectLst/>
                <a:latin typeface="Times New Roman" panose="02020603050405020304" pitchFamily="18" charset="0"/>
                <a:ea typeface="Times New Roman" panose="02020603050405020304" pitchFamily="18" charset="0"/>
              </a:rPr>
            </a:br>
            <a:endParaRPr lang="tr-TR" sz="2800" b="1" dirty="0">
              <a:solidFill>
                <a:schemeClr val="bg2"/>
              </a:solidFill>
            </a:endParaRPr>
          </a:p>
        </p:txBody>
      </p:sp>
      <p:sp>
        <p:nvSpPr>
          <p:cNvPr id="3" name="İçerik Yer Tutucusu 2">
            <a:extLst>
              <a:ext uri="{FF2B5EF4-FFF2-40B4-BE49-F238E27FC236}">
                <a16:creationId xmlns:a16="http://schemas.microsoft.com/office/drawing/2014/main" id="{E5F47259-B56A-C1C1-CF11-D0991A54F4EE}"/>
              </a:ext>
            </a:extLst>
          </p:cNvPr>
          <p:cNvSpPr>
            <a:spLocks noGrp="1"/>
          </p:cNvSpPr>
          <p:nvPr>
            <p:ph idx="1"/>
          </p:nvPr>
        </p:nvSpPr>
        <p:spPr>
          <a:xfrm>
            <a:off x="942976" y="1528763"/>
            <a:ext cx="10104436" cy="4262438"/>
          </a:xfrm>
        </p:spPr>
        <p:txBody>
          <a:bodyPr>
            <a:normAutofit/>
          </a:bodyPr>
          <a:lstStyle/>
          <a:p>
            <a:pPr marL="0" indent="0">
              <a:buNone/>
            </a:pPr>
            <a:r>
              <a:rPr lang="en-US" sz="2000" b="1" dirty="0">
                <a:solidFill>
                  <a:schemeClr val="bg2"/>
                </a:solidFill>
                <a:latin typeface="Times New Roman" panose="02020603050405020304" pitchFamily="18" charset="0"/>
                <a:cs typeface="Times New Roman" panose="02020603050405020304" pitchFamily="18" charset="0"/>
              </a:rPr>
              <a:t>In the article "Synthesis and characterization of hydrogels based on poly(2-hydroxyethyl methacrylate) for drug delivery under UV irradiation"[8], ANN gave the closest result to the data obtained as a result of the experimental study. </a:t>
            </a:r>
            <a:r>
              <a:rPr lang="en-US" sz="2000" b="1" dirty="0">
                <a:solidFill>
                  <a:schemeClr val="bg2"/>
                </a:solidFill>
                <a:effectLst/>
                <a:latin typeface="Times New Roman" panose="02020603050405020304" pitchFamily="18" charset="0"/>
                <a:ea typeface="Times New Roman" panose="02020603050405020304" pitchFamily="18" charset="0"/>
              </a:rPr>
              <a:t>The values between outputs and targets are very close to 1. The correlation values of the model are 0.99404 for training, 1 for validation and 1 for testing. The overall correlation coefficient of the data set is 0.98781. The fact that the values are close to 1 for all data shows that the data obtained with ANN training and the real data are compatible with each other. Correlation coefficient values close to 1 means that the model is successful. </a:t>
            </a:r>
            <a:endParaRPr lang="tr-TR" sz="2000" b="1" dirty="0">
              <a:solidFill>
                <a:schemeClr val="bg2"/>
              </a:solidFill>
              <a:latin typeface="Times New Roman" panose="02020603050405020304" pitchFamily="18" charset="0"/>
              <a:cs typeface="Times New Roman" panose="02020603050405020304" pitchFamily="18" charset="0"/>
            </a:endParaRPr>
          </a:p>
        </p:txBody>
      </p:sp>
      <p:pic>
        <p:nvPicPr>
          <p:cNvPr id="2050" name="Picture 2" descr="Yapay Zeka Eğitimi ve Kariyer Fırsatları Hakkında Merak Edilenler">
            <a:extLst>
              <a:ext uri="{FF2B5EF4-FFF2-40B4-BE49-F238E27FC236}">
                <a16:creationId xmlns:a16="http://schemas.microsoft.com/office/drawing/2014/main" id="{1F5FD4A2-9AE1-B64B-0DA6-545D0FF5B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6" y="4572000"/>
            <a:ext cx="3443288" cy="22859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Yapay zeka ile fotoğraf oluşturma nasıl yapılır?">
            <a:extLst>
              <a:ext uri="{FF2B5EF4-FFF2-40B4-BE49-F238E27FC236}">
                <a16:creationId xmlns:a16="http://schemas.microsoft.com/office/drawing/2014/main" id="{E7F7098C-B2CE-88C6-86E8-50E209CCBF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TÜM İŞLETMELER İÇİN YAPAY ZEKAYA ERİŞİMİN DEMOKRATİKLEŞTİRİLMESİ">
            <a:extLst>
              <a:ext uri="{FF2B5EF4-FFF2-40B4-BE49-F238E27FC236}">
                <a16:creationId xmlns:a16="http://schemas.microsoft.com/office/drawing/2014/main" id="{6BBCA605-B440-4E14-312D-8108768CC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2" y="4571999"/>
            <a:ext cx="3257551" cy="22859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Google'da büyük skandal: Yapay zeka köleliği böyle savundu... - - Son  Dakika Haberler">
            <a:extLst>
              <a:ext uri="{FF2B5EF4-FFF2-40B4-BE49-F238E27FC236}">
                <a16:creationId xmlns:a16="http://schemas.microsoft.com/office/drawing/2014/main" id="{92199F84-44C2-DF17-361E-7D4B07ACB81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8" name="Picture 10" descr="Yapay zeka elektrik tüketimini nasıl etkiler?">
            <a:extLst>
              <a:ext uri="{FF2B5EF4-FFF2-40B4-BE49-F238E27FC236}">
                <a16:creationId xmlns:a16="http://schemas.microsoft.com/office/drawing/2014/main" id="{CA49A52E-6197-12BC-3127-9DC25FE84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2" y="4571998"/>
            <a:ext cx="3257551" cy="228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1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7CEB37-EAB9-CC39-8801-F36757E870DC}"/>
              </a:ext>
            </a:extLst>
          </p:cNvPr>
          <p:cNvSpPr>
            <a:spLocks noGrp="1"/>
          </p:cNvSpPr>
          <p:nvPr>
            <p:ph idx="1"/>
          </p:nvPr>
        </p:nvSpPr>
        <p:spPr>
          <a:xfrm>
            <a:off x="314325" y="214313"/>
            <a:ext cx="11430000" cy="5576888"/>
          </a:xfrm>
        </p:spPr>
        <p:txBody>
          <a:bodyPr>
            <a:noAutofit/>
          </a:bodyPr>
          <a:lstStyle/>
          <a:p>
            <a:r>
              <a:rPr lang="en-US" sz="2000" b="1" dirty="0">
                <a:solidFill>
                  <a:schemeClr val="bg2"/>
                </a:solidFill>
                <a:effectLst/>
                <a:latin typeface="Times New Roman" panose="02020603050405020304" pitchFamily="18" charset="0"/>
                <a:ea typeface="Times New Roman" panose="02020603050405020304" pitchFamily="18" charset="0"/>
              </a:rPr>
              <a:t>Correlation coefficient values close to 1 means that the model is successful. As the mean squared error approaches zero, it means that better results are produced, that is, it can be said that the error is lower and more successful results are obtained. The lowest MSE value for the validation set was 0.0026374. This result again shows that the model is successful. When the Minitab analysis reports are examined, it is seen that the regression equation is significant at a 5% significance level (P= 0.000&lt;α=0.05) R</a:t>
            </a:r>
            <a:r>
              <a:rPr lang="en-US" sz="2000" b="1" baseline="30000" dirty="0">
                <a:solidFill>
                  <a:schemeClr val="bg2"/>
                </a:solidFill>
                <a:effectLst/>
                <a:latin typeface="Times New Roman" panose="02020603050405020304" pitchFamily="18" charset="0"/>
                <a:ea typeface="Times New Roman" panose="02020603050405020304" pitchFamily="18" charset="0"/>
              </a:rPr>
              <a:t>2</a:t>
            </a:r>
            <a:r>
              <a:rPr lang="en-US" sz="2000" b="1" dirty="0">
                <a:solidFill>
                  <a:schemeClr val="bg2"/>
                </a:solidFill>
                <a:effectLst/>
                <a:latin typeface="Times New Roman" panose="02020603050405020304" pitchFamily="18" charset="0"/>
                <a:ea typeface="Times New Roman" panose="02020603050405020304" pitchFamily="18" charset="0"/>
              </a:rPr>
              <a:t> = 94.53%. When the results of Artificial Neural Networks training and Minitab analysis are graphed separately with experimental values, R</a:t>
            </a:r>
            <a:r>
              <a:rPr lang="en-US" sz="2000" b="1" baseline="30000" dirty="0">
                <a:solidFill>
                  <a:schemeClr val="bg2"/>
                </a:solidFill>
                <a:effectLst/>
                <a:latin typeface="Times New Roman" panose="02020603050405020304" pitchFamily="18" charset="0"/>
                <a:ea typeface="Times New Roman" panose="02020603050405020304" pitchFamily="18" charset="0"/>
              </a:rPr>
              <a:t>2 </a:t>
            </a:r>
            <a:r>
              <a:rPr lang="en-US" sz="2000" b="1" dirty="0">
                <a:solidFill>
                  <a:schemeClr val="bg2"/>
                </a:solidFill>
                <a:effectLst/>
                <a:latin typeface="Times New Roman" panose="02020603050405020304" pitchFamily="18" charset="0"/>
                <a:ea typeface="Times New Roman" panose="02020603050405020304" pitchFamily="18" charset="0"/>
              </a:rPr>
              <a:t> value is 0,9728 for ANN and 0,9453 for RSM. In this way, the results found in the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were verified. Based on all these, the R</a:t>
            </a:r>
            <a:r>
              <a:rPr lang="en-US" sz="2000" b="1" baseline="30000" dirty="0">
                <a:solidFill>
                  <a:schemeClr val="bg2"/>
                </a:solidFill>
                <a:effectLst/>
                <a:latin typeface="Times New Roman" panose="02020603050405020304" pitchFamily="18" charset="0"/>
                <a:ea typeface="Times New Roman" panose="02020603050405020304" pitchFamily="18" charset="0"/>
              </a:rPr>
              <a:t>2</a:t>
            </a:r>
            <a:r>
              <a:rPr lang="en-US" sz="2000" b="1" dirty="0">
                <a:solidFill>
                  <a:schemeClr val="bg2"/>
                </a:solidFill>
                <a:effectLst/>
                <a:latin typeface="Times New Roman" panose="02020603050405020304" pitchFamily="18" charset="0"/>
                <a:ea typeface="Times New Roman" panose="02020603050405020304" pitchFamily="18" charset="0"/>
              </a:rPr>
              <a:t> value obtained in the Artificial Neural Network prediction was higher than the Response Surface Method. In this case, it is possible to prefer Artificial Neural Networks in cases where regression analysis assumptions are not met and the analysis cannot be performed</a:t>
            </a:r>
            <a:r>
              <a:rPr lang="tr-TR" sz="2000" b="1" dirty="0">
                <a:solidFill>
                  <a:schemeClr val="bg2"/>
                </a:solidFill>
                <a:effectLst/>
                <a:latin typeface="Times New Roman" panose="02020603050405020304" pitchFamily="18" charset="0"/>
                <a:ea typeface="Times New Roman" panose="02020603050405020304" pitchFamily="18" charset="0"/>
              </a:rPr>
              <a:t>.</a:t>
            </a:r>
            <a:endParaRPr lang="tr-TR" sz="2000" b="1" dirty="0">
              <a:solidFill>
                <a:schemeClr val="bg2"/>
              </a:solidFill>
            </a:endParaRPr>
          </a:p>
        </p:txBody>
      </p:sp>
      <p:sp>
        <p:nvSpPr>
          <p:cNvPr id="4" name="AutoShape 2" descr="Yapay Zekanın Şimdiden Ele Geçirdiği 5 Meslek! - Emre Güven">
            <a:extLst>
              <a:ext uri="{FF2B5EF4-FFF2-40B4-BE49-F238E27FC236}">
                <a16:creationId xmlns:a16="http://schemas.microsoft.com/office/drawing/2014/main" id="{A943ECEE-5143-7C78-69C5-566BD34531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Yapay Zeka Yazılımı Bitiriyor Mu? Yoksa Yazılımcılar Diğer Sektörleri Mi  Bitiriyor? | Teknoki">
            <a:extLst>
              <a:ext uri="{FF2B5EF4-FFF2-40B4-BE49-F238E27FC236}">
                <a16:creationId xmlns:a16="http://schemas.microsoft.com/office/drawing/2014/main" id="{714EB55A-02B7-61F4-465F-981E55CE1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4300538"/>
            <a:ext cx="3529014" cy="25574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Yapay Zeka Nedir? 2024 yılında yapay zeka neler yapacak? | Yerköy Gazetesi,  Yerköy Haberleri, Yozgat Haber, Yerel Haber">
            <a:extLst>
              <a:ext uri="{FF2B5EF4-FFF2-40B4-BE49-F238E27FC236}">
                <a16:creationId xmlns:a16="http://schemas.microsoft.com/office/drawing/2014/main" id="{F0395F31-5493-DFF1-D73E-60E9D4F44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9" y="4300537"/>
            <a:ext cx="3819524" cy="25574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erin Öğrenme Nedir? Derin Öğrenme Nedir? | YapayZekaTR">
            <a:extLst>
              <a:ext uri="{FF2B5EF4-FFF2-40B4-BE49-F238E27FC236}">
                <a16:creationId xmlns:a16="http://schemas.microsoft.com/office/drawing/2014/main" id="{FEBE827C-F801-07C6-2F0F-43EB52B7A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763" y="4300537"/>
            <a:ext cx="3717130" cy="255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0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7049AE-304A-F91E-76C3-7D918201BB9E}"/>
              </a:ext>
            </a:extLst>
          </p:cNvPr>
          <p:cNvSpPr>
            <a:spLocks noGrp="1"/>
          </p:cNvSpPr>
          <p:nvPr>
            <p:ph type="title"/>
          </p:nvPr>
        </p:nvSpPr>
        <p:spPr>
          <a:xfrm>
            <a:off x="680321" y="753228"/>
            <a:ext cx="3377329" cy="918410"/>
          </a:xfrm>
        </p:spPr>
        <p:txBody>
          <a:bodyPr>
            <a:normAutofit/>
          </a:bodyPr>
          <a:lstStyle/>
          <a:p>
            <a:r>
              <a:rPr lang="tr-TR" sz="28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contents</a:t>
            </a:r>
            <a:endParaRPr lang="tr-TR" sz="2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Content Placeholder 4">
            <a:extLst>
              <a:ext uri="{FF2B5EF4-FFF2-40B4-BE49-F238E27FC236}">
                <a16:creationId xmlns:a16="http://schemas.microsoft.com/office/drawing/2014/main" id="{01FD2AFA-60FC-93B3-254E-EFC2009FD8D4}"/>
              </a:ext>
            </a:extLst>
          </p:cNvPr>
          <p:cNvGraphicFramePr>
            <a:graphicFrameLocks noGrp="1"/>
          </p:cNvGraphicFramePr>
          <p:nvPr>
            <p:ph idx="1"/>
            <p:extLst>
              <p:ext uri="{D42A27DB-BD31-4B8C-83A1-F6EECF244321}">
                <p14:modId xmlns:p14="http://schemas.microsoft.com/office/powerpoint/2010/main" val="971356013"/>
              </p:ext>
            </p:extLst>
          </p:nvPr>
        </p:nvGraphicFramePr>
        <p:xfrm>
          <a:off x="228600" y="2043112"/>
          <a:ext cx="11544300" cy="417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56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C2770B-506F-78D4-B391-A5EEC9B3AE9A}"/>
              </a:ext>
            </a:extLst>
          </p:cNvPr>
          <p:cNvSpPr>
            <a:spLocks noGrp="1"/>
          </p:cNvSpPr>
          <p:nvPr>
            <p:ph type="title"/>
          </p:nvPr>
        </p:nvSpPr>
        <p:spPr>
          <a:xfrm>
            <a:off x="842963" y="0"/>
            <a:ext cx="10204448" cy="1371600"/>
          </a:xfrm>
        </p:spPr>
        <p:txBody>
          <a:bodyPr>
            <a:normAutofit/>
          </a:bodyPr>
          <a:lstStyle/>
          <a:p>
            <a:r>
              <a:rPr lang="tr-TR" sz="2800" b="1" dirty="0">
                <a:solidFill>
                  <a:schemeClr val="bg2"/>
                </a:solidFill>
                <a:latin typeface="Times New Roman" panose="02020603050405020304" pitchFamily="18" charset="0"/>
                <a:cs typeface="Times New Roman" panose="02020603050405020304" pitchFamily="18" charset="0"/>
              </a:rPr>
              <a:t>7.references</a:t>
            </a:r>
          </a:p>
        </p:txBody>
      </p:sp>
      <p:sp>
        <p:nvSpPr>
          <p:cNvPr id="3" name="İçerik Yer Tutucusu 2">
            <a:extLst>
              <a:ext uri="{FF2B5EF4-FFF2-40B4-BE49-F238E27FC236}">
                <a16:creationId xmlns:a16="http://schemas.microsoft.com/office/drawing/2014/main" id="{50F2166E-09EB-EF74-EC61-194DBAB21E97}"/>
              </a:ext>
            </a:extLst>
          </p:cNvPr>
          <p:cNvSpPr>
            <a:spLocks noGrp="1"/>
          </p:cNvSpPr>
          <p:nvPr>
            <p:ph idx="1"/>
          </p:nvPr>
        </p:nvSpPr>
        <p:spPr>
          <a:xfrm>
            <a:off x="742950" y="871538"/>
            <a:ext cx="10304462" cy="5786438"/>
          </a:xfrm>
        </p:spPr>
        <p:txBody>
          <a:bodyPr>
            <a:normAutofit/>
          </a:bodyPr>
          <a:lstStyle/>
          <a:p>
            <a:pPr marL="0" indent="0">
              <a:buNone/>
            </a:pPr>
            <a:endParaRPr lang="tr-TR" sz="1600" b="1" dirty="0">
              <a:solidFill>
                <a:schemeClr val="bg2"/>
              </a:solidFill>
              <a:latin typeface="Times New Roman" panose="02020603050405020304" pitchFamily="18" charset="0"/>
              <a:cs typeface="Times New Roman" panose="02020603050405020304" pitchFamily="18" charset="0"/>
            </a:endParaRPr>
          </a:p>
          <a:p>
            <a:pPr marL="0" indent="0">
              <a:buNone/>
            </a:pPr>
            <a:r>
              <a:rPr lang="tr-TR" sz="1600" b="1" dirty="0">
                <a:solidFill>
                  <a:schemeClr val="bg2"/>
                </a:solidFill>
                <a:latin typeface="Times New Roman" panose="02020603050405020304" pitchFamily="18" charset="0"/>
                <a:cs typeface="Times New Roman" panose="02020603050405020304" pitchFamily="18" charset="0"/>
              </a:rPr>
              <a:t>[1].</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Erdoğan, E., &amp;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Özyürek</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H. (2012). Price Forecasting with Artificial Neural Networks. Journal of Social and Human Sciences, 4(1), 85-92.</a:t>
            </a:r>
            <a:endParaRPr lang="tr-TR"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tr-TR" sz="1600" b="1" dirty="0">
                <a:solidFill>
                  <a:schemeClr val="bg2"/>
                </a:solidFill>
                <a:latin typeface="Times New Roman" panose="02020603050405020304" pitchFamily="18" charset="0"/>
                <a:cs typeface="Times New Roman" panose="02020603050405020304" pitchFamily="18" charset="0"/>
              </a:rPr>
              <a:t>[2].</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Yavuz, S., &amp;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Deveci</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M. (2012). The effect of statistical normalization techniques on artificial neural network performance.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Erciyes</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University Journal of Faculty of Economics and Administrative Sciences, (40), 167-187.</a:t>
            </a:r>
            <a:endParaRPr lang="tr-TR"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tr-TR" sz="1600" b="1" dirty="0">
                <a:solidFill>
                  <a:schemeClr val="bg2"/>
                </a:solidFill>
                <a:latin typeface="Times New Roman" panose="02020603050405020304" pitchFamily="18" charset="0"/>
                <a:cs typeface="Times New Roman" panose="02020603050405020304" pitchFamily="18" charset="0"/>
              </a:rPr>
              <a:t>[3].</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Damla</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Temiz</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 &amp; Keskin, E. (2020). Estimation of Water Level Using Artificial Neural Network: Yalova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Gökçe</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Dam Example.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Kırklareli</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University Journal of Engineering and Science, 6(1), 32-49</a:t>
            </a:r>
            <a:endParaRPr lang="tr-TR"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tr-TR" sz="1600" b="1" dirty="0">
                <a:solidFill>
                  <a:schemeClr val="bg2"/>
                </a:solidFill>
                <a:latin typeface="Times New Roman" panose="02020603050405020304" pitchFamily="18" charset="0"/>
                <a:cs typeface="Times New Roman" panose="02020603050405020304" pitchFamily="18" charset="0"/>
              </a:rPr>
              <a:t>[4].</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Ateş</a:t>
            </a:r>
            <a:r>
              <a:rPr lang="en-US"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Ç., Bayraktar, B. and Bilen, M. (2018). Determination of the Optimum Conditions of a Boron Factory Wastewater Chemical Treatment Process by Response Surface Method. Gazi University Journal of Faculty of Engineering and Architecture, </a:t>
            </a:r>
            <a:r>
              <a:rPr lang="en-US" sz="1600" b="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33(1).</a:t>
            </a:r>
            <a:endParaRPr lang="tr-TR"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6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chemeClr val="bg2"/>
                </a:solidFill>
                <a:effectLst/>
                <a:latin typeface="Times New Roman" panose="02020603050405020304" pitchFamily="18" charset="0"/>
                <a:ea typeface="Times New Roman" panose="02020603050405020304" pitchFamily="18" charset="0"/>
              </a:rPr>
              <a:t> Albayrak, S. </a:t>
            </a:r>
            <a:r>
              <a:rPr lang="en-US" sz="1600" b="1" dirty="0" err="1">
                <a:solidFill>
                  <a:schemeClr val="bg2"/>
                </a:solidFill>
                <a:effectLst/>
                <a:latin typeface="Times New Roman" panose="02020603050405020304" pitchFamily="18" charset="0"/>
                <a:ea typeface="Times New Roman" panose="02020603050405020304" pitchFamily="18" charset="0"/>
              </a:rPr>
              <a:t>Optimisation</a:t>
            </a:r>
            <a:r>
              <a:rPr lang="en-US" sz="1600" b="1" dirty="0">
                <a:solidFill>
                  <a:schemeClr val="bg2"/>
                </a:solidFill>
                <a:effectLst/>
                <a:latin typeface="Times New Roman" panose="02020603050405020304" pitchFamily="18" charset="0"/>
                <a:ea typeface="Times New Roman" panose="02020603050405020304" pitchFamily="18" charset="0"/>
              </a:rPr>
              <a:t> of Noise Levels in Machine Tools by Response Surface Method</a:t>
            </a:r>
            <a:endParaRPr lang="tr-TR" sz="1600" b="1" dirty="0">
              <a:solidFill>
                <a:schemeClr val="bg2"/>
              </a:solidFill>
              <a:effectLst/>
              <a:latin typeface="Times New Roman" panose="02020603050405020304" pitchFamily="18" charset="0"/>
              <a:ea typeface="Times New Roman" panose="02020603050405020304" pitchFamily="18" charset="0"/>
            </a:endParaRPr>
          </a:p>
          <a:p>
            <a:pPr marL="0" indent="0">
              <a:buNone/>
            </a:pPr>
            <a:r>
              <a:rPr lang="tr-TR"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600" b="1" dirty="0">
                <a:solidFill>
                  <a:schemeClr val="bg2"/>
                </a:solidFill>
                <a:effectLst/>
                <a:latin typeface="Times New Roman" panose="02020603050405020304" pitchFamily="18" charset="0"/>
                <a:ea typeface="Times New Roman" panose="02020603050405020304" pitchFamily="18" charset="0"/>
              </a:rPr>
              <a:t> [</a:t>
            </a:r>
            <a:r>
              <a:rPr lang="en-US" sz="1600" b="1" dirty="0" err="1">
                <a:solidFill>
                  <a:schemeClr val="bg2"/>
                </a:solidFill>
                <a:effectLst/>
                <a:latin typeface="Times New Roman" panose="02020603050405020304" pitchFamily="18" charset="0"/>
                <a:ea typeface="Times New Roman" panose="02020603050405020304" pitchFamily="18" charset="0"/>
              </a:rPr>
              <a:t>Senol</a:t>
            </a:r>
            <a:r>
              <a:rPr lang="en-US" sz="1600" b="1" dirty="0">
                <a:solidFill>
                  <a:schemeClr val="bg2"/>
                </a:solidFill>
                <a:effectLst/>
                <a:latin typeface="Times New Roman" panose="02020603050405020304" pitchFamily="18" charset="0"/>
                <a:ea typeface="Times New Roman" panose="02020603050405020304" pitchFamily="18" charset="0"/>
              </a:rPr>
              <a:t>, S., &amp; Akyol, E. (2018). Synthesis and characterization of hydrogels based on poly (2-hydroxyethyl methacrylate) for drug delivery under UV irradiation. Journal of Materials Science, 53, 14953-14963</a:t>
            </a:r>
            <a:endParaRPr lang="tr-TR" sz="1600" b="1" dirty="0">
              <a:solidFill>
                <a:schemeClr val="bg2"/>
              </a:solidFill>
              <a:effectLst/>
              <a:latin typeface="Times New Roman" panose="02020603050405020304" pitchFamily="18" charset="0"/>
              <a:ea typeface="Times New Roman" panose="02020603050405020304" pitchFamily="18" charset="0"/>
            </a:endParaRPr>
          </a:p>
          <a:p>
            <a:pPr marL="0" indent="0">
              <a:buNone/>
            </a:pPr>
            <a:endParaRPr lang="tr-TR" sz="16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sz="1600" b="1" dirty="0">
              <a:solidFill>
                <a:schemeClr val="bg2"/>
              </a:solidFill>
            </a:endParaRPr>
          </a:p>
        </p:txBody>
      </p:sp>
    </p:spTree>
    <p:extLst>
      <p:ext uri="{BB962C8B-B14F-4D97-AF65-F5344CB8AC3E}">
        <p14:creationId xmlns:p14="http://schemas.microsoft.com/office/powerpoint/2010/main" val="80374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4407A6C-0EF9-6679-7BAF-87F6C6352E9F}"/>
              </a:ext>
            </a:extLst>
          </p:cNvPr>
          <p:cNvSpPr>
            <a:spLocks noGrp="1"/>
          </p:cNvSpPr>
          <p:nvPr>
            <p:ph idx="1"/>
          </p:nvPr>
        </p:nvSpPr>
        <p:spPr>
          <a:xfrm>
            <a:off x="1141412" y="2371725"/>
            <a:ext cx="9905999" cy="3419476"/>
          </a:xfrm>
        </p:spPr>
        <p:txBody>
          <a:bodyPr>
            <a:normAutofit/>
          </a:bodyPr>
          <a:lstStyle/>
          <a:p>
            <a:pPr marL="0" indent="0">
              <a:buNone/>
            </a:pPr>
            <a:r>
              <a:rPr lang="tr-TR" sz="4000" b="1" dirty="0">
                <a:solidFill>
                  <a:schemeClr val="bg2"/>
                </a:solidFill>
                <a:latin typeface="Times New Roman" panose="02020603050405020304" pitchFamily="18" charset="0"/>
                <a:cs typeface="Times New Roman" panose="02020603050405020304" pitchFamily="18" charset="0"/>
              </a:rPr>
              <a:t>                       </a:t>
            </a:r>
          </a:p>
          <a:p>
            <a:pPr marL="0" indent="0">
              <a:buNone/>
            </a:pPr>
            <a:r>
              <a:rPr lang="tr-TR" sz="4000" b="1" dirty="0">
                <a:solidFill>
                  <a:schemeClr val="bg2"/>
                </a:solidFill>
                <a:latin typeface="Times New Roman" panose="02020603050405020304" pitchFamily="18" charset="0"/>
                <a:cs typeface="Times New Roman" panose="02020603050405020304" pitchFamily="18" charset="0"/>
              </a:rPr>
              <a:t>                          THANK YOU…</a:t>
            </a:r>
          </a:p>
        </p:txBody>
      </p:sp>
    </p:spTree>
    <p:extLst>
      <p:ext uri="{BB962C8B-B14F-4D97-AF65-F5344CB8AC3E}">
        <p14:creationId xmlns:p14="http://schemas.microsoft.com/office/powerpoint/2010/main" val="252370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373BB-0F6E-25B6-2FD7-4B0C5A7F6E53}"/>
              </a:ext>
            </a:extLst>
          </p:cNvPr>
          <p:cNvSpPr>
            <a:spLocks noGrp="1"/>
          </p:cNvSpPr>
          <p:nvPr>
            <p:ph type="title"/>
          </p:nvPr>
        </p:nvSpPr>
        <p:spPr>
          <a:xfrm>
            <a:off x="809469" y="374754"/>
            <a:ext cx="10237942" cy="1454046"/>
          </a:xfrm>
        </p:spPr>
        <p:txBody>
          <a:bodyPr>
            <a:normAutofit/>
          </a:bodyPr>
          <a:lstStyle/>
          <a:p>
            <a:r>
              <a:rPr lang="tr-TR" sz="2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1.introduction</a:t>
            </a:r>
          </a:p>
        </p:txBody>
      </p:sp>
      <p:sp>
        <p:nvSpPr>
          <p:cNvPr id="3" name="İçerik Yer Tutucusu 2">
            <a:extLst>
              <a:ext uri="{FF2B5EF4-FFF2-40B4-BE49-F238E27FC236}">
                <a16:creationId xmlns:a16="http://schemas.microsoft.com/office/drawing/2014/main" id="{5732679C-49AB-A81D-BC8A-4C99BE5D7A5F}"/>
              </a:ext>
            </a:extLst>
          </p:cNvPr>
          <p:cNvSpPr>
            <a:spLocks noGrp="1"/>
          </p:cNvSpPr>
          <p:nvPr>
            <p:ph idx="1"/>
          </p:nvPr>
        </p:nvSpPr>
        <p:spPr>
          <a:xfrm>
            <a:off x="494675" y="1484026"/>
            <a:ext cx="9799508" cy="3430875"/>
          </a:xfrm>
        </p:spPr>
        <p:txBody>
          <a:bodyPr/>
          <a:lstStyle/>
          <a:p>
            <a:r>
              <a:rPr lang="en-US" sz="2000" b="1" dirty="0">
                <a:solidFill>
                  <a:schemeClr val="bg2"/>
                </a:solidFill>
                <a:effectLst/>
                <a:latin typeface="Times New Roman" panose="02020603050405020304" pitchFamily="18" charset="0"/>
                <a:ea typeface="Times New Roman" panose="02020603050405020304" pitchFamily="18" charset="0"/>
              </a:rPr>
              <a:t>Today, with the developing technology, both time and cost are becoming increasingly valuable</a:t>
            </a:r>
            <a:r>
              <a:rPr lang="tr-TR" sz="2000" b="1" dirty="0">
                <a:solidFill>
                  <a:schemeClr val="bg2"/>
                </a:solidFill>
                <a:effectLst/>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For this reason, it is aimed to find results close to reality by saving time and cost with statistical methods.</a:t>
            </a:r>
            <a:r>
              <a:rPr lang="tr-TR" sz="2000" b="1" dirty="0">
                <a:solidFill>
                  <a:schemeClr val="bg2"/>
                </a:solidFill>
                <a:effectLst/>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In this study, Two statistical methods called "Artificial Neural Networks (ANN)" in the </a:t>
            </a:r>
            <a:r>
              <a:rPr lang="en-US" sz="2000" b="1" dirty="0" err="1">
                <a:solidFill>
                  <a:schemeClr val="bg2"/>
                </a:solidFill>
                <a:effectLst/>
                <a:latin typeface="Times New Roman" panose="02020603050405020304" pitchFamily="18" charset="0"/>
                <a:ea typeface="Times New Roman" panose="02020603050405020304" pitchFamily="18" charset="0"/>
              </a:rPr>
              <a:t>Matlab</a:t>
            </a:r>
            <a:r>
              <a:rPr lang="en-US" sz="2000" b="1" dirty="0">
                <a:solidFill>
                  <a:schemeClr val="bg2"/>
                </a:solidFill>
                <a:effectLst/>
                <a:latin typeface="Times New Roman" panose="02020603050405020304" pitchFamily="18" charset="0"/>
                <a:ea typeface="Times New Roman" panose="02020603050405020304" pitchFamily="18" charset="0"/>
              </a:rPr>
              <a:t>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and "Response Surface Method (RSM)" in the Minitab package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were used. It was determined how close the results obtained in the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are to the results found in the laboratory experiment.</a:t>
            </a:r>
            <a:endParaRPr lang="tr-TR" sz="2000" b="1" dirty="0">
              <a:solidFill>
                <a:schemeClr val="bg2"/>
              </a:solidFill>
              <a:effectLst/>
              <a:latin typeface="Times New Roman" panose="02020603050405020304" pitchFamily="18" charset="0"/>
              <a:ea typeface="Times New Roman" panose="02020603050405020304" pitchFamily="18" charset="0"/>
            </a:endParaRPr>
          </a:p>
          <a:p>
            <a:endParaRPr lang="tr-TR" dirty="0"/>
          </a:p>
        </p:txBody>
      </p:sp>
      <p:sp>
        <p:nvSpPr>
          <p:cNvPr id="4" name="AutoShape 2" descr="Sinir Ağları Nedir? Sinir Ağları Nasıl Çalışır? - Bulutistan Blog">
            <a:extLst>
              <a:ext uri="{FF2B5EF4-FFF2-40B4-BE49-F238E27FC236}">
                <a16:creationId xmlns:a16="http://schemas.microsoft.com/office/drawing/2014/main" id="{EEF2DB9D-EBC0-AC6E-3E2F-1DD3ED9829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Sinir Ağları Nedir? Sinir Ağları Nasıl Çalışır? - Bulutistan Blog">
            <a:extLst>
              <a:ext uri="{FF2B5EF4-FFF2-40B4-BE49-F238E27FC236}">
                <a16:creationId xmlns:a16="http://schemas.microsoft.com/office/drawing/2014/main" id="{6212746D-53C5-6CD6-EBD0-923413A8340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a:extLst>
              <a:ext uri="{FF2B5EF4-FFF2-40B4-BE49-F238E27FC236}">
                <a16:creationId xmlns:a16="http://schemas.microsoft.com/office/drawing/2014/main" id="{687FFBC7-7FF2-83F3-40B7-2DE36619CA1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a:extLst>
              <a:ext uri="{FF2B5EF4-FFF2-40B4-BE49-F238E27FC236}">
                <a16:creationId xmlns:a16="http://schemas.microsoft.com/office/drawing/2014/main" id="{269FC5AD-9940-AA6D-61EF-1D7106443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429" y="4191000"/>
            <a:ext cx="4437166" cy="2628901"/>
          </a:xfrm>
          <a:prstGeom prst="rect">
            <a:avLst/>
          </a:prstGeom>
        </p:spPr>
      </p:pic>
      <p:sp>
        <p:nvSpPr>
          <p:cNvPr id="9" name="AutoShape 8" descr="Mustafa Bayhan">
            <a:extLst>
              <a:ext uri="{FF2B5EF4-FFF2-40B4-BE49-F238E27FC236}">
                <a16:creationId xmlns:a16="http://schemas.microsoft.com/office/drawing/2014/main" id="{91CFC35C-7B86-4B86-9ADA-9E4691B14CD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a:extLst>
              <a:ext uri="{FF2B5EF4-FFF2-40B4-BE49-F238E27FC236}">
                <a16:creationId xmlns:a16="http://schemas.microsoft.com/office/drawing/2014/main" id="{BECCDC7C-A49C-E5BE-7B4E-EA50A75B2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63" y="4191000"/>
            <a:ext cx="4437166" cy="2609850"/>
          </a:xfrm>
          <a:prstGeom prst="rect">
            <a:avLst/>
          </a:prstGeom>
        </p:spPr>
      </p:pic>
    </p:spTree>
    <p:extLst>
      <p:ext uri="{BB962C8B-B14F-4D97-AF65-F5344CB8AC3E}">
        <p14:creationId xmlns:p14="http://schemas.microsoft.com/office/powerpoint/2010/main" val="281781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F70723-1EB5-762B-5730-C7128C5D7F95}"/>
              </a:ext>
            </a:extLst>
          </p:cNvPr>
          <p:cNvSpPr>
            <a:spLocks noGrp="1"/>
          </p:cNvSpPr>
          <p:nvPr>
            <p:ph type="title"/>
          </p:nvPr>
        </p:nvSpPr>
        <p:spPr/>
        <p:txBody>
          <a:bodyPr>
            <a:normAutofit/>
          </a:bodyPr>
          <a:lstStyle/>
          <a:p>
            <a:r>
              <a:rPr lang="tr-TR" sz="2800" b="1" dirty="0">
                <a:solidFill>
                  <a:schemeClr val="bg2"/>
                </a:solidFill>
                <a:effectLst/>
                <a:latin typeface="Times New Roman" panose="02020603050405020304" pitchFamily="18" charset="0"/>
                <a:ea typeface="Times New Roman" panose="02020603050405020304" pitchFamily="18" charset="0"/>
              </a:rPr>
              <a:t>2.</a:t>
            </a:r>
            <a:r>
              <a:rPr lang="en-US" sz="2800" b="1" dirty="0">
                <a:solidFill>
                  <a:schemeClr val="bg2"/>
                </a:solidFill>
                <a:effectLst/>
                <a:latin typeface="Times New Roman" panose="02020603050405020304" pitchFamily="18" charset="0"/>
                <a:ea typeface="Times New Roman" panose="02020603050405020304" pitchFamily="18" charset="0"/>
              </a:rPr>
              <a:t>Artificial Neural Networks (ANN)</a:t>
            </a:r>
            <a:endParaRPr lang="tr-TR" sz="2800" b="1" dirty="0">
              <a:solidFill>
                <a:schemeClr val="bg2"/>
              </a:solidFill>
            </a:endParaRPr>
          </a:p>
        </p:txBody>
      </p:sp>
      <p:sp>
        <p:nvSpPr>
          <p:cNvPr id="3" name="İçerik Yer Tutucusu 2">
            <a:extLst>
              <a:ext uri="{FF2B5EF4-FFF2-40B4-BE49-F238E27FC236}">
                <a16:creationId xmlns:a16="http://schemas.microsoft.com/office/drawing/2014/main" id="{97AEC237-43CC-9A6D-85DB-69ACBA915C6F}"/>
              </a:ext>
            </a:extLst>
          </p:cNvPr>
          <p:cNvSpPr>
            <a:spLocks noGrp="1"/>
          </p:cNvSpPr>
          <p:nvPr>
            <p:ph idx="1"/>
          </p:nvPr>
        </p:nvSpPr>
        <p:spPr/>
        <p:txBody>
          <a:bodyPr>
            <a:normAutofit/>
          </a:bodyPr>
          <a:lstStyle/>
          <a:p>
            <a:r>
              <a:rPr lang="en-US" sz="2000" b="1" dirty="0">
                <a:solidFill>
                  <a:schemeClr val="bg2"/>
                </a:solidFill>
                <a:effectLst/>
                <a:latin typeface="Times New Roman" panose="02020603050405020304" pitchFamily="18" charset="0"/>
                <a:ea typeface="Times New Roman" panose="02020603050405020304" pitchFamily="18" charset="0"/>
              </a:rPr>
              <a:t>"Artificial Neural Networks (ANN)", which was discovered by being inspired by the human brain, is a computer system and prediction method that serves this purpose in addition to the fact that it performs many abilities such as producing, designing and predicting information just like our brain without any help</a:t>
            </a:r>
            <a:r>
              <a:rPr lang="tr-TR" sz="2000" b="1" dirty="0">
                <a:solidFill>
                  <a:schemeClr val="bg2"/>
                </a:solidFill>
                <a:effectLst/>
                <a:latin typeface="Times New Roman" panose="02020603050405020304" pitchFamily="18" charset="0"/>
                <a:ea typeface="Times New Roman" panose="02020603050405020304" pitchFamily="18" charset="0"/>
              </a:rPr>
              <a:t> </a:t>
            </a:r>
            <a:r>
              <a:rPr lang="tr-TR" sz="2000" b="1" dirty="0">
                <a:solidFill>
                  <a:schemeClr val="bg2"/>
                </a:solidFill>
                <a:latin typeface="Times New Roman" panose="02020603050405020304" pitchFamily="18" charset="0"/>
                <a:ea typeface="Times New Roman" panose="02020603050405020304" pitchFamily="18" charset="0"/>
              </a:rPr>
              <a:t>[1]. </a:t>
            </a:r>
            <a:r>
              <a:rPr lang="en-US" sz="2000" b="1" dirty="0">
                <a:solidFill>
                  <a:schemeClr val="bg2"/>
                </a:solidFill>
                <a:effectLst/>
                <a:latin typeface="Times New Roman" panose="02020603050405020304" pitchFamily="18" charset="0"/>
                <a:ea typeface="Times New Roman" panose="02020603050405020304" pitchFamily="18" charset="0"/>
              </a:rPr>
              <a:t>Inputs are introduced to the network and then output variables are given in response to the inputs. The network is trained by learning the relationship between input and output. [</a:t>
            </a:r>
            <a:r>
              <a:rPr lang="tr-TR" sz="2000" b="1" dirty="0">
                <a:solidFill>
                  <a:schemeClr val="bg2"/>
                </a:solidFill>
                <a:latin typeface="Times New Roman" panose="02020603050405020304" pitchFamily="18" charset="0"/>
                <a:ea typeface="Times New Roman" panose="02020603050405020304" pitchFamily="18" charset="0"/>
              </a:rPr>
              <a:t>2</a:t>
            </a:r>
            <a:r>
              <a:rPr lang="en-US" sz="2000" b="1" dirty="0">
                <a:solidFill>
                  <a:schemeClr val="bg2"/>
                </a:solidFill>
                <a:effectLst/>
                <a:latin typeface="Times New Roman" panose="02020603050405020304" pitchFamily="18" charset="0"/>
                <a:ea typeface="Times New Roman" panose="02020603050405020304" pitchFamily="18" charset="0"/>
              </a:rPr>
              <a:t>].</a:t>
            </a:r>
            <a:endParaRPr lang="tr-TR" sz="2000" b="1" dirty="0">
              <a:solidFill>
                <a:schemeClr val="bg2"/>
              </a:solidFill>
              <a:effectLst/>
              <a:latin typeface="Times New Roman" panose="02020603050405020304" pitchFamily="18" charset="0"/>
              <a:ea typeface="Times New Roman" panose="02020603050405020304" pitchFamily="18" charset="0"/>
            </a:endParaRPr>
          </a:p>
          <a:p>
            <a:endParaRPr lang="tr-TR" sz="2000" b="1" dirty="0">
              <a:solidFill>
                <a:schemeClr val="bg2"/>
              </a:solidFill>
            </a:endParaRPr>
          </a:p>
        </p:txBody>
      </p:sp>
      <p:pic>
        <p:nvPicPr>
          <p:cNvPr id="5" name="Resim 4">
            <a:extLst>
              <a:ext uri="{FF2B5EF4-FFF2-40B4-BE49-F238E27FC236}">
                <a16:creationId xmlns:a16="http://schemas.microsoft.com/office/drawing/2014/main" id="{577EBFE5-607A-F065-CDB0-076C534D0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4" y="4543424"/>
            <a:ext cx="4529139" cy="2314575"/>
          </a:xfrm>
          <a:prstGeom prst="rect">
            <a:avLst/>
          </a:prstGeom>
        </p:spPr>
      </p:pic>
      <p:pic>
        <p:nvPicPr>
          <p:cNvPr id="13" name="Resim 12">
            <a:extLst>
              <a:ext uri="{FF2B5EF4-FFF2-40B4-BE49-F238E27FC236}">
                <a16:creationId xmlns:a16="http://schemas.microsoft.com/office/drawing/2014/main" id="{FDD45789-9F07-57BF-8CAA-EABF1857E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463" y="4543423"/>
            <a:ext cx="4643437" cy="2314576"/>
          </a:xfrm>
          <a:prstGeom prst="rect">
            <a:avLst/>
          </a:prstGeom>
        </p:spPr>
      </p:pic>
    </p:spTree>
    <p:extLst>
      <p:ext uri="{BB962C8B-B14F-4D97-AF65-F5344CB8AC3E}">
        <p14:creationId xmlns:p14="http://schemas.microsoft.com/office/powerpoint/2010/main" val="227141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2C903037-D4C2-1422-A382-48306F6FCCE3}"/>
              </a:ext>
            </a:extLst>
          </p:cNvPr>
          <p:cNvSpPr>
            <a:spLocks noGrp="1"/>
          </p:cNvSpPr>
          <p:nvPr>
            <p:ph idx="1"/>
          </p:nvPr>
        </p:nvSpPr>
        <p:spPr>
          <a:xfrm>
            <a:off x="689548" y="149902"/>
            <a:ext cx="10357864" cy="5641299"/>
          </a:xfrm>
        </p:spPr>
        <p:txBody>
          <a:bodyPr/>
          <a:lstStyle/>
          <a:p>
            <a:pPr marL="0" indent="0" algn="just">
              <a:buNone/>
            </a:pPr>
            <a:r>
              <a:rPr lang="en-US" sz="2000" b="1" dirty="0">
                <a:solidFill>
                  <a:schemeClr val="bg2"/>
                </a:solidFill>
                <a:effectLst/>
                <a:latin typeface="Times New Roman" panose="02020603050405020304" pitchFamily="18" charset="0"/>
                <a:ea typeface="Times New Roman" panose="02020603050405020304" pitchFamily="18" charset="0"/>
              </a:rPr>
              <a:t>The artificial nerve cell consists of five parts; </a:t>
            </a:r>
            <a:endParaRPr lang="tr-TR" sz="2000" b="1" dirty="0">
              <a:solidFill>
                <a:schemeClr val="bg2"/>
              </a:solidFill>
              <a:effectLst/>
              <a:latin typeface="Times New Roman" panose="02020603050405020304" pitchFamily="18" charset="0"/>
              <a:ea typeface="Times New Roman" panose="02020603050405020304" pitchFamily="18" charset="0"/>
            </a:endParaRPr>
          </a:p>
          <a:p>
            <a:pPr algn="just"/>
            <a:r>
              <a:rPr lang="en-US" sz="2000" b="1" dirty="0">
                <a:solidFill>
                  <a:schemeClr val="bg2"/>
                </a:solidFill>
                <a:effectLst/>
                <a:latin typeface="Times New Roman" panose="02020603050405020304" pitchFamily="18" charset="0"/>
                <a:ea typeface="Times New Roman" panose="02020603050405020304" pitchFamily="18" charset="0"/>
              </a:rPr>
              <a:t> Input variables </a:t>
            </a:r>
            <a:endParaRPr lang="tr-TR" sz="2000" b="1" dirty="0">
              <a:solidFill>
                <a:schemeClr val="bg2"/>
              </a:solidFill>
              <a:effectLst/>
              <a:latin typeface="Times New Roman" panose="02020603050405020304" pitchFamily="18" charset="0"/>
              <a:ea typeface="Times New Roman" panose="02020603050405020304" pitchFamily="18" charset="0"/>
            </a:endParaRPr>
          </a:p>
          <a:p>
            <a:pPr algn="just"/>
            <a:r>
              <a:rPr lang="tr-TR" sz="2000" b="1" dirty="0">
                <a:solidFill>
                  <a:schemeClr val="bg2"/>
                </a:solidFill>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Weights </a:t>
            </a:r>
            <a:endParaRPr lang="tr-TR" sz="2000" b="1" dirty="0">
              <a:solidFill>
                <a:schemeClr val="bg2"/>
              </a:solidFill>
              <a:effectLst/>
              <a:latin typeface="Times New Roman" panose="02020603050405020304" pitchFamily="18" charset="0"/>
              <a:ea typeface="Times New Roman" panose="02020603050405020304" pitchFamily="18" charset="0"/>
            </a:endParaRPr>
          </a:p>
          <a:p>
            <a:pPr algn="just"/>
            <a:r>
              <a:rPr lang="tr-TR" sz="2000" b="1" dirty="0">
                <a:solidFill>
                  <a:schemeClr val="bg2"/>
                </a:solidFill>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Collection function  </a:t>
            </a:r>
            <a:endParaRPr lang="tr-TR" sz="2000" b="1" dirty="0">
              <a:solidFill>
                <a:schemeClr val="bg2"/>
              </a:solidFill>
              <a:effectLst/>
              <a:latin typeface="Times New Roman" panose="02020603050405020304" pitchFamily="18" charset="0"/>
              <a:ea typeface="Times New Roman" panose="02020603050405020304" pitchFamily="18" charset="0"/>
            </a:endParaRPr>
          </a:p>
          <a:p>
            <a:pPr algn="just"/>
            <a:r>
              <a:rPr lang="tr-TR" sz="2000" b="1" dirty="0">
                <a:solidFill>
                  <a:schemeClr val="bg2"/>
                </a:solidFill>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Activation function </a:t>
            </a:r>
            <a:endParaRPr lang="tr-TR" sz="2000" b="1" dirty="0">
              <a:solidFill>
                <a:schemeClr val="bg2"/>
              </a:solidFill>
              <a:effectLst/>
              <a:latin typeface="Times New Roman" panose="02020603050405020304" pitchFamily="18" charset="0"/>
              <a:ea typeface="Times New Roman" panose="02020603050405020304" pitchFamily="18" charset="0"/>
            </a:endParaRPr>
          </a:p>
          <a:p>
            <a:pPr algn="just"/>
            <a:r>
              <a:rPr lang="tr-TR" sz="2000" b="1" dirty="0">
                <a:solidFill>
                  <a:schemeClr val="bg2"/>
                </a:solidFill>
                <a:latin typeface="Times New Roman" panose="02020603050405020304" pitchFamily="18" charset="0"/>
                <a:ea typeface="Times New Roman" panose="02020603050405020304" pitchFamily="18" charset="0"/>
              </a:rPr>
              <a:t> </a:t>
            </a:r>
            <a:r>
              <a:rPr lang="en-US" sz="2000" b="1" dirty="0">
                <a:solidFill>
                  <a:schemeClr val="bg2"/>
                </a:solidFill>
                <a:effectLst/>
                <a:latin typeface="Times New Roman" panose="02020603050405020304" pitchFamily="18" charset="0"/>
                <a:ea typeface="Times New Roman" panose="02020603050405020304" pitchFamily="18" charset="0"/>
              </a:rPr>
              <a:t>Output variables [</a:t>
            </a:r>
            <a:r>
              <a:rPr lang="tr-TR" sz="2000" b="1" dirty="0">
                <a:solidFill>
                  <a:schemeClr val="bg2"/>
                </a:solidFill>
                <a:effectLst/>
                <a:latin typeface="Times New Roman" panose="02020603050405020304" pitchFamily="18" charset="0"/>
                <a:ea typeface="Times New Roman" panose="02020603050405020304" pitchFamily="18" charset="0"/>
              </a:rPr>
              <a:t>3</a:t>
            </a:r>
            <a:r>
              <a:rPr lang="en-US" sz="2000" b="1" dirty="0">
                <a:solidFill>
                  <a:schemeClr val="bg2"/>
                </a:solidFill>
                <a:effectLst/>
                <a:latin typeface="Times New Roman" panose="02020603050405020304" pitchFamily="18" charset="0"/>
                <a:ea typeface="Times New Roman" panose="02020603050405020304" pitchFamily="18" charset="0"/>
              </a:rPr>
              <a:t>]</a:t>
            </a:r>
            <a:endParaRPr lang="tr-TR" sz="2000" b="1" dirty="0">
              <a:solidFill>
                <a:schemeClr val="bg2"/>
              </a:solidFill>
              <a:effectLst/>
              <a:latin typeface="Times New Roman" panose="02020603050405020304" pitchFamily="18" charset="0"/>
              <a:ea typeface="Times New Roman" panose="02020603050405020304" pitchFamily="18" charset="0"/>
            </a:endParaRPr>
          </a:p>
          <a:p>
            <a:pPr marL="0" indent="0" algn="just">
              <a:buNone/>
            </a:pPr>
            <a:endParaRPr lang="tr-TR" sz="2000" b="1" dirty="0">
              <a:solidFill>
                <a:schemeClr val="bg2"/>
              </a:solidFill>
              <a:effectLst/>
              <a:latin typeface="Times New Roman" panose="02020603050405020304" pitchFamily="18" charset="0"/>
              <a:ea typeface="Times New Roman" panose="02020603050405020304" pitchFamily="18" charset="0"/>
            </a:endParaRPr>
          </a:p>
          <a:p>
            <a:endParaRPr lang="tr-TR" b="1" dirty="0"/>
          </a:p>
        </p:txBody>
      </p:sp>
      <p:pic>
        <p:nvPicPr>
          <p:cNvPr id="8" name="Resim 7">
            <a:extLst>
              <a:ext uri="{FF2B5EF4-FFF2-40B4-BE49-F238E27FC236}">
                <a16:creationId xmlns:a16="http://schemas.microsoft.com/office/drawing/2014/main" id="{4285CACA-348D-70D7-B143-8C1FC824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748" y="1872523"/>
            <a:ext cx="7749914" cy="4062333"/>
          </a:xfrm>
          <a:prstGeom prst="rect">
            <a:avLst/>
          </a:prstGeom>
          <a:effectLst>
            <a:innerShdw blurRad="114300">
              <a:prstClr val="black"/>
            </a:innerShdw>
          </a:effectLst>
        </p:spPr>
      </p:pic>
      <p:sp>
        <p:nvSpPr>
          <p:cNvPr id="9" name="Metin kutusu 8">
            <a:extLst>
              <a:ext uri="{FF2B5EF4-FFF2-40B4-BE49-F238E27FC236}">
                <a16:creationId xmlns:a16="http://schemas.microsoft.com/office/drawing/2014/main" id="{3C9148FE-B34C-E7AF-4BC1-F13751926D87}"/>
              </a:ext>
            </a:extLst>
          </p:cNvPr>
          <p:cNvSpPr txBox="1"/>
          <p:nvPr/>
        </p:nvSpPr>
        <p:spPr>
          <a:xfrm>
            <a:off x="4032354" y="6078511"/>
            <a:ext cx="6805536" cy="400110"/>
          </a:xfrm>
          <a:prstGeom prst="rect">
            <a:avLst/>
          </a:prstGeom>
          <a:noFill/>
        </p:spPr>
        <p:txBody>
          <a:bodyPr wrap="square" rtlCol="0">
            <a:spAutoFit/>
          </a:bodyPr>
          <a:lstStyle/>
          <a:p>
            <a:pPr algn="just"/>
            <a:r>
              <a:rPr lang="en-US" sz="2000" b="1" dirty="0">
                <a:solidFill>
                  <a:schemeClr val="bg2"/>
                </a:solidFill>
                <a:effectLst/>
                <a:latin typeface="Times New Roman" panose="02020603050405020304" pitchFamily="18" charset="0"/>
                <a:ea typeface="Times New Roman" panose="02020603050405020304" pitchFamily="18" charset="0"/>
              </a:rPr>
              <a:t>Figure 1. Working Principle of Artificial Neural Network [</a:t>
            </a:r>
            <a:r>
              <a:rPr lang="tr-TR" sz="2000" b="1" dirty="0">
                <a:solidFill>
                  <a:schemeClr val="bg2"/>
                </a:solidFill>
                <a:effectLst/>
                <a:latin typeface="Times New Roman" panose="02020603050405020304" pitchFamily="18" charset="0"/>
                <a:ea typeface="Times New Roman" panose="02020603050405020304" pitchFamily="18" charset="0"/>
              </a:rPr>
              <a:t>3</a:t>
            </a:r>
            <a:r>
              <a:rPr lang="en-US" sz="2000" b="1" dirty="0">
                <a:solidFill>
                  <a:schemeClr val="bg2"/>
                </a:solidFill>
                <a:effectLst/>
                <a:latin typeface="Times New Roman" panose="02020603050405020304" pitchFamily="18" charset="0"/>
                <a:ea typeface="Times New Roman" panose="02020603050405020304" pitchFamily="18" charset="0"/>
              </a:rPr>
              <a:t>]</a:t>
            </a:r>
            <a:endParaRPr lang="tr-TR" sz="2000" b="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098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8C4013-8D8B-9E62-7A02-3149D28967B5}"/>
              </a:ext>
            </a:extLst>
          </p:cNvPr>
          <p:cNvSpPr>
            <a:spLocks noGrp="1"/>
          </p:cNvSpPr>
          <p:nvPr>
            <p:ph type="title"/>
          </p:nvPr>
        </p:nvSpPr>
        <p:spPr>
          <a:xfrm>
            <a:off x="1141413" y="-114300"/>
            <a:ext cx="9905998" cy="1228725"/>
          </a:xfrm>
        </p:spPr>
        <p:txBody>
          <a:bodyPr>
            <a:normAutofit/>
          </a:bodyPr>
          <a:lstStyle/>
          <a:p>
            <a:r>
              <a:rPr lang="tr-TR" sz="2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3.THE RESPONSE SURFACE METHOD</a:t>
            </a:r>
          </a:p>
        </p:txBody>
      </p:sp>
      <p:sp>
        <p:nvSpPr>
          <p:cNvPr id="3" name="İçerik Yer Tutucusu 2">
            <a:extLst>
              <a:ext uri="{FF2B5EF4-FFF2-40B4-BE49-F238E27FC236}">
                <a16:creationId xmlns:a16="http://schemas.microsoft.com/office/drawing/2014/main" id="{97169BA5-157F-428E-51E4-EF39B47BE00D}"/>
              </a:ext>
            </a:extLst>
          </p:cNvPr>
          <p:cNvSpPr>
            <a:spLocks noGrp="1"/>
          </p:cNvSpPr>
          <p:nvPr>
            <p:ph idx="1"/>
          </p:nvPr>
        </p:nvSpPr>
        <p:spPr>
          <a:xfrm>
            <a:off x="428624" y="885824"/>
            <a:ext cx="11115675" cy="2800349"/>
          </a:xfrm>
        </p:spPr>
        <p:txBody>
          <a:bodyPr>
            <a:noAutofit/>
          </a:bodyPr>
          <a:lstStyle/>
          <a:p>
            <a:pPr algn="just"/>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The Response Surface Method is a technique that combines mathematics and statistics, which is used in analysis and modeling in some applications where the answers sought are affected by different variables and these answers are aimed to reach optimized conditions. The response surface method, which is used in industry and many other fields, is frequently used in scientific research as it enables us to reach the most appropriate answer with fewer experiments [</a:t>
            </a:r>
            <a:r>
              <a:rPr lang="tr-TR"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The response surface method consists of 3 stages: model validation, mathematical modeling and design of experiments[</a:t>
            </a:r>
            <a:r>
              <a:rPr lang="tr-TR"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B2B1FCFD-9BA6-EF76-C014-9F6010627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8" y="3800475"/>
            <a:ext cx="5395912" cy="3057525"/>
          </a:xfrm>
          <a:prstGeom prst="rect">
            <a:avLst/>
          </a:prstGeom>
        </p:spPr>
      </p:pic>
      <p:pic>
        <p:nvPicPr>
          <p:cNvPr id="7" name="Resim 6">
            <a:extLst>
              <a:ext uri="{FF2B5EF4-FFF2-40B4-BE49-F238E27FC236}">
                <a16:creationId xmlns:a16="http://schemas.microsoft.com/office/drawing/2014/main" id="{C61C6A68-3C8C-0B0A-BC22-3DEF337E0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0475"/>
            <a:ext cx="5294309" cy="3057525"/>
          </a:xfrm>
          <a:prstGeom prst="rect">
            <a:avLst/>
          </a:prstGeom>
        </p:spPr>
      </p:pic>
    </p:spTree>
    <p:extLst>
      <p:ext uri="{BB962C8B-B14F-4D97-AF65-F5344CB8AC3E}">
        <p14:creationId xmlns:p14="http://schemas.microsoft.com/office/powerpoint/2010/main" val="119930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60EC2-9364-BB6B-7B41-5963DEC6CD4D}"/>
              </a:ext>
            </a:extLst>
          </p:cNvPr>
          <p:cNvSpPr>
            <a:spLocks noGrp="1"/>
          </p:cNvSpPr>
          <p:nvPr>
            <p:ph type="title"/>
          </p:nvPr>
        </p:nvSpPr>
        <p:spPr>
          <a:xfrm>
            <a:off x="1141412" y="114300"/>
            <a:ext cx="9905999" cy="1624559"/>
          </a:xfrm>
        </p:spPr>
        <p:txBody>
          <a:bodyPr>
            <a:noAutofit/>
          </a:bodyPr>
          <a:lstStyle/>
          <a:p>
            <a:pPr marL="342900" lvl="0" indent="-342900">
              <a:spcBef>
                <a:spcPts val="90"/>
              </a:spcBef>
              <a:tabLst>
                <a:tab pos="370205" algn="l"/>
              </a:tabLst>
            </a:pPr>
            <a:r>
              <a:rPr lang="tr-TR" sz="2800" b="1" dirty="0">
                <a:solidFill>
                  <a:schemeClr val="bg2"/>
                </a:solidFill>
                <a:effectLst/>
                <a:latin typeface="Times New Roman" panose="02020603050405020304" pitchFamily="18" charset="0"/>
                <a:ea typeface="Times New Roman" panose="02020603050405020304" pitchFamily="18" charset="0"/>
              </a:rPr>
              <a:t>4.</a:t>
            </a:r>
            <a:r>
              <a:rPr lang="en-US" sz="2800" b="1" dirty="0">
                <a:solidFill>
                  <a:schemeClr val="bg2"/>
                </a:solidFill>
                <a:effectLst/>
                <a:latin typeface="Times New Roman" panose="02020603050405020304" pitchFamily="18" charset="0"/>
                <a:ea typeface="Times New Roman" panose="02020603050405020304" pitchFamily="18" charset="0"/>
              </a:rPr>
              <a:t>Materials</a:t>
            </a:r>
            <a:r>
              <a:rPr lang="en-US" sz="2800" b="1" spc="-15" dirty="0">
                <a:solidFill>
                  <a:schemeClr val="bg2"/>
                </a:solidFill>
                <a:effectLst/>
                <a:latin typeface="Times New Roman" panose="02020603050405020304" pitchFamily="18" charset="0"/>
                <a:ea typeface="Times New Roman" panose="02020603050405020304" pitchFamily="18" charset="0"/>
              </a:rPr>
              <a:t> </a:t>
            </a:r>
            <a:r>
              <a:rPr lang="en-US" sz="2800" b="1" dirty="0">
                <a:solidFill>
                  <a:schemeClr val="bg2"/>
                </a:solidFill>
                <a:effectLst/>
                <a:latin typeface="Times New Roman" panose="02020603050405020304" pitchFamily="18" charset="0"/>
                <a:ea typeface="Times New Roman" panose="02020603050405020304" pitchFamily="18" charset="0"/>
              </a:rPr>
              <a:t>and</a:t>
            </a:r>
            <a:r>
              <a:rPr lang="en-US" sz="2800" b="1" spc="-5" dirty="0">
                <a:solidFill>
                  <a:schemeClr val="bg2"/>
                </a:solidFill>
                <a:effectLst/>
                <a:latin typeface="Times New Roman" panose="02020603050405020304" pitchFamily="18" charset="0"/>
                <a:ea typeface="Times New Roman" panose="02020603050405020304" pitchFamily="18" charset="0"/>
              </a:rPr>
              <a:t> </a:t>
            </a:r>
            <a:r>
              <a:rPr lang="en-US" sz="2800" b="1" dirty="0">
                <a:solidFill>
                  <a:schemeClr val="bg2"/>
                </a:solidFill>
                <a:effectLst/>
                <a:latin typeface="Times New Roman" panose="02020603050405020304" pitchFamily="18" charset="0"/>
                <a:ea typeface="Times New Roman" panose="02020603050405020304" pitchFamily="18" charset="0"/>
              </a:rPr>
              <a:t>Methods</a:t>
            </a:r>
            <a:r>
              <a:rPr lang="en-US" sz="2800" b="1" spc="-15" dirty="0">
                <a:solidFill>
                  <a:schemeClr val="bg2"/>
                </a:solidFill>
                <a:effectLst/>
                <a:latin typeface="Times New Roman" panose="02020603050405020304" pitchFamily="18" charset="0"/>
                <a:ea typeface="Times New Roman" panose="02020603050405020304" pitchFamily="18" charset="0"/>
              </a:rPr>
              <a:t> </a:t>
            </a:r>
            <a:br>
              <a:rPr lang="tr-TR" sz="2800" dirty="0">
                <a:solidFill>
                  <a:schemeClr val="bg2"/>
                </a:solidFill>
                <a:effectLst/>
                <a:latin typeface="Times New Roman" panose="02020603050405020304" pitchFamily="18" charset="0"/>
                <a:ea typeface="Times New Roman" panose="02020603050405020304" pitchFamily="18" charset="0"/>
              </a:rPr>
            </a:br>
            <a:r>
              <a:rPr lang="en-US" sz="2800" dirty="0">
                <a:solidFill>
                  <a:schemeClr val="bg2"/>
                </a:solidFill>
                <a:effectLst/>
                <a:latin typeface="Times New Roman" panose="02020603050405020304" pitchFamily="18" charset="0"/>
                <a:ea typeface="Times New Roman" panose="02020603050405020304" pitchFamily="18" charset="0"/>
              </a:rPr>
              <a:t> </a:t>
            </a:r>
            <a:br>
              <a:rPr lang="tr-TR" sz="2800" dirty="0">
                <a:solidFill>
                  <a:schemeClr val="bg2"/>
                </a:solidFill>
                <a:effectLst/>
                <a:latin typeface="Times New Roman" panose="02020603050405020304" pitchFamily="18" charset="0"/>
                <a:ea typeface="Times New Roman" panose="02020603050405020304" pitchFamily="18" charset="0"/>
              </a:rPr>
            </a:br>
            <a:endParaRPr lang="tr-TR" sz="2800" dirty="0">
              <a:solidFill>
                <a:schemeClr val="bg2"/>
              </a:solidFill>
            </a:endParaRPr>
          </a:p>
        </p:txBody>
      </p:sp>
      <p:sp>
        <p:nvSpPr>
          <p:cNvPr id="3" name="İçerik Yer Tutucusu 2">
            <a:extLst>
              <a:ext uri="{FF2B5EF4-FFF2-40B4-BE49-F238E27FC236}">
                <a16:creationId xmlns:a16="http://schemas.microsoft.com/office/drawing/2014/main" id="{0E9C821B-59A0-E3F3-1E54-38D42495F617}"/>
              </a:ext>
            </a:extLst>
          </p:cNvPr>
          <p:cNvSpPr>
            <a:spLocks noGrp="1"/>
          </p:cNvSpPr>
          <p:nvPr>
            <p:ph idx="1"/>
          </p:nvPr>
        </p:nvSpPr>
        <p:spPr>
          <a:xfrm>
            <a:off x="528638" y="1071563"/>
            <a:ext cx="11072812" cy="3357562"/>
          </a:xfrm>
        </p:spPr>
        <p:txBody>
          <a:bodyPr>
            <a:normAutofit/>
          </a:bodyPr>
          <a:lstStyle/>
          <a:p>
            <a:pPr marL="0" indent="0">
              <a:buNone/>
            </a:pPr>
            <a:r>
              <a:rPr lang="tr-TR" sz="2000" b="1" dirty="0">
                <a:solidFill>
                  <a:schemeClr val="bg2"/>
                </a:solidFill>
                <a:effectLst/>
                <a:latin typeface="Times New Roman" panose="02020603050405020304" pitchFamily="18" charset="0"/>
                <a:ea typeface="Times New Roman" panose="02020603050405020304" pitchFamily="18" charset="0"/>
              </a:rPr>
              <a:t>I</a:t>
            </a:r>
            <a:r>
              <a:rPr lang="en-US" sz="2000" b="1" dirty="0">
                <a:solidFill>
                  <a:schemeClr val="bg2"/>
                </a:solidFill>
                <a:effectLst/>
                <a:latin typeface="Times New Roman" panose="02020603050405020304" pitchFamily="18" charset="0"/>
                <a:ea typeface="Times New Roman" panose="02020603050405020304" pitchFamily="18" charset="0"/>
              </a:rPr>
              <a:t>n this study, the data from the article "Synthesis and characterization of hydrogels based on poly(2-hydroxyethyl methacrylate) for drug delivery under UV irradiation" were used within the scope of statistical study in the pharmaceutical industry</a:t>
            </a:r>
            <a:r>
              <a:rPr lang="tr-TR" sz="2000" b="1" dirty="0">
                <a:solidFill>
                  <a:schemeClr val="bg2"/>
                </a:solidFill>
                <a:effectLst/>
                <a:latin typeface="Times New Roman" panose="02020603050405020304" pitchFamily="18" charset="0"/>
                <a:ea typeface="Times New Roman" panose="02020603050405020304" pitchFamily="18" charset="0"/>
              </a:rPr>
              <a:t>.</a:t>
            </a:r>
            <a:r>
              <a:rPr lang="en-US" sz="2000" b="1" dirty="0">
                <a:solidFill>
                  <a:schemeClr val="bg2"/>
                </a:solidFill>
                <a:effectLst/>
                <a:latin typeface="Times New Roman" panose="02020603050405020304" pitchFamily="18" charset="0"/>
                <a:ea typeface="Times New Roman" panose="02020603050405020304" pitchFamily="18" charset="0"/>
              </a:rPr>
              <a:t> The results [</a:t>
            </a:r>
            <a:r>
              <a:rPr lang="tr-TR" sz="2000" b="1" dirty="0">
                <a:solidFill>
                  <a:schemeClr val="bg2"/>
                </a:solidFill>
                <a:effectLst/>
                <a:latin typeface="Times New Roman" panose="02020603050405020304" pitchFamily="18" charset="0"/>
                <a:ea typeface="Times New Roman" panose="02020603050405020304" pitchFamily="18" charset="0"/>
              </a:rPr>
              <a:t>6</a:t>
            </a:r>
            <a:r>
              <a:rPr lang="en-US" sz="2000" b="1" dirty="0">
                <a:solidFill>
                  <a:schemeClr val="bg2"/>
                </a:solidFill>
                <a:effectLst/>
                <a:latin typeface="Times New Roman" panose="02020603050405020304" pitchFamily="18" charset="0"/>
                <a:ea typeface="Times New Roman" panose="02020603050405020304" pitchFamily="18" charset="0"/>
              </a:rPr>
              <a:t>] were predicted by Artificial Neural Network (ANN) and Response Surface Method (RSM). For Artificial Neural Networks (ANN), </a:t>
            </a:r>
            <a:r>
              <a:rPr lang="en-US" sz="2000" b="1" dirty="0" err="1">
                <a:solidFill>
                  <a:schemeClr val="bg2"/>
                </a:solidFill>
                <a:effectLst/>
                <a:latin typeface="Times New Roman" panose="02020603050405020304" pitchFamily="18" charset="0"/>
                <a:ea typeface="Times New Roman" panose="02020603050405020304" pitchFamily="18" charset="0"/>
              </a:rPr>
              <a:t>Matlab</a:t>
            </a:r>
            <a:r>
              <a:rPr lang="en-US" sz="2000" b="1" dirty="0">
                <a:solidFill>
                  <a:schemeClr val="bg2"/>
                </a:solidFill>
                <a:effectLst/>
                <a:latin typeface="Times New Roman" panose="02020603050405020304" pitchFamily="18" charset="0"/>
                <a:ea typeface="Times New Roman" panose="02020603050405020304" pitchFamily="18" charset="0"/>
              </a:rPr>
              <a:t>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R2018b version Neural Network Toolbox was used. For the Response Surface Method (RSM), the Minitab package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Design Of Experiment (DOE) was used. The prediction results were statistically compared with the experimental results.</a:t>
            </a:r>
            <a:endParaRPr lang="tr-TR" sz="2000" b="1" dirty="0">
              <a:solidFill>
                <a:schemeClr val="bg2"/>
              </a:solidFill>
              <a:effectLst/>
              <a:latin typeface="Times New Roman" panose="02020603050405020304" pitchFamily="18" charset="0"/>
              <a:ea typeface="Times New Roman" panose="02020603050405020304" pitchFamily="18" charset="0"/>
            </a:endParaRPr>
          </a:p>
          <a:p>
            <a:pPr marL="0" indent="0">
              <a:buNone/>
            </a:pPr>
            <a:endParaRPr lang="tr-TR" b="1" dirty="0">
              <a:solidFill>
                <a:schemeClr val="bg2"/>
              </a:solidFill>
            </a:endParaRPr>
          </a:p>
        </p:txBody>
      </p:sp>
      <p:pic>
        <p:nvPicPr>
          <p:cNvPr id="5" name="Resim 4">
            <a:extLst>
              <a:ext uri="{FF2B5EF4-FFF2-40B4-BE49-F238E27FC236}">
                <a16:creationId xmlns:a16="http://schemas.microsoft.com/office/drawing/2014/main" id="{0FBF0D38-351D-51E7-1C92-0BDAF5290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3757613"/>
            <a:ext cx="5053013" cy="3100387"/>
          </a:xfrm>
          <a:prstGeom prst="rect">
            <a:avLst/>
          </a:prstGeom>
        </p:spPr>
      </p:pic>
      <p:pic>
        <p:nvPicPr>
          <p:cNvPr id="7" name="Resim 6">
            <a:extLst>
              <a:ext uri="{FF2B5EF4-FFF2-40B4-BE49-F238E27FC236}">
                <a16:creationId xmlns:a16="http://schemas.microsoft.com/office/drawing/2014/main" id="{34FEB121-103A-86D0-C3A3-43B85158A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563" y="3757613"/>
            <a:ext cx="5700712" cy="3100387"/>
          </a:xfrm>
          <a:prstGeom prst="rect">
            <a:avLst/>
          </a:prstGeom>
        </p:spPr>
      </p:pic>
    </p:spTree>
    <p:extLst>
      <p:ext uri="{BB962C8B-B14F-4D97-AF65-F5344CB8AC3E}">
        <p14:creationId xmlns:p14="http://schemas.microsoft.com/office/powerpoint/2010/main" val="307716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51943B-55EB-E85F-7CE6-6D2661B7E97B}"/>
              </a:ext>
            </a:extLst>
          </p:cNvPr>
          <p:cNvSpPr>
            <a:spLocks noGrp="1"/>
          </p:cNvSpPr>
          <p:nvPr>
            <p:ph type="title"/>
          </p:nvPr>
        </p:nvSpPr>
        <p:spPr>
          <a:xfrm>
            <a:off x="1141413" y="171450"/>
            <a:ext cx="9905998" cy="1228725"/>
          </a:xfrm>
        </p:spPr>
        <p:txBody>
          <a:bodyPr>
            <a:normAutofit/>
          </a:bodyPr>
          <a:lstStyle/>
          <a:p>
            <a:r>
              <a:rPr lang="tr-TR" sz="2800" b="1" dirty="0">
                <a:solidFill>
                  <a:schemeClr val="bg2"/>
                </a:solidFill>
                <a:effectLst/>
                <a:latin typeface="Times New Roman" panose="02020603050405020304" pitchFamily="18" charset="0"/>
                <a:ea typeface="Times New Roman" panose="02020603050405020304" pitchFamily="18" charset="0"/>
              </a:rPr>
              <a:t>5.</a:t>
            </a:r>
            <a:r>
              <a:rPr lang="en-US" sz="2800" b="1" dirty="0">
                <a:solidFill>
                  <a:schemeClr val="bg2"/>
                </a:solidFill>
                <a:effectLst/>
                <a:latin typeface="Times New Roman" panose="02020603050405020304" pitchFamily="18" charset="0"/>
                <a:ea typeface="Times New Roman" panose="02020603050405020304" pitchFamily="18" charset="0"/>
              </a:rPr>
              <a:t>Result and Discussion </a:t>
            </a:r>
            <a:br>
              <a:rPr lang="tr-TR" sz="2800" b="1" dirty="0">
                <a:solidFill>
                  <a:schemeClr val="bg2"/>
                </a:solidFill>
                <a:effectLst/>
                <a:latin typeface="Times New Roman" panose="02020603050405020304" pitchFamily="18" charset="0"/>
                <a:ea typeface="Times New Roman" panose="02020603050405020304" pitchFamily="18" charset="0"/>
              </a:rPr>
            </a:br>
            <a:endParaRPr lang="tr-TR" sz="2800" b="1" dirty="0">
              <a:solidFill>
                <a:schemeClr val="bg2"/>
              </a:solidFill>
            </a:endParaRPr>
          </a:p>
        </p:txBody>
      </p:sp>
      <p:sp>
        <p:nvSpPr>
          <p:cNvPr id="3" name="İçerik Yer Tutucusu 2">
            <a:extLst>
              <a:ext uri="{FF2B5EF4-FFF2-40B4-BE49-F238E27FC236}">
                <a16:creationId xmlns:a16="http://schemas.microsoft.com/office/drawing/2014/main" id="{C2B19FAA-3301-9464-F2D0-5F478B320A67}"/>
              </a:ext>
            </a:extLst>
          </p:cNvPr>
          <p:cNvSpPr>
            <a:spLocks noGrp="1"/>
          </p:cNvSpPr>
          <p:nvPr>
            <p:ph idx="1"/>
          </p:nvPr>
        </p:nvSpPr>
        <p:spPr>
          <a:xfrm>
            <a:off x="957263" y="814389"/>
            <a:ext cx="10090148" cy="3771900"/>
          </a:xfrm>
        </p:spPr>
        <p:txBody>
          <a:bodyPr>
            <a:normAutofit/>
          </a:bodyPr>
          <a:lstStyle/>
          <a:p>
            <a:pPr algn="just"/>
            <a:r>
              <a:rPr lang="en-US" sz="2000" b="1" dirty="0">
                <a:solidFill>
                  <a:schemeClr val="bg2"/>
                </a:solidFill>
                <a:effectLst/>
                <a:latin typeface="Times New Roman" panose="02020603050405020304" pitchFamily="18" charset="0"/>
                <a:ea typeface="Times New Roman" panose="02020603050405020304" pitchFamily="18" charset="0"/>
              </a:rPr>
              <a:t>Firstly, predictions were made with Artificial Neural Network and compared with the results in the paper. MATLAB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was used in the development of the ANN model. With the help of the codes written in the MATLAB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the data set was introduced to the network and training was performed. The most appropriate network architecture was determined and the model was created. In the study, a feed-forward network structure was used to predict the drug release rate of the hydrogel. The first step of the prediction process in artificial neural networks starts with the selection of input, output and test data. Input data consists of 3 columns as </a:t>
            </a:r>
            <a:r>
              <a:rPr lang="en-US" sz="2000" b="1" dirty="0" err="1">
                <a:solidFill>
                  <a:schemeClr val="bg2"/>
                </a:solidFill>
                <a:effectLst/>
                <a:latin typeface="Times New Roman" panose="02020603050405020304" pitchFamily="18" charset="0"/>
                <a:ea typeface="Times New Roman" panose="02020603050405020304" pitchFamily="18" charset="0"/>
              </a:rPr>
              <a:t>Irg</a:t>
            </a:r>
            <a:r>
              <a:rPr lang="en-US" sz="2000" b="1" dirty="0">
                <a:solidFill>
                  <a:schemeClr val="bg2"/>
                </a:solidFill>
                <a:effectLst/>
                <a:latin typeface="Times New Roman" panose="02020603050405020304" pitchFamily="18" charset="0"/>
                <a:ea typeface="Times New Roman" panose="02020603050405020304" pitchFamily="18" charset="0"/>
              </a:rPr>
              <a:t> 651, </a:t>
            </a:r>
            <a:r>
              <a:rPr lang="en-US" sz="2000" b="1" dirty="0" err="1">
                <a:solidFill>
                  <a:schemeClr val="bg2"/>
                </a:solidFill>
                <a:effectLst/>
                <a:latin typeface="Times New Roman" panose="02020603050405020304" pitchFamily="18" charset="0"/>
                <a:ea typeface="Times New Roman" panose="02020603050405020304" pitchFamily="18" charset="0"/>
              </a:rPr>
              <a:t>Irg</a:t>
            </a:r>
            <a:r>
              <a:rPr lang="en-US" sz="2000" b="1" dirty="0">
                <a:solidFill>
                  <a:schemeClr val="bg2"/>
                </a:solidFill>
                <a:effectLst/>
                <a:latin typeface="Times New Roman" panose="02020603050405020304" pitchFamily="18" charset="0"/>
                <a:ea typeface="Times New Roman" panose="02020603050405020304" pitchFamily="18" charset="0"/>
              </a:rPr>
              <a:t> 184, </a:t>
            </a:r>
            <a:r>
              <a:rPr lang="en-US" sz="2000" b="1" dirty="0" err="1">
                <a:solidFill>
                  <a:schemeClr val="bg2"/>
                </a:solidFill>
                <a:effectLst/>
                <a:latin typeface="Times New Roman" panose="02020603050405020304" pitchFamily="18" charset="0"/>
                <a:ea typeface="Times New Roman" panose="02020603050405020304" pitchFamily="18" charset="0"/>
              </a:rPr>
              <a:t>Irg</a:t>
            </a:r>
            <a:r>
              <a:rPr lang="en-US" sz="2000" b="1" dirty="0">
                <a:solidFill>
                  <a:schemeClr val="bg2"/>
                </a:solidFill>
                <a:effectLst/>
                <a:latin typeface="Times New Roman" panose="02020603050405020304" pitchFamily="18" charset="0"/>
                <a:ea typeface="Times New Roman" panose="02020603050405020304" pitchFamily="18" charset="0"/>
              </a:rPr>
              <a:t> 2959. The output data are synthesized hydrogels.</a:t>
            </a:r>
            <a:endParaRPr lang="tr-TR" sz="2000" b="1" dirty="0">
              <a:solidFill>
                <a:schemeClr val="bg2"/>
              </a:solidFill>
              <a:effectLst/>
              <a:latin typeface="Times New Roman" panose="02020603050405020304" pitchFamily="18" charset="0"/>
              <a:ea typeface="Times New Roman" panose="02020603050405020304" pitchFamily="18" charset="0"/>
            </a:endParaRPr>
          </a:p>
          <a:p>
            <a:endParaRPr lang="tr-TR" sz="2000" dirty="0"/>
          </a:p>
        </p:txBody>
      </p:sp>
      <p:pic>
        <p:nvPicPr>
          <p:cNvPr id="5" name="Resim 4">
            <a:extLst>
              <a:ext uri="{FF2B5EF4-FFF2-40B4-BE49-F238E27FC236}">
                <a16:creationId xmlns:a16="http://schemas.microsoft.com/office/drawing/2014/main" id="{74E9773C-602A-63DE-CB44-C0E3CDA458E4}"/>
              </a:ext>
            </a:extLst>
          </p:cNvPr>
          <p:cNvPicPr>
            <a:picLocks noChangeAspect="1"/>
          </p:cNvPicPr>
          <p:nvPr/>
        </p:nvPicPr>
        <p:blipFill>
          <a:blip r:embed="rId2">
            <a:extLst>
              <a:ext uri="{28A0092B-C50C-407E-A947-70E740481C1C}">
                <a14:useLocalDpi xmlns:a14="http://schemas.microsoft.com/office/drawing/2010/main" val="0"/>
              </a:ext>
            </a:extLst>
          </a:blip>
          <a:srcRect b="11994"/>
          <a:stretch/>
        </p:blipFill>
        <p:spPr>
          <a:xfrm>
            <a:off x="1243012" y="4243389"/>
            <a:ext cx="4852985" cy="2614612"/>
          </a:xfrm>
          <a:prstGeom prst="rect">
            <a:avLst/>
          </a:prstGeom>
        </p:spPr>
      </p:pic>
      <p:pic>
        <p:nvPicPr>
          <p:cNvPr id="7" name="Resim 6">
            <a:extLst>
              <a:ext uri="{FF2B5EF4-FFF2-40B4-BE49-F238E27FC236}">
                <a16:creationId xmlns:a16="http://schemas.microsoft.com/office/drawing/2014/main" id="{30C137AE-A657-37FC-20AC-09F941830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43387"/>
            <a:ext cx="4951411" cy="2614612"/>
          </a:xfrm>
          <a:prstGeom prst="rect">
            <a:avLst/>
          </a:prstGeom>
        </p:spPr>
      </p:pic>
    </p:spTree>
    <p:extLst>
      <p:ext uri="{BB962C8B-B14F-4D97-AF65-F5344CB8AC3E}">
        <p14:creationId xmlns:p14="http://schemas.microsoft.com/office/powerpoint/2010/main" val="35308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4D8CA2-5ADE-35AB-5860-314E3BF5DBA0}"/>
              </a:ext>
            </a:extLst>
          </p:cNvPr>
          <p:cNvSpPr>
            <a:spLocks noGrp="1"/>
          </p:cNvSpPr>
          <p:nvPr>
            <p:ph idx="1"/>
          </p:nvPr>
        </p:nvSpPr>
        <p:spPr>
          <a:xfrm>
            <a:off x="928688" y="500062"/>
            <a:ext cx="10118724" cy="3128963"/>
          </a:xfrm>
        </p:spPr>
        <p:txBody>
          <a:bodyPr>
            <a:noAutofit/>
          </a:bodyPr>
          <a:lstStyle/>
          <a:p>
            <a:r>
              <a:rPr lang="en-US" sz="2000" b="1" dirty="0">
                <a:solidFill>
                  <a:schemeClr val="bg2"/>
                </a:solidFill>
                <a:effectLst/>
                <a:latin typeface="Times New Roman" panose="02020603050405020304" pitchFamily="18" charset="0"/>
                <a:ea typeface="Times New Roman" panose="02020603050405020304" pitchFamily="18" charset="0"/>
              </a:rPr>
              <a:t>In the table given above, separate predictions were made in Artificial Neural Networks for pH 1.2 in the time period from 10 minutes to 360 minutes, and the most efficient result was obtained for 360 minutes. The prediction study at pH 1.2 at 360 minutes is shown in the image below. The data were </a:t>
            </a:r>
            <a:r>
              <a:rPr lang="en-US" sz="2000" b="1" dirty="0" err="1">
                <a:solidFill>
                  <a:schemeClr val="bg2"/>
                </a:solidFill>
                <a:effectLst/>
                <a:latin typeface="Times New Roman" panose="02020603050405020304" pitchFamily="18" charset="0"/>
                <a:ea typeface="Times New Roman" panose="02020603050405020304" pitchFamily="18" charset="0"/>
              </a:rPr>
              <a:t>normali</a:t>
            </a:r>
            <a:r>
              <a:rPr lang="tr-TR" sz="2000" b="1" dirty="0">
                <a:solidFill>
                  <a:schemeClr val="bg2"/>
                </a:solidFill>
                <a:latin typeface="Times New Roman" panose="02020603050405020304" pitchFamily="18" charset="0"/>
                <a:ea typeface="Times New Roman" panose="02020603050405020304" pitchFamily="18" charset="0"/>
              </a:rPr>
              <a:t>z</a:t>
            </a:r>
            <a:r>
              <a:rPr lang="en-US" sz="2000" b="1" dirty="0">
                <a:solidFill>
                  <a:schemeClr val="bg2"/>
                </a:solidFill>
                <a:effectLst/>
                <a:latin typeface="Times New Roman" panose="02020603050405020304" pitchFamily="18" charset="0"/>
                <a:ea typeface="Times New Roman" panose="02020603050405020304" pitchFamily="18" charset="0"/>
              </a:rPr>
              <a:t>ed before being introduced to the </a:t>
            </a:r>
            <a:r>
              <a:rPr lang="en-US" sz="2000" b="1" dirty="0" err="1">
                <a:solidFill>
                  <a:schemeClr val="bg2"/>
                </a:solidFill>
                <a:effectLst/>
                <a:latin typeface="Times New Roman" panose="02020603050405020304" pitchFamily="18" charset="0"/>
                <a:ea typeface="Times New Roman" panose="02020603050405020304" pitchFamily="18" charset="0"/>
              </a:rPr>
              <a:t>network.The</a:t>
            </a:r>
            <a:r>
              <a:rPr lang="en-US" sz="2000" b="1" dirty="0">
                <a:solidFill>
                  <a:schemeClr val="bg2"/>
                </a:solidFill>
                <a:effectLst/>
                <a:latin typeface="Times New Roman" panose="02020603050405020304" pitchFamily="18" charset="0"/>
                <a:ea typeface="Times New Roman" panose="02020603050405020304" pitchFamily="18" charset="0"/>
              </a:rPr>
              <a:t> </a:t>
            </a:r>
            <a:r>
              <a:rPr lang="en-US" sz="2000" b="1" dirty="0" err="1">
                <a:solidFill>
                  <a:schemeClr val="bg2"/>
                </a:solidFill>
                <a:effectLst/>
                <a:latin typeface="Times New Roman" panose="02020603050405020304" pitchFamily="18" charset="0"/>
                <a:ea typeface="Times New Roman" panose="02020603050405020304" pitchFamily="18" charset="0"/>
              </a:rPr>
              <a:t>normalisation</a:t>
            </a:r>
            <a:r>
              <a:rPr lang="en-US" sz="2000" b="1" dirty="0">
                <a:solidFill>
                  <a:schemeClr val="bg2"/>
                </a:solidFill>
                <a:effectLst/>
                <a:latin typeface="Times New Roman" panose="02020603050405020304" pitchFamily="18" charset="0"/>
                <a:ea typeface="Times New Roman" panose="02020603050405020304" pitchFamily="18" charset="0"/>
              </a:rPr>
              <a:t> process is applied to increase model success. Firstly, the data were transferred to the </a:t>
            </a:r>
            <a:r>
              <a:rPr lang="en-US" sz="2000" b="1" dirty="0" err="1">
                <a:solidFill>
                  <a:schemeClr val="bg2"/>
                </a:solidFill>
                <a:effectLst/>
                <a:latin typeface="Times New Roman" panose="02020603050405020304" pitchFamily="18" charset="0"/>
                <a:ea typeface="Times New Roman" panose="02020603050405020304" pitchFamily="18" charset="0"/>
              </a:rPr>
              <a:t>Matlab</a:t>
            </a:r>
            <a:r>
              <a:rPr lang="en-US" sz="2000" b="1" dirty="0">
                <a:solidFill>
                  <a:schemeClr val="bg2"/>
                </a:solidFill>
                <a:effectLst/>
                <a:latin typeface="Times New Roman" panose="02020603050405020304" pitchFamily="18" charset="0"/>
                <a:ea typeface="Times New Roman" panose="02020603050405020304" pitchFamily="18" charset="0"/>
              </a:rPr>
              <a:t> </a:t>
            </a:r>
            <a:r>
              <a:rPr lang="en-US" sz="2000" b="1" dirty="0" err="1">
                <a:solidFill>
                  <a:schemeClr val="bg2"/>
                </a:solidFill>
                <a:effectLst/>
                <a:latin typeface="Times New Roman" panose="02020603050405020304" pitchFamily="18" charset="0"/>
                <a:ea typeface="Times New Roman" panose="02020603050405020304" pitchFamily="18" charset="0"/>
              </a:rPr>
              <a:t>programme</a:t>
            </a:r>
            <a:r>
              <a:rPr lang="en-US" sz="2000" b="1" dirty="0">
                <a:solidFill>
                  <a:schemeClr val="bg2"/>
                </a:solidFill>
                <a:effectLst/>
                <a:latin typeface="Times New Roman" panose="02020603050405020304" pitchFamily="18" charset="0"/>
                <a:ea typeface="Times New Roman" panose="02020603050405020304" pitchFamily="18" charset="0"/>
              </a:rPr>
              <a:t>. Input variables are assigned to the input section, output variables are assigned to the output section and variables to be tested are assigned to the test section</a:t>
            </a:r>
            <a:r>
              <a:rPr lang="tr-TR" sz="2000" b="1" dirty="0">
                <a:solidFill>
                  <a:schemeClr val="bg2"/>
                </a:solidFill>
                <a:effectLst/>
                <a:latin typeface="Times New Roman" panose="02020603050405020304" pitchFamily="18" charset="0"/>
                <a:ea typeface="Times New Roman" panose="02020603050405020304" pitchFamily="18" charset="0"/>
              </a:rPr>
              <a:t>.</a:t>
            </a:r>
            <a:endParaRPr lang="tr-TR" sz="2000" b="1" dirty="0">
              <a:solidFill>
                <a:schemeClr val="bg2"/>
              </a:solidFill>
            </a:endParaRPr>
          </a:p>
        </p:txBody>
      </p:sp>
      <p:pic>
        <p:nvPicPr>
          <p:cNvPr id="5" name="Resim 4">
            <a:extLst>
              <a:ext uri="{FF2B5EF4-FFF2-40B4-BE49-F238E27FC236}">
                <a16:creationId xmlns:a16="http://schemas.microsoft.com/office/drawing/2014/main" id="{24CB8D81-77A0-A36C-1A51-A4A838B9A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49" y="3514724"/>
            <a:ext cx="9648825" cy="3343276"/>
          </a:xfrm>
          <a:prstGeom prst="rect">
            <a:avLst/>
          </a:prstGeom>
        </p:spPr>
      </p:pic>
    </p:spTree>
    <p:extLst>
      <p:ext uri="{BB962C8B-B14F-4D97-AF65-F5344CB8AC3E}">
        <p14:creationId xmlns:p14="http://schemas.microsoft.com/office/powerpoint/2010/main" val="4178306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TM04033919[[fn=Devre]]</Template>
  <TotalTime>2281</TotalTime>
  <Words>1621</Words>
  <Application>Microsoft Office PowerPoint</Application>
  <PresentationFormat>Geniş ekran</PresentationFormat>
  <Paragraphs>65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Times New Roman</vt:lpstr>
      <vt:lpstr>Tw Cen MT</vt:lpstr>
      <vt:lpstr>Devre</vt:lpstr>
      <vt:lpstr>STATISTICAL STUDIES IN THE PHARMACEUTICAL INDUSTRY  </vt:lpstr>
      <vt:lpstr>contents</vt:lpstr>
      <vt:lpstr>1.introduction</vt:lpstr>
      <vt:lpstr>2.Artificial Neural Networks (ANN)</vt:lpstr>
      <vt:lpstr>PowerPoint Sunusu</vt:lpstr>
      <vt:lpstr>3.THE RESPONSE SURFACE METHOD</vt:lpstr>
      <vt:lpstr>4.Materials and Methods    </vt:lpstr>
      <vt:lpstr>5.Result and Discussion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6.Conclusion </vt:lpstr>
      <vt:lpstr>PowerPoint Sunusu</vt:lpstr>
      <vt:lpstr>7.references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huseyin demir</dc:creator>
  <cp:lastModifiedBy>huseyin demir</cp:lastModifiedBy>
  <cp:revision>10</cp:revision>
  <dcterms:created xsi:type="dcterms:W3CDTF">2024-11-15T18:18:29Z</dcterms:created>
  <dcterms:modified xsi:type="dcterms:W3CDTF">2024-11-17T11:03:02Z</dcterms:modified>
</cp:coreProperties>
</file>