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handoutMasterIdLst>
    <p:handoutMasterId r:id="rId25"/>
  </p:handoutMasterIdLst>
  <p:sldIdLst>
    <p:sldId id="256" r:id="rId2"/>
    <p:sldId id="294" r:id="rId3"/>
    <p:sldId id="257" r:id="rId4"/>
    <p:sldId id="321" r:id="rId5"/>
    <p:sldId id="258" r:id="rId6"/>
    <p:sldId id="305" r:id="rId7"/>
    <p:sldId id="322" r:id="rId8"/>
    <p:sldId id="300" r:id="rId9"/>
    <p:sldId id="325" r:id="rId10"/>
    <p:sldId id="326" r:id="rId11"/>
    <p:sldId id="327" r:id="rId12"/>
    <p:sldId id="328" r:id="rId13"/>
    <p:sldId id="329" r:id="rId14"/>
    <p:sldId id="332" r:id="rId15"/>
    <p:sldId id="331" r:id="rId16"/>
    <p:sldId id="330" r:id="rId17"/>
    <p:sldId id="335" r:id="rId18"/>
    <p:sldId id="334" r:id="rId19"/>
    <p:sldId id="333" r:id="rId20"/>
    <p:sldId id="339" r:id="rId21"/>
    <p:sldId id="337" r:id="rId22"/>
    <p:sldId id="338" r:id="rId23"/>
  </p:sldIdLst>
  <p:sldSz cx="19010313" cy="10693400"/>
  <p:notesSz cx="7556500" cy="10693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8" userDrawn="1">
          <p15:clr>
            <a:srgbClr val="A4A3A4"/>
          </p15:clr>
        </p15:guide>
        <p15:guide id="2" pos="11652" userDrawn="1">
          <p15:clr>
            <a:srgbClr val="A4A3A4"/>
          </p15:clr>
        </p15:guide>
        <p15:guide id="5" pos="612" userDrawn="1">
          <p15:clr>
            <a:srgbClr val="A4A3A4"/>
          </p15:clr>
        </p15:guide>
        <p15:guide id="6" pos="8004" userDrawn="1">
          <p15:clr>
            <a:srgbClr val="A4A3A4"/>
          </p15:clr>
        </p15:guide>
        <p15:guide id="7" orient="horz" pos="344" userDrawn="1">
          <p15:clr>
            <a:srgbClr val="A4A3A4"/>
          </p15:clr>
        </p15:guide>
        <p15:guide id="8" pos="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0A5"/>
    <a:srgbClr val="0066CC"/>
    <a:srgbClr val="808000"/>
    <a:srgbClr val="FFA100"/>
    <a:srgbClr val="009EF3"/>
    <a:srgbClr val="FFBF00"/>
    <a:srgbClr val="E3B52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2" autoAdjust="0"/>
  </p:normalViewPr>
  <p:slideViewPr>
    <p:cSldViewPr>
      <p:cViewPr varScale="1">
        <p:scale>
          <a:sx n="44" d="100"/>
          <a:sy n="44" d="100"/>
        </p:scale>
        <p:origin x="584" y="20"/>
      </p:cViewPr>
      <p:guideLst>
        <p:guide orient="horz" pos="6488"/>
        <p:guide pos="11652"/>
        <p:guide pos="612"/>
        <p:guide pos="8004"/>
        <p:guide orient="horz" pos="344"/>
        <p:guide pos="80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279900" y="0"/>
            <a:ext cx="3275013" cy="536575"/>
          </a:xfrm>
          <a:prstGeom prst="rect">
            <a:avLst/>
          </a:prstGeom>
        </p:spPr>
        <p:txBody>
          <a:bodyPr vert="horz" lIns="91440" tIns="45720" rIns="91440" bIns="45720" rtlCol="0"/>
          <a:lstStyle>
            <a:lvl1pPr algn="r">
              <a:defRPr sz="1200"/>
            </a:lvl1pPr>
          </a:lstStyle>
          <a:p>
            <a:fld id="{85A285BB-12F7-4E33-AFE1-D00173DAA0EC}" type="datetimeFigureOut">
              <a:rPr lang="en-GB" smtClean="0"/>
              <a:t>20/11/2023</a:t>
            </a:fld>
            <a:endParaRPr lang="en-GB"/>
          </a:p>
        </p:txBody>
      </p:sp>
      <p:sp>
        <p:nvSpPr>
          <p:cNvPr id="4" name="Footer Placeholder 3"/>
          <p:cNvSpPr>
            <a:spLocks noGrp="1"/>
          </p:cNvSpPr>
          <p:nvPr>
            <p:ph type="ftr" sz="quarter" idx="2"/>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279900" y="10156825"/>
            <a:ext cx="3275013" cy="536575"/>
          </a:xfrm>
          <a:prstGeom prst="rect">
            <a:avLst/>
          </a:prstGeom>
        </p:spPr>
        <p:txBody>
          <a:bodyPr vert="horz" lIns="91440" tIns="45720" rIns="91440" bIns="45720" rtlCol="0" anchor="b"/>
          <a:lstStyle>
            <a:lvl1pPr algn="r">
              <a:defRPr sz="1200"/>
            </a:lvl1pPr>
          </a:lstStyle>
          <a:p>
            <a:fld id="{E3ABFDFE-DA5F-468D-95CA-7EA9258C7472}" type="slidenum">
              <a:rPr lang="en-GB" smtClean="0"/>
              <a:t>‹#›</a:t>
            </a:fld>
            <a:endParaRPr lang="en-GB"/>
          </a:p>
        </p:txBody>
      </p:sp>
    </p:spTree>
    <p:extLst>
      <p:ext uri="{BB962C8B-B14F-4D97-AF65-F5344CB8AC3E}">
        <p14:creationId xmlns:p14="http://schemas.microsoft.com/office/powerpoint/2010/main" val="3414876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2BF3456-A29E-41FE-BFB7-B24F24BEE47B}" type="datetimeFigureOut">
              <a:rPr lang="cs-CZ" smtClean="0"/>
              <a:t>20.11.2023</a:t>
            </a:fld>
            <a:endParaRPr lang="cs-CZ"/>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endParaRPr lang="en-US" dirty="0"/>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endParaRPr lang="en-US" dirty="0"/>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06959" y="2846623"/>
            <a:ext cx="8079383" cy="6784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3971" y="2846623"/>
            <a:ext cx="8079383" cy="6784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Click to 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11/20/2023</a:t>
            </a:fld>
            <a:endParaRPr lang="en-US" dirty="0"/>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5330" y="3747897"/>
            <a:ext cx="19010313" cy="6945503"/>
          </a:xfrm>
          <a:prstGeom prst="rect">
            <a:avLst/>
          </a:prstGeom>
          <a:blipFill>
            <a:blip r:embed="rId3" cstate="print"/>
            <a:stretch>
              <a:fillRect/>
            </a:stretch>
          </a:blipFill>
        </p:spPr>
        <p:txBody>
          <a:bodyPr wrap="square" lIns="0" tIns="0" rIns="0" bIns="0" rtlCol="0"/>
          <a:lstStyle/>
          <a:p>
            <a:endParaRPr lang="en-US"/>
          </a:p>
        </p:txBody>
      </p:sp>
      <p:grpSp>
        <p:nvGrpSpPr>
          <p:cNvPr id="24" name="Group 23">
            <a:extLst>
              <a:ext uri="{FF2B5EF4-FFF2-40B4-BE49-F238E27FC236}">
                <a16:creationId xmlns:a16="http://schemas.microsoft.com/office/drawing/2014/main" id="{20F95502-65C6-482A-9B40-DDCB8DAA9D75}"/>
              </a:ext>
            </a:extLst>
          </p:cNvPr>
          <p:cNvGrpSpPr/>
          <p:nvPr/>
        </p:nvGrpSpPr>
        <p:grpSpPr>
          <a:xfrm>
            <a:off x="8448" y="41434"/>
            <a:ext cx="19010313" cy="1112119"/>
            <a:chOff x="-324644" y="2222500"/>
            <a:chExt cx="22261685"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3"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18" name="object 18"/>
          <p:cNvSpPr txBox="1"/>
          <p:nvPr/>
        </p:nvSpPr>
        <p:spPr>
          <a:xfrm>
            <a:off x="7863424" y="3212898"/>
            <a:ext cx="10490769" cy="3403368"/>
          </a:xfrm>
          <a:prstGeom prst="rect">
            <a:avLst/>
          </a:prstGeom>
        </p:spPr>
        <p:txBody>
          <a:bodyPr vert="horz" wrap="square" lIns="0" tIns="12700" rIns="0" bIns="0" rtlCol="0">
            <a:spAutoFit/>
          </a:bodyPr>
          <a:lstStyle/>
          <a:p>
            <a:pPr marL="12700" marR="5080" indent="360680" algn="ctr">
              <a:lnSpc>
                <a:spcPct val="102400"/>
              </a:lnSpc>
            </a:pPr>
            <a:r>
              <a:rPr lang="en-GB" sz="6600" dirty="0">
                <a:solidFill>
                  <a:schemeClr val="accent1">
                    <a:lumMod val="50000"/>
                  </a:schemeClr>
                </a:solidFill>
              </a:rPr>
              <a:t>"</a:t>
            </a:r>
            <a:r>
              <a:rPr lang="en-GB" sz="7200" b="1" dirty="0">
                <a:solidFill>
                  <a:schemeClr val="accent1">
                    <a:lumMod val="50000"/>
                  </a:schemeClr>
                </a:solidFill>
              </a:rPr>
              <a:t>Synthesis of Imidazoline Derivatives for </a:t>
            </a:r>
            <a:br>
              <a:rPr lang="en-GB" sz="7200" b="1" dirty="0">
                <a:solidFill>
                  <a:schemeClr val="accent1">
                    <a:lumMod val="50000"/>
                  </a:schemeClr>
                </a:solidFill>
              </a:rPr>
            </a:br>
            <a:r>
              <a:rPr lang="en-GB" sz="7200" b="1" dirty="0">
                <a:solidFill>
                  <a:schemeClr val="accent1">
                    <a:lumMod val="50000"/>
                  </a:schemeClr>
                </a:solidFill>
              </a:rPr>
              <a:t>Anti-corrosion Efficiency"</a:t>
            </a:r>
            <a:endParaRPr lang="en-US" sz="7200" dirty="0">
              <a:solidFill>
                <a:schemeClr val="accent1">
                  <a:lumMod val="50000"/>
                </a:schemeClr>
              </a:solidFill>
              <a:cs typeface="Source Sans Pro"/>
            </a:endParaRPr>
          </a:p>
        </p:txBody>
      </p:sp>
      <p:sp>
        <p:nvSpPr>
          <p:cNvPr id="19" name="object 19"/>
          <p:cNvSpPr/>
          <p:nvPr/>
        </p:nvSpPr>
        <p:spPr>
          <a:xfrm>
            <a:off x="8366195" y="6715339"/>
            <a:ext cx="9485228" cy="242002"/>
          </a:xfrm>
          <a:custGeom>
            <a:avLst/>
            <a:gdLst/>
            <a:ahLst/>
            <a:cxnLst/>
            <a:rect l="l" t="t" r="r" b="b"/>
            <a:pathLst>
              <a:path w="4686300">
                <a:moveTo>
                  <a:pt x="0" y="0"/>
                </a:moveTo>
                <a:lnTo>
                  <a:pt x="4686300" y="0"/>
                </a:lnTo>
              </a:path>
            </a:pathLst>
          </a:custGeom>
          <a:ln w="8466">
            <a:solidFill>
              <a:schemeClr val="accent6">
                <a:lumMod val="50000"/>
              </a:schemeClr>
            </a:solidFill>
          </a:ln>
        </p:spPr>
        <p:txBody>
          <a:bodyPr wrap="square" lIns="0" tIns="0" rIns="0" bIns="0" rtlCol="0"/>
          <a:lstStyle/>
          <a:p>
            <a:pPr algn="ctr"/>
            <a:endParaRPr lang="en-US"/>
          </a:p>
        </p:txBody>
      </p:sp>
      <p:sp>
        <p:nvSpPr>
          <p:cNvPr id="9" name="object 4">
            <a:extLst>
              <a:ext uri="{FF2B5EF4-FFF2-40B4-BE49-F238E27FC236}">
                <a16:creationId xmlns:a16="http://schemas.microsoft.com/office/drawing/2014/main" id="{2ECC7F25-4790-615F-3AAA-CE40D0CAC15D}"/>
              </a:ext>
            </a:extLst>
          </p:cNvPr>
          <p:cNvSpPr txBox="1"/>
          <p:nvPr/>
        </p:nvSpPr>
        <p:spPr>
          <a:xfrm>
            <a:off x="649680" y="405831"/>
            <a:ext cx="5589239" cy="443711"/>
          </a:xfrm>
          <a:prstGeom prst="rect">
            <a:avLst/>
          </a:prstGeom>
        </p:spPr>
        <p:txBody>
          <a:bodyPr vert="horz" wrap="square" lIns="0" tIns="12700" rIns="0" bIns="0" rtlCol="0">
            <a:spAutoFit/>
          </a:bodyPr>
          <a:lstStyle/>
          <a:p>
            <a:pPr marL="12700">
              <a:spcBef>
                <a:spcPts val="100"/>
              </a:spcBef>
            </a:pPr>
            <a:r>
              <a:rPr lang="en-GB" sz="2800" dirty="0">
                <a:solidFill>
                  <a:schemeClr val="bg1"/>
                </a:solidFill>
              </a:rPr>
              <a:t>CANKIRI KARATEKİN UNIVERSITY</a:t>
            </a:r>
            <a:endParaRPr sz="4400" dirty="0">
              <a:solidFill>
                <a:schemeClr val="bg1"/>
              </a:solidFill>
              <a:cs typeface="Source Sans Pro Light"/>
            </a:endParaRPr>
          </a:p>
        </p:txBody>
      </p:sp>
      <p:sp>
        <p:nvSpPr>
          <p:cNvPr id="10" name="object 5">
            <a:extLst>
              <a:ext uri="{FF2B5EF4-FFF2-40B4-BE49-F238E27FC236}">
                <a16:creationId xmlns:a16="http://schemas.microsoft.com/office/drawing/2014/main" id="{B11C3C7F-29DA-6769-07BA-180410F06295}"/>
              </a:ext>
            </a:extLst>
          </p:cNvPr>
          <p:cNvSpPr txBox="1"/>
          <p:nvPr/>
        </p:nvSpPr>
        <p:spPr>
          <a:xfrm>
            <a:off x="5779633" y="262305"/>
            <a:ext cx="3835569" cy="580928"/>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0" tIns="87630" rIns="0" bIns="0" rtlCol="0">
            <a:spAutoFit/>
          </a:bodyPr>
          <a:lstStyle/>
          <a:p>
            <a:pPr marL="495300">
              <a:spcBef>
                <a:spcPts val="690"/>
              </a:spcBef>
            </a:pPr>
            <a:r>
              <a:rPr lang="en-US" sz="3200" dirty="0" smtClean="0">
                <a:solidFill>
                  <a:srgbClr val="FFFFFF"/>
                </a:solidFill>
                <a:cs typeface="Source Sans Pro Light"/>
              </a:rPr>
              <a:t>Science </a:t>
            </a:r>
            <a:r>
              <a:rPr lang="en-GB" sz="3200" dirty="0" smtClean="0">
                <a:solidFill>
                  <a:srgbClr val="FFFFFF"/>
                </a:solidFill>
                <a:cs typeface="Source Sans Pro Light"/>
              </a:rPr>
              <a:t>F</a:t>
            </a:r>
            <a:r>
              <a:rPr lang="en-US" sz="3200" dirty="0" err="1" smtClean="0">
                <a:solidFill>
                  <a:srgbClr val="FFFFFF"/>
                </a:solidFill>
                <a:cs typeface="Source Sans Pro Light"/>
              </a:rPr>
              <a:t>aculty</a:t>
            </a:r>
            <a:r>
              <a:rPr lang="en-US" sz="3200" dirty="0" smtClean="0">
                <a:solidFill>
                  <a:srgbClr val="FFFFFF"/>
                </a:solidFill>
                <a:cs typeface="Source Sans Pro Light"/>
              </a:rPr>
              <a:t> </a:t>
            </a:r>
            <a:endParaRPr sz="3200" dirty="0">
              <a:cs typeface="Source Sans Pro Light"/>
            </a:endParaRPr>
          </a:p>
        </p:txBody>
      </p:sp>
      <p:sp>
        <p:nvSpPr>
          <p:cNvPr id="11" name="object 6">
            <a:extLst>
              <a:ext uri="{FF2B5EF4-FFF2-40B4-BE49-F238E27FC236}">
                <a16:creationId xmlns:a16="http://schemas.microsoft.com/office/drawing/2014/main" id="{8AAA56C8-B0E1-9482-450B-9228820EFD33}"/>
              </a:ext>
            </a:extLst>
          </p:cNvPr>
          <p:cNvSpPr txBox="1"/>
          <p:nvPr/>
        </p:nvSpPr>
        <p:spPr>
          <a:xfrm>
            <a:off x="9733756" y="262305"/>
            <a:ext cx="5600198" cy="580928"/>
          </a:xfrm>
          <a:prstGeom prst="rect">
            <a:avLst/>
          </a:prstGeom>
          <a:noFill/>
        </p:spPr>
        <p:txBody>
          <a:bodyPr vert="horz" wrap="square" lIns="0" tIns="87630" rIns="0" bIns="0" rtlCol="0">
            <a:spAutoFit/>
          </a:bodyPr>
          <a:lstStyle/>
          <a:p>
            <a:pPr marL="406400">
              <a:spcBef>
                <a:spcPts val="690"/>
              </a:spcBef>
            </a:pPr>
            <a:r>
              <a:rPr lang="en-US" sz="3200" spc="-5" dirty="0" smtClean="0">
                <a:solidFill>
                  <a:srgbClr val="FFFFFF"/>
                </a:solidFill>
                <a:cs typeface="Source Sans Pro Light"/>
              </a:rPr>
              <a:t>Chemistry Department</a:t>
            </a:r>
            <a:endParaRPr sz="3200" dirty="0">
              <a:cs typeface="Source Sans Pro Light"/>
            </a:endParaRPr>
          </a:p>
        </p:txBody>
      </p:sp>
      <p:sp>
        <p:nvSpPr>
          <p:cNvPr id="12" name="object 7">
            <a:extLst>
              <a:ext uri="{FF2B5EF4-FFF2-40B4-BE49-F238E27FC236}">
                <a16:creationId xmlns:a16="http://schemas.microsoft.com/office/drawing/2014/main" id="{790BF380-A32F-7379-4BA6-C2AD66893650}"/>
              </a:ext>
            </a:extLst>
          </p:cNvPr>
          <p:cNvSpPr txBox="1"/>
          <p:nvPr/>
        </p:nvSpPr>
        <p:spPr>
          <a:xfrm>
            <a:off x="15571061" y="341788"/>
            <a:ext cx="2785059" cy="505267"/>
          </a:xfrm>
          <a:prstGeom prst="rect">
            <a:avLst/>
          </a:prstGeom>
        </p:spPr>
        <p:txBody>
          <a:bodyPr vert="horz" wrap="square" lIns="0" tIns="12700" rIns="0" bIns="0" rtlCol="0">
            <a:spAutoFit/>
          </a:bodyPr>
          <a:lstStyle/>
          <a:p>
            <a:pPr marL="12700">
              <a:spcBef>
                <a:spcPts val="100"/>
              </a:spcBef>
            </a:pPr>
            <a:r>
              <a:rPr lang="fi-FI" sz="3200" spc="-5" dirty="0">
                <a:solidFill>
                  <a:schemeClr val="bg1"/>
                </a:solidFill>
                <a:cs typeface="Source Sans Pro Light"/>
              </a:rPr>
              <a:t>Mustafa</a:t>
            </a:r>
            <a:r>
              <a:rPr lang="en-US" sz="3200" spc="-15" dirty="0" smtClean="0">
                <a:solidFill>
                  <a:srgbClr val="FFFFFF"/>
                </a:solidFill>
                <a:cs typeface="Source Sans Pro Light"/>
              </a:rPr>
              <a:t> </a:t>
            </a:r>
            <a:r>
              <a:rPr lang="en-US" sz="3200" spc="-15" dirty="0">
                <a:solidFill>
                  <a:srgbClr val="FFFFFF"/>
                </a:solidFill>
                <a:cs typeface="Source Sans Pro Light"/>
              </a:rPr>
              <a:t>Al-yasiri</a:t>
            </a:r>
            <a:endParaRPr sz="3200" dirty="0">
              <a:cs typeface="Source Sans Pro Light"/>
            </a:endParaRPr>
          </a:p>
        </p:txBody>
      </p:sp>
      <p:pic>
        <p:nvPicPr>
          <p:cNvPr id="15" name="Picture Placeholder 16" title="Building image">
            <a:extLst>
              <a:ext uri="{FF2B5EF4-FFF2-40B4-BE49-F238E27FC236}">
                <a16:creationId xmlns:a16="http://schemas.microsoft.com/office/drawing/2014/main" id="{257F6BCE-75BB-4ECD-BEA5-21C36A9CC0E9}"/>
              </a:ext>
            </a:extLst>
          </p:cNvPr>
          <p:cNvPicPr>
            <a:picLocks noChangeAspect="1"/>
          </p:cNvPicPr>
          <p:nvPr/>
        </p:nvPicPr>
        <p:blipFill>
          <a:blip r:embed="rId4"/>
          <a:srcRect l="20784" r="20784"/>
          <a:stretch>
            <a:fillRect/>
          </a:stretch>
        </p:blipFill>
        <p:spPr>
          <a:xfrm rot="5400000">
            <a:off x="579391" y="1059563"/>
            <a:ext cx="4538087" cy="51816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25" name="Subtitle 2">
            <a:extLst>
              <a:ext uri="{FF2B5EF4-FFF2-40B4-BE49-F238E27FC236}">
                <a16:creationId xmlns:a16="http://schemas.microsoft.com/office/drawing/2014/main" id="{5C9205DF-8F5E-49F7-B00E-6F58293F5130}"/>
              </a:ext>
            </a:extLst>
          </p:cNvPr>
          <p:cNvSpPr txBox="1">
            <a:spLocks/>
          </p:cNvSpPr>
          <p:nvPr/>
        </p:nvSpPr>
        <p:spPr>
          <a:xfrm>
            <a:off x="8375380" y="6746182"/>
            <a:ext cx="10283803" cy="3189876"/>
          </a:xfrm>
          <a:prstGeom prst="rect">
            <a:avLst/>
          </a:prstGeom>
        </p:spPr>
        <p:txBody>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0" indent="0" algn="ctr">
              <a:lnSpc>
                <a:spcPct val="100000"/>
              </a:lnSpc>
              <a:spcBef>
                <a:spcPts val="100"/>
              </a:spcBef>
              <a:buNone/>
            </a:pPr>
            <a:r>
              <a:rPr lang="fi-FI" sz="4000" spc="-5" dirty="0" smtClean="0">
                <a:solidFill>
                  <a:schemeClr val="accent1">
                    <a:lumMod val="50000"/>
                  </a:schemeClr>
                </a:solidFill>
                <a:cs typeface="Source Sans Pro Light"/>
              </a:rPr>
              <a:t>By: </a:t>
            </a:r>
            <a:r>
              <a:rPr lang="fi-FI" sz="4000" spc="-5" dirty="0" smtClean="0">
                <a:solidFill>
                  <a:schemeClr val="accent1">
                    <a:lumMod val="50000"/>
                  </a:schemeClr>
                </a:solidFill>
                <a:cs typeface="Source Sans Pro Light"/>
              </a:rPr>
              <a:t>Mustafa </a:t>
            </a:r>
            <a:r>
              <a:rPr lang="fi-FI" sz="4000" spc="-5" dirty="0" smtClean="0">
                <a:solidFill>
                  <a:schemeClr val="accent1">
                    <a:lumMod val="50000"/>
                  </a:schemeClr>
                </a:solidFill>
                <a:cs typeface="Source Sans Pro Light"/>
              </a:rPr>
              <a:t>Salih Mahdi</a:t>
            </a:r>
          </a:p>
          <a:p>
            <a:pPr marL="0" indent="0" algn="ctr">
              <a:lnSpc>
                <a:spcPct val="100000"/>
              </a:lnSpc>
              <a:spcBef>
                <a:spcPts val="100"/>
              </a:spcBef>
              <a:buNone/>
            </a:pPr>
            <a:r>
              <a:rPr lang="fi-FI" sz="4000" spc="-5" dirty="0">
                <a:solidFill>
                  <a:schemeClr val="accent1">
                    <a:lumMod val="50000"/>
                  </a:schemeClr>
                </a:solidFill>
                <a:cs typeface="Source Sans Pro Light"/>
              </a:rPr>
              <a:t>Advisor : Prof. Dr. Volkan EYÜPOĞLU</a:t>
            </a:r>
          </a:p>
          <a:p>
            <a:pPr marL="0" indent="0" algn="ctr">
              <a:lnSpc>
                <a:spcPct val="100000"/>
              </a:lnSpc>
              <a:spcBef>
                <a:spcPts val="100"/>
              </a:spcBef>
              <a:buNone/>
            </a:pPr>
            <a:r>
              <a:rPr lang="fi-FI" sz="4000" spc="-5" dirty="0">
                <a:solidFill>
                  <a:schemeClr val="accent1">
                    <a:lumMod val="50000"/>
                  </a:schemeClr>
                </a:solidFill>
                <a:cs typeface="Source Sans Pro Light"/>
              </a:rPr>
              <a:t>Co-Advisor : Asst. Prof. Dr. Usama Ali MUHSEN</a:t>
            </a:r>
            <a:endParaRPr lang="fi-FI" sz="4000" spc="-5" dirty="0">
              <a:solidFill>
                <a:schemeClr val="accent1">
                  <a:lumMod val="50000"/>
                </a:schemeClr>
              </a:solidFill>
              <a:cs typeface="Source Sans Pro Ligh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995" y="1810975"/>
            <a:ext cx="3678776" cy="3678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Picture Placeholder 16" title="Building image">
            <a:extLst>
              <a:ext uri="{FF2B5EF4-FFF2-40B4-BE49-F238E27FC236}">
                <a16:creationId xmlns:a16="http://schemas.microsoft.com/office/drawing/2014/main" id="{257F6BCE-75BB-4ECD-BEA5-21C36A9CC0E9}"/>
              </a:ext>
            </a:extLst>
          </p:cNvPr>
          <p:cNvPicPr>
            <a:picLocks noChangeAspect="1"/>
          </p:cNvPicPr>
          <p:nvPr/>
        </p:nvPicPr>
        <p:blipFill>
          <a:blip r:embed="rId4"/>
          <a:srcRect l="20784" r="20784"/>
          <a:stretch>
            <a:fillRect/>
          </a:stretch>
        </p:blipFill>
        <p:spPr>
          <a:xfrm rot="5400000">
            <a:off x="579390" y="5597651"/>
            <a:ext cx="4538087" cy="51816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303" y="6294321"/>
            <a:ext cx="3788260" cy="3788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pic>
        <p:nvPicPr>
          <p:cNvPr id="10" name="Picture 9"/>
          <p:cNvPicPr>
            <a:picLocks noChangeAspect="1"/>
          </p:cNvPicPr>
          <p:nvPr/>
        </p:nvPicPr>
        <p:blipFill>
          <a:blip r:embed="rId2"/>
          <a:stretch>
            <a:fillRect/>
          </a:stretch>
        </p:blipFill>
        <p:spPr>
          <a:xfrm>
            <a:off x="2401647" y="1900187"/>
            <a:ext cx="14342509" cy="3087824"/>
          </a:xfrm>
          <a:prstGeom prst="rect">
            <a:avLst/>
          </a:prstGeom>
        </p:spPr>
      </p:pic>
      <p:pic>
        <p:nvPicPr>
          <p:cNvPr id="11" name="Picture 10"/>
          <p:cNvPicPr>
            <a:picLocks noChangeAspect="1"/>
          </p:cNvPicPr>
          <p:nvPr/>
        </p:nvPicPr>
        <p:blipFill>
          <a:blip r:embed="rId3"/>
          <a:stretch>
            <a:fillRect/>
          </a:stretch>
        </p:blipFill>
        <p:spPr>
          <a:xfrm>
            <a:off x="2401647" y="6257832"/>
            <a:ext cx="14037709" cy="3337942"/>
          </a:xfrm>
          <a:prstGeom prst="rect">
            <a:avLst/>
          </a:prstGeom>
        </p:spPr>
      </p:pic>
      <p:sp>
        <p:nvSpPr>
          <p:cNvPr id="8" name="Rectangle 7"/>
          <p:cNvSpPr/>
          <p:nvPr/>
        </p:nvSpPr>
        <p:spPr>
          <a:xfrm>
            <a:off x="6584652" y="5174734"/>
            <a:ext cx="5442516" cy="369332"/>
          </a:xfrm>
          <a:prstGeom prst="rect">
            <a:avLst/>
          </a:prstGeom>
        </p:spPr>
        <p:txBody>
          <a:bodyPr wrap="none">
            <a:spAutoFit/>
          </a:bodyPr>
          <a:lstStyle/>
          <a:p>
            <a:r>
              <a:rPr lang="en-GB" dirty="0">
                <a:latin typeface="Times New Roman" panose="02020603050405020304" pitchFamily="18" charset="0"/>
              </a:rPr>
              <a:t>(1H-NMR) spectroscopy for the palmitic acid compound</a:t>
            </a:r>
            <a:endParaRPr lang="en-GB" dirty="0"/>
          </a:p>
        </p:txBody>
      </p:sp>
      <p:sp>
        <p:nvSpPr>
          <p:cNvPr id="9" name="Rectangle 8"/>
          <p:cNvSpPr/>
          <p:nvPr/>
        </p:nvSpPr>
        <p:spPr>
          <a:xfrm>
            <a:off x="6584652" y="9877371"/>
            <a:ext cx="5545108" cy="369332"/>
          </a:xfrm>
          <a:prstGeom prst="rect">
            <a:avLst/>
          </a:prstGeom>
        </p:spPr>
        <p:txBody>
          <a:bodyPr wrap="none">
            <a:spAutoFit/>
          </a:bodyPr>
          <a:lstStyle/>
          <a:p>
            <a:r>
              <a:rPr lang="en-GB" dirty="0">
                <a:latin typeface="Times New Roman" panose="02020603050405020304" pitchFamily="18" charset="0"/>
              </a:rPr>
              <a:t>(13C-NMR) spectroscopy for the palmitic acid compound</a:t>
            </a:r>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2846560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sp>
        <p:nvSpPr>
          <p:cNvPr id="8" name="Rectangle 7"/>
          <p:cNvSpPr/>
          <p:nvPr/>
        </p:nvSpPr>
        <p:spPr>
          <a:xfrm>
            <a:off x="1732756" y="1659251"/>
            <a:ext cx="12649200" cy="707886"/>
          </a:xfrm>
          <a:prstGeom prst="rect">
            <a:avLst/>
          </a:prstGeom>
        </p:spPr>
        <p:txBody>
          <a:bodyPr wrap="square">
            <a:spAutoFit/>
          </a:bodyPr>
          <a:lstStyle/>
          <a:p>
            <a:r>
              <a:rPr lang="en-GB" sz="2000" b="1" dirty="0">
                <a:latin typeface="Times New Roman" panose="02020603050405020304" pitchFamily="18" charset="0"/>
              </a:rPr>
              <a:t>Palmitic Chloride Characterization</a:t>
            </a:r>
          </a:p>
          <a:p>
            <a:r>
              <a:rPr lang="en-GB" sz="2000" dirty="0">
                <a:latin typeface="Times New Roman" panose="02020603050405020304" pitchFamily="18" charset="0"/>
              </a:rPr>
              <a:t>The Palmitic Chloride was examined by </a:t>
            </a:r>
            <a:r>
              <a:rPr lang="en-GB" sz="2000" dirty="0" smtClean="0">
                <a:latin typeface="Times New Roman" panose="02020603050405020304" pitchFamily="18" charset="0"/>
              </a:rPr>
              <a:t>FT-IR, </a:t>
            </a:r>
            <a:r>
              <a:rPr lang="en-GB" sz="2000" dirty="0">
                <a:latin typeface="Times New Roman" panose="02020603050405020304" pitchFamily="18" charset="0"/>
              </a:rPr>
              <a:t>by </a:t>
            </a:r>
            <a:r>
              <a:rPr lang="en-GB" sz="2000" dirty="0" smtClean="0">
                <a:latin typeface="Times New Roman" panose="02020603050405020304" pitchFamily="18" charset="0"/>
              </a:rPr>
              <a:t>H1-NMR magnetic resonance </a:t>
            </a:r>
            <a:r>
              <a:rPr lang="en-GB" sz="2000" dirty="0">
                <a:latin typeface="Times New Roman" panose="02020603050405020304" pitchFamily="18" charset="0"/>
              </a:rPr>
              <a:t>and by C13-NMR magnetic </a:t>
            </a:r>
            <a:r>
              <a:rPr lang="en-GB" sz="2000" dirty="0" smtClean="0">
                <a:latin typeface="Times New Roman" panose="02020603050405020304" pitchFamily="18" charset="0"/>
              </a:rPr>
              <a:t>resonance.</a:t>
            </a:r>
            <a:endParaRPr lang="en-GB" sz="2000" dirty="0"/>
          </a:p>
        </p:txBody>
      </p:sp>
      <p:pic>
        <p:nvPicPr>
          <p:cNvPr id="9" name="Picture 8"/>
          <p:cNvPicPr>
            <a:picLocks noChangeAspect="1"/>
          </p:cNvPicPr>
          <p:nvPr/>
        </p:nvPicPr>
        <p:blipFill>
          <a:blip r:embed="rId2"/>
          <a:stretch>
            <a:fillRect/>
          </a:stretch>
        </p:blipFill>
        <p:spPr>
          <a:xfrm>
            <a:off x="1732756" y="2475080"/>
            <a:ext cx="15697200" cy="7291220"/>
          </a:xfrm>
          <a:prstGeom prst="rect">
            <a:avLst/>
          </a:prstGeom>
        </p:spPr>
      </p:pic>
      <p:sp>
        <p:nvSpPr>
          <p:cNvPr id="10" name="Rectangle 9"/>
          <p:cNvSpPr/>
          <p:nvPr/>
        </p:nvSpPr>
        <p:spPr>
          <a:xfrm>
            <a:off x="6762418" y="9624145"/>
            <a:ext cx="5485476" cy="369332"/>
          </a:xfrm>
          <a:prstGeom prst="rect">
            <a:avLst/>
          </a:prstGeom>
        </p:spPr>
        <p:txBody>
          <a:bodyPr wrap="none">
            <a:spAutoFit/>
          </a:bodyPr>
          <a:lstStyle/>
          <a:p>
            <a:r>
              <a:rPr lang="en-GB" dirty="0">
                <a:latin typeface="Times New Roman" panose="02020603050405020304" pitchFamily="18" charset="0"/>
              </a:rPr>
              <a:t>(FT-IR) spectroscopy for the palmitic chloride compound</a:t>
            </a:r>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383697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pic>
        <p:nvPicPr>
          <p:cNvPr id="8" name="Picture 7"/>
          <p:cNvPicPr>
            <a:picLocks noChangeAspect="1"/>
          </p:cNvPicPr>
          <p:nvPr/>
        </p:nvPicPr>
        <p:blipFill>
          <a:blip r:embed="rId2"/>
          <a:stretch>
            <a:fillRect/>
          </a:stretch>
        </p:blipFill>
        <p:spPr>
          <a:xfrm>
            <a:off x="2189956" y="2146300"/>
            <a:ext cx="15011400" cy="3200400"/>
          </a:xfrm>
          <a:prstGeom prst="rect">
            <a:avLst/>
          </a:prstGeom>
        </p:spPr>
      </p:pic>
      <p:pic>
        <p:nvPicPr>
          <p:cNvPr id="9" name="Picture 8"/>
          <p:cNvPicPr>
            <a:picLocks noChangeAspect="1"/>
          </p:cNvPicPr>
          <p:nvPr/>
        </p:nvPicPr>
        <p:blipFill>
          <a:blip r:embed="rId3"/>
          <a:stretch>
            <a:fillRect/>
          </a:stretch>
        </p:blipFill>
        <p:spPr>
          <a:xfrm>
            <a:off x="2189956" y="6118900"/>
            <a:ext cx="15011400" cy="3371712"/>
          </a:xfrm>
          <a:prstGeom prst="rect">
            <a:avLst/>
          </a:prstGeom>
        </p:spPr>
      </p:pic>
      <p:sp>
        <p:nvSpPr>
          <p:cNvPr id="10" name="Rectangle 9"/>
          <p:cNvSpPr/>
          <p:nvPr/>
        </p:nvSpPr>
        <p:spPr>
          <a:xfrm>
            <a:off x="6597950" y="5436423"/>
            <a:ext cx="5814412" cy="369332"/>
          </a:xfrm>
          <a:prstGeom prst="rect">
            <a:avLst/>
          </a:prstGeom>
        </p:spPr>
        <p:txBody>
          <a:bodyPr wrap="none">
            <a:spAutoFit/>
          </a:bodyPr>
          <a:lstStyle/>
          <a:p>
            <a:r>
              <a:rPr lang="en-GB" dirty="0">
                <a:latin typeface="Times New Roman" panose="02020603050405020304" pitchFamily="18" charset="0"/>
              </a:rPr>
              <a:t>(1H-NMR) spectroscopy for the palmitic chloride compound</a:t>
            </a:r>
            <a:endParaRPr lang="en-GB" dirty="0"/>
          </a:p>
        </p:txBody>
      </p:sp>
      <p:sp>
        <p:nvSpPr>
          <p:cNvPr id="11" name="Rectangle 10"/>
          <p:cNvSpPr/>
          <p:nvPr/>
        </p:nvSpPr>
        <p:spPr>
          <a:xfrm>
            <a:off x="6596249" y="9490612"/>
            <a:ext cx="5917004" cy="369332"/>
          </a:xfrm>
          <a:prstGeom prst="rect">
            <a:avLst/>
          </a:prstGeom>
        </p:spPr>
        <p:txBody>
          <a:bodyPr wrap="none">
            <a:spAutoFit/>
          </a:bodyPr>
          <a:lstStyle/>
          <a:p>
            <a:r>
              <a:rPr lang="en-GB" dirty="0">
                <a:latin typeface="Times New Roman" panose="02020603050405020304" pitchFamily="18" charset="0"/>
              </a:rPr>
              <a:t>(13C-NMR) spectroscopy for the palmitic chloride compound</a:t>
            </a:r>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3889842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sp>
        <p:nvSpPr>
          <p:cNvPr id="8" name="Rectangle 7"/>
          <p:cNvSpPr/>
          <p:nvPr/>
        </p:nvSpPr>
        <p:spPr>
          <a:xfrm>
            <a:off x="2266156" y="1525975"/>
            <a:ext cx="13944601" cy="707886"/>
          </a:xfrm>
          <a:prstGeom prst="rect">
            <a:avLst/>
          </a:prstGeom>
        </p:spPr>
        <p:txBody>
          <a:bodyPr wrap="square">
            <a:spAutoFit/>
          </a:bodyPr>
          <a:lstStyle/>
          <a:p>
            <a:r>
              <a:rPr lang="en-GB" sz="2000" b="1" dirty="0">
                <a:latin typeface="Times New Roman" panose="02020603050405020304" pitchFamily="18" charset="0"/>
              </a:rPr>
              <a:t>Imidazole Characterization</a:t>
            </a:r>
          </a:p>
          <a:p>
            <a:r>
              <a:rPr lang="en-GB" sz="2000" dirty="0">
                <a:latin typeface="Times New Roman" panose="02020603050405020304" pitchFamily="18" charset="0"/>
              </a:rPr>
              <a:t>The Imidazole was examined by </a:t>
            </a:r>
            <a:r>
              <a:rPr lang="en-GB" sz="2000" dirty="0" smtClean="0">
                <a:latin typeface="Times New Roman" panose="02020603050405020304" pitchFamily="18" charset="0"/>
              </a:rPr>
              <a:t>FT-IR, </a:t>
            </a:r>
            <a:r>
              <a:rPr lang="en-GB" sz="2000" dirty="0">
                <a:latin typeface="Times New Roman" panose="02020603050405020304" pitchFamily="18" charset="0"/>
              </a:rPr>
              <a:t>by H1-NMR </a:t>
            </a:r>
            <a:r>
              <a:rPr lang="en-GB" sz="2000" dirty="0" smtClean="0">
                <a:latin typeface="Times New Roman" panose="02020603050405020304" pitchFamily="18" charset="0"/>
              </a:rPr>
              <a:t>magnetic resonance </a:t>
            </a:r>
            <a:r>
              <a:rPr lang="en-GB" sz="2000" dirty="0">
                <a:latin typeface="Times New Roman" panose="02020603050405020304" pitchFamily="18" charset="0"/>
              </a:rPr>
              <a:t>and by C13-NMR magnetic </a:t>
            </a:r>
            <a:r>
              <a:rPr lang="en-GB" sz="2000" dirty="0" smtClean="0">
                <a:latin typeface="Times New Roman" panose="02020603050405020304" pitchFamily="18" charset="0"/>
              </a:rPr>
              <a:t>resonance.</a:t>
            </a:r>
            <a:endParaRPr lang="en-GB" sz="2000" dirty="0"/>
          </a:p>
        </p:txBody>
      </p:sp>
      <p:pic>
        <p:nvPicPr>
          <p:cNvPr id="9" name="Picture 8"/>
          <p:cNvPicPr>
            <a:picLocks noChangeAspect="1"/>
          </p:cNvPicPr>
          <p:nvPr/>
        </p:nvPicPr>
        <p:blipFill>
          <a:blip r:embed="rId2"/>
          <a:stretch>
            <a:fillRect/>
          </a:stretch>
        </p:blipFill>
        <p:spPr>
          <a:xfrm>
            <a:off x="2270851" y="2534659"/>
            <a:ext cx="14020800" cy="6986387"/>
          </a:xfrm>
          <a:prstGeom prst="rect">
            <a:avLst/>
          </a:prstGeom>
        </p:spPr>
      </p:pic>
      <p:sp>
        <p:nvSpPr>
          <p:cNvPr id="10" name="Rectangle 9"/>
          <p:cNvSpPr/>
          <p:nvPr/>
        </p:nvSpPr>
        <p:spPr>
          <a:xfrm>
            <a:off x="7092636" y="9549368"/>
            <a:ext cx="4825039" cy="369332"/>
          </a:xfrm>
          <a:prstGeom prst="rect">
            <a:avLst/>
          </a:prstGeom>
        </p:spPr>
        <p:txBody>
          <a:bodyPr wrap="none">
            <a:spAutoFit/>
          </a:bodyPr>
          <a:lstStyle/>
          <a:p>
            <a:r>
              <a:rPr lang="en-GB" dirty="0">
                <a:latin typeface="Times New Roman" panose="02020603050405020304" pitchFamily="18" charset="0"/>
              </a:rPr>
              <a:t>(FT-IR) spectroscopy for the imidazole compound</a:t>
            </a:r>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2518821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pic>
        <p:nvPicPr>
          <p:cNvPr id="8" name="Picture 7"/>
          <p:cNvPicPr>
            <a:picLocks noChangeAspect="1"/>
          </p:cNvPicPr>
          <p:nvPr/>
        </p:nvPicPr>
        <p:blipFill>
          <a:blip r:embed="rId2"/>
          <a:stretch>
            <a:fillRect/>
          </a:stretch>
        </p:blipFill>
        <p:spPr>
          <a:xfrm>
            <a:off x="3439145" y="1767268"/>
            <a:ext cx="13002138" cy="3236762"/>
          </a:xfrm>
          <a:prstGeom prst="rect">
            <a:avLst/>
          </a:prstGeom>
        </p:spPr>
      </p:pic>
      <p:pic>
        <p:nvPicPr>
          <p:cNvPr id="9" name="Picture 8"/>
          <p:cNvPicPr>
            <a:picLocks noChangeAspect="1"/>
          </p:cNvPicPr>
          <p:nvPr/>
        </p:nvPicPr>
        <p:blipFill>
          <a:blip r:embed="rId3"/>
          <a:stretch>
            <a:fillRect/>
          </a:stretch>
        </p:blipFill>
        <p:spPr>
          <a:xfrm>
            <a:off x="3437218" y="6034049"/>
            <a:ext cx="13002138" cy="3236770"/>
          </a:xfrm>
          <a:prstGeom prst="rect">
            <a:avLst/>
          </a:prstGeom>
        </p:spPr>
      </p:pic>
      <p:sp>
        <p:nvSpPr>
          <p:cNvPr id="10" name="Rectangle 9"/>
          <p:cNvSpPr/>
          <p:nvPr/>
        </p:nvSpPr>
        <p:spPr>
          <a:xfrm>
            <a:off x="6946314" y="5153757"/>
            <a:ext cx="5117683" cy="369332"/>
          </a:xfrm>
          <a:prstGeom prst="rect">
            <a:avLst/>
          </a:prstGeom>
        </p:spPr>
        <p:txBody>
          <a:bodyPr wrap="none">
            <a:spAutoFit/>
          </a:bodyPr>
          <a:lstStyle/>
          <a:p>
            <a:r>
              <a:rPr lang="en-GB" dirty="0"/>
              <a:t>(1H-NMR) spectroscopy for the imidazole compound</a:t>
            </a:r>
          </a:p>
        </p:txBody>
      </p:sp>
      <p:sp>
        <p:nvSpPr>
          <p:cNvPr id="11" name="Rectangle 10"/>
          <p:cNvSpPr/>
          <p:nvPr/>
        </p:nvSpPr>
        <p:spPr>
          <a:xfrm>
            <a:off x="6876871" y="9382736"/>
            <a:ext cx="5256567" cy="369332"/>
          </a:xfrm>
          <a:prstGeom prst="rect">
            <a:avLst/>
          </a:prstGeom>
        </p:spPr>
        <p:txBody>
          <a:bodyPr wrap="none">
            <a:spAutoFit/>
          </a:bodyPr>
          <a:lstStyle/>
          <a:p>
            <a:r>
              <a:rPr lang="en-GB" dirty="0">
                <a:latin typeface="Times New Roman" panose="02020603050405020304" pitchFamily="18" charset="0"/>
              </a:rPr>
              <a:t>(13C-NMR) spectroscopy for the imidazole compound</a:t>
            </a:r>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3543561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08756" y="165101"/>
            <a:ext cx="18592800" cy="1036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sp>
        <p:nvSpPr>
          <p:cNvPr id="8" name="Rectangle 7"/>
          <p:cNvSpPr/>
          <p:nvPr/>
        </p:nvSpPr>
        <p:spPr>
          <a:xfrm>
            <a:off x="2403348" y="1591649"/>
            <a:ext cx="13487401" cy="707886"/>
          </a:xfrm>
          <a:prstGeom prst="rect">
            <a:avLst/>
          </a:prstGeom>
        </p:spPr>
        <p:txBody>
          <a:bodyPr wrap="square">
            <a:spAutoFit/>
          </a:bodyPr>
          <a:lstStyle/>
          <a:p>
            <a:r>
              <a:rPr lang="en-GB" sz="2000" b="1" dirty="0">
                <a:latin typeface="Times New Roman" panose="02020603050405020304" pitchFamily="18" charset="0"/>
              </a:rPr>
              <a:t>Sodium Imidazole Characterization</a:t>
            </a:r>
          </a:p>
          <a:p>
            <a:r>
              <a:rPr lang="en-GB" sz="2000" dirty="0">
                <a:latin typeface="Times New Roman" panose="02020603050405020304" pitchFamily="18" charset="0"/>
              </a:rPr>
              <a:t>The Sodium Imidazole was </a:t>
            </a:r>
            <a:r>
              <a:rPr lang="en-GB" sz="2000" dirty="0" smtClean="0">
                <a:latin typeface="Times New Roman" panose="02020603050405020304" pitchFamily="18" charset="0"/>
              </a:rPr>
              <a:t>examined </a:t>
            </a:r>
            <a:r>
              <a:rPr lang="en-GB" sz="2000" dirty="0">
                <a:latin typeface="Times New Roman" panose="02020603050405020304" pitchFamily="18" charset="0"/>
              </a:rPr>
              <a:t>by H1-NMR magnetic </a:t>
            </a:r>
            <a:r>
              <a:rPr lang="en-GB" sz="2000" dirty="0" smtClean="0">
                <a:latin typeface="Times New Roman" panose="02020603050405020304" pitchFamily="18" charset="0"/>
              </a:rPr>
              <a:t>resonance </a:t>
            </a:r>
            <a:r>
              <a:rPr lang="en-GB" sz="2000" dirty="0">
                <a:latin typeface="Times New Roman" panose="02020603050405020304" pitchFamily="18" charset="0"/>
              </a:rPr>
              <a:t>and by C13-NMR magnetic </a:t>
            </a:r>
            <a:r>
              <a:rPr lang="en-GB" sz="2000" dirty="0" smtClean="0">
                <a:latin typeface="Times New Roman" panose="02020603050405020304" pitchFamily="18" charset="0"/>
              </a:rPr>
              <a:t>resonance.</a:t>
            </a:r>
            <a:endParaRPr lang="en-GB" sz="2000" dirty="0"/>
          </a:p>
        </p:txBody>
      </p:sp>
      <p:pic>
        <p:nvPicPr>
          <p:cNvPr id="9" name="Picture 8"/>
          <p:cNvPicPr>
            <a:picLocks noChangeAspect="1"/>
          </p:cNvPicPr>
          <p:nvPr/>
        </p:nvPicPr>
        <p:blipFill>
          <a:blip r:embed="rId2"/>
          <a:stretch>
            <a:fillRect/>
          </a:stretch>
        </p:blipFill>
        <p:spPr>
          <a:xfrm>
            <a:off x="2951956" y="2771722"/>
            <a:ext cx="14173200" cy="3009905"/>
          </a:xfrm>
          <a:prstGeom prst="rect">
            <a:avLst/>
          </a:prstGeom>
        </p:spPr>
      </p:pic>
      <p:pic>
        <p:nvPicPr>
          <p:cNvPr id="10" name="Picture 9"/>
          <p:cNvPicPr>
            <a:picLocks noChangeAspect="1"/>
          </p:cNvPicPr>
          <p:nvPr/>
        </p:nvPicPr>
        <p:blipFill>
          <a:blip r:embed="rId3"/>
          <a:stretch>
            <a:fillRect/>
          </a:stretch>
        </p:blipFill>
        <p:spPr>
          <a:xfrm>
            <a:off x="2951956" y="6422105"/>
            <a:ext cx="14173200" cy="2963195"/>
          </a:xfrm>
          <a:prstGeom prst="rect">
            <a:avLst/>
          </a:prstGeom>
        </p:spPr>
      </p:pic>
      <p:sp>
        <p:nvSpPr>
          <p:cNvPr id="11" name="Rectangle 10"/>
          <p:cNvSpPr/>
          <p:nvPr/>
        </p:nvSpPr>
        <p:spPr>
          <a:xfrm>
            <a:off x="6761956" y="5894611"/>
            <a:ext cx="5891356" cy="369332"/>
          </a:xfrm>
          <a:prstGeom prst="rect">
            <a:avLst/>
          </a:prstGeom>
        </p:spPr>
        <p:txBody>
          <a:bodyPr wrap="none">
            <a:spAutoFit/>
          </a:bodyPr>
          <a:lstStyle/>
          <a:p>
            <a:r>
              <a:rPr lang="en-GB" dirty="0">
                <a:latin typeface="Times New Roman" panose="02020603050405020304" pitchFamily="18" charset="0"/>
              </a:rPr>
              <a:t>(1H-NMR) spectroscopy for the sodium imidazole compound</a:t>
            </a:r>
            <a:endParaRPr lang="en-GB" dirty="0"/>
          </a:p>
        </p:txBody>
      </p:sp>
      <p:sp>
        <p:nvSpPr>
          <p:cNvPr id="12" name="Rectangle 11"/>
          <p:cNvSpPr/>
          <p:nvPr/>
        </p:nvSpPr>
        <p:spPr>
          <a:xfrm>
            <a:off x="6761956" y="9518491"/>
            <a:ext cx="5993949" cy="369332"/>
          </a:xfrm>
          <a:prstGeom prst="rect">
            <a:avLst/>
          </a:prstGeom>
        </p:spPr>
        <p:txBody>
          <a:bodyPr wrap="none">
            <a:spAutoFit/>
          </a:bodyPr>
          <a:lstStyle/>
          <a:p>
            <a:r>
              <a:rPr lang="en-GB" dirty="0">
                <a:latin typeface="Times New Roman" panose="02020603050405020304" pitchFamily="18" charset="0"/>
              </a:rPr>
              <a:t>(13C-NMR) spectroscopy for the sodium imidazole compound</a:t>
            </a:r>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2760031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sp>
        <p:nvSpPr>
          <p:cNvPr id="8" name="Rectangle 7"/>
          <p:cNvSpPr/>
          <p:nvPr/>
        </p:nvSpPr>
        <p:spPr>
          <a:xfrm>
            <a:off x="2359025" y="1614440"/>
            <a:ext cx="12420600" cy="707886"/>
          </a:xfrm>
          <a:prstGeom prst="rect">
            <a:avLst/>
          </a:prstGeom>
        </p:spPr>
        <p:txBody>
          <a:bodyPr wrap="square">
            <a:spAutoFit/>
          </a:bodyPr>
          <a:lstStyle/>
          <a:p>
            <a:r>
              <a:rPr lang="en-GB" sz="2000" b="1" dirty="0">
                <a:latin typeface="Times New Roman" panose="02020603050405020304" pitchFamily="18" charset="0"/>
              </a:rPr>
              <a:t>Imidazole Palmitic Acid Characterization</a:t>
            </a:r>
          </a:p>
          <a:p>
            <a:r>
              <a:rPr lang="en-GB" sz="2000" dirty="0">
                <a:latin typeface="Times New Roman" panose="02020603050405020304" pitchFamily="18" charset="0"/>
              </a:rPr>
              <a:t>The imidazole palmitic acid was examined </a:t>
            </a:r>
            <a:r>
              <a:rPr lang="en-GB" sz="2000" dirty="0" smtClean="0">
                <a:latin typeface="Times New Roman" panose="02020603050405020304" pitchFamily="18" charset="0"/>
              </a:rPr>
              <a:t>by </a:t>
            </a:r>
            <a:r>
              <a:rPr lang="en-GB" sz="2000" dirty="0">
                <a:latin typeface="Times New Roman" panose="02020603050405020304" pitchFamily="18" charset="0"/>
              </a:rPr>
              <a:t>H1-NMR magnetic </a:t>
            </a:r>
            <a:r>
              <a:rPr lang="en-GB" sz="2000" dirty="0" smtClean="0">
                <a:latin typeface="Times New Roman" panose="02020603050405020304" pitchFamily="18" charset="0"/>
              </a:rPr>
              <a:t>resonance </a:t>
            </a:r>
            <a:r>
              <a:rPr lang="en-GB" sz="2000" dirty="0">
                <a:latin typeface="Times New Roman" panose="02020603050405020304" pitchFamily="18" charset="0"/>
              </a:rPr>
              <a:t>and by C13-NMR magnetic </a:t>
            </a:r>
            <a:r>
              <a:rPr lang="en-GB" sz="2000" dirty="0" smtClean="0">
                <a:latin typeface="Times New Roman" panose="02020603050405020304" pitchFamily="18" charset="0"/>
              </a:rPr>
              <a:t>resonance.</a:t>
            </a:r>
            <a:endParaRPr lang="en-GB" sz="2000" dirty="0"/>
          </a:p>
        </p:txBody>
      </p:sp>
      <p:pic>
        <p:nvPicPr>
          <p:cNvPr id="9" name="Picture 8"/>
          <p:cNvPicPr>
            <a:picLocks noChangeAspect="1"/>
          </p:cNvPicPr>
          <p:nvPr/>
        </p:nvPicPr>
        <p:blipFill>
          <a:blip r:embed="rId2"/>
          <a:stretch>
            <a:fillRect/>
          </a:stretch>
        </p:blipFill>
        <p:spPr>
          <a:xfrm>
            <a:off x="2647156" y="2637617"/>
            <a:ext cx="13182600" cy="2900205"/>
          </a:xfrm>
          <a:prstGeom prst="rect">
            <a:avLst/>
          </a:prstGeom>
        </p:spPr>
      </p:pic>
      <p:pic>
        <p:nvPicPr>
          <p:cNvPr id="10" name="Picture 9"/>
          <p:cNvPicPr>
            <a:picLocks noChangeAspect="1"/>
          </p:cNvPicPr>
          <p:nvPr/>
        </p:nvPicPr>
        <p:blipFill>
          <a:blip r:embed="rId3"/>
          <a:stretch>
            <a:fillRect/>
          </a:stretch>
        </p:blipFill>
        <p:spPr>
          <a:xfrm>
            <a:off x="2647156" y="6307466"/>
            <a:ext cx="13182600" cy="2855851"/>
          </a:xfrm>
          <a:prstGeom prst="rect">
            <a:avLst/>
          </a:prstGeom>
        </p:spPr>
      </p:pic>
      <p:sp>
        <p:nvSpPr>
          <p:cNvPr id="11" name="Rectangle 10"/>
          <p:cNvSpPr/>
          <p:nvPr/>
        </p:nvSpPr>
        <p:spPr>
          <a:xfrm>
            <a:off x="5156791" y="5605267"/>
            <a:ext cx="6410729" cy="369332"/>
          </a:xfrm>
          <a:prstGeom prst="rect">
            <a:avLst/>
          </a:prstGeom>
        </p:spPr>
        <p:txBody>
          <a:bodyPr wrap="none">
            <a:spAutoFit/>
          </a:bodyPr>
          <a:lstStyle/>
          <a:p>
            <a:r>
              <a:rPr lang="en-GB">
                <a:latin typeface="Times New Roman" panose="02020603050405020304" pitchFamily="18" charset="0"/>
              </a:rPr>
              <a:t>(1H-NMR) spectroscopy for the imidazole palmitic acid compound</a:t>
            </a:r>
            <a:endParaRPr lang="en-GB"/>
          </a:p>
        </p:txBody>
      </p:sp>
      <p:sp>
        <p:nvSpPr>
          <p:cNvPr id="12" name="Rectangle 11"/>
          <p:cNvSpPr/>
          <p:nvPr/>
        </p:nvSpPr>
        <p:spPr>
          <a:xfrm>
            <a:off x="5312664" y="9345551"/>
            <a:ext cx="6513322" cy="369332"/>
          </a:xfrm>
          <a:prstGeom prst="rect">
            <a:avLst/>
          </a:prstGeom>
        </p:spPr>
        <p:txBody>
          <a:bodyPr wrap="none">
            <a:spAutoFit/>
          </a:bodyPr>
          <a:lstStyle/>
          <a:p>
            <a:r>
              <a:rPr lang="en-GB" dirty="0">
                <a:latin typeface="Times New Roman" panose="02020603050405020304" pitchFamily="18" charset="0"/>
              </a:rPr>
              <a:t>(13C-NMR) spectroscopy for the imidazole palmitic acid compound</a:t>
            </a:r>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3539394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sp>
        <p:nvSpPr>
          <p:cNvPr id="8" name="Rectangle 7"/>
          <p:cNvSpPr/>
          <p:nvPr/>
        </p:nvSpPr>
        <p:spPr>
          <a:xfrm>
            <a:off x="904480" y="1917700"/>
            <a:ext cx="4190999" cy="5355312"/>
          </a:xfrm>
          <a:prstGeom prst="rect">
            <a:avLst/>
          </a:prstGeom>
        </p:spPr>
        <p:txBody>
          <a:bodyPr wrap="square">
            <a:spAutoFit/>
          </a:bodyPr>
          <a:lstStyle/>
          <a:p>
            <a:r>
              <a:rPr lang="en-GB" b="1" dirty="0">
                <a:latin typeface="Times New Roman" panose="02020603050405020304" pitchFamily="18" charset="0"/>
              </a:rPr>
              <a:t>Anti-Corrosion Efficiency</a:t>
            </a:r>
          </a:p>
          <a:p>
            <a:r>
              <a:rPr lang="en-GB" dirty="0">
                <a:latin typeface="Times New Roman" panose="02020603050405020304" pitchFamily="18" charset="0"/>
              </a:rPr>
              <a:t>The anti-corrosion efficiency of the synthesized imidazoline derivatives was </a:t>
            </a:r>
            <a:r>
              <a:rPr lang="en-GB" dirty="0" smtClean="0">
                <a:latin typeface="Times New Roman" panose="02020603050405020304" pitchFamily="18" charset="0"/>
              </a:rPr>
              <a:t>evaluated through </a:t>
            </a:r>
            <a:r>
              <a:rPr lang="en-GB" dirty="0">
                <a:latin typeface="Times New Roman" panose="02020603050405020304" pitchFamily="18" charset="0"/>
              </a:rPr>
              <a:t>laboratory corrosion </a:t>
            </a:r>
            <a:r>
              <a:rPr lang="en-GB" dirty="0" smtClean="0">
                <a:latin typeface="Times New Roman" panose="02020603050405020304" pitchFamily="18" charset="0"/>
              </a:rPr>
              <a:t>testing. These </a:t>
            </a:r>
            <a:r>
              <a:rPr lang="en-GB" dirty="0">
                <a:latin typeface="Times New Roman" panose="02020603050405020304" pitchFamily="18" charset="0"/>
              </a:rPr>
              <a:t>tests were conducted using </a:t>
            </a:r>
            <a:r>
              <a:rPr lang="en-GB" dirty="0" smtClean="0">
                <a:latin typeface="Times New Roman" panose="02020603050405020304" pitchFamily="18" charset="0"/>
              </a:rPr>
              <a:t>standard methods </a:t>
            </a:r>
            <a:r>
              <a:rPr lang="en-GB" dirty="0">
                <a:latin typeface="Times New Roman" panose="02020603050405020304" pitchFamily="18" charset="0"/>
              </a:rPr>
              <a:t>such as </a:t>
            </a:r>
            <a:r>
              <a:rPr lang="en-GB" dirty="0" smtClean="0">
                <a:latin typeface="Times New Roman" panose="02020603050405020304" pitchFamily="18" charset="0"/>
              </a:rPr>
              <a:t>weight loss </a:t>
            </a:r>
            <a:r>
              <a:rPr lang="en-GB" dirty="0">
                <a:latin typeface="Times New Roman" panose="02020603050405020304" pitchFamily="18" charset="0"/>
              </a:rPr>
              <a:t>measurement techniques. The ASTM G31 method </a:t>
            </a:r>
            <a:r>
              <a:rPr lang="en-GB" dirty="0" smtClean="0">
                <a:latin typeface="Times New Roman" panose="02020603050405020304" pitchFamily="18" charset="0"/>
              </a:rPr>
              <a:t>was followed</a:t>
            </a:r>
            <a:r>
              <a:rPr lang="en-GB" dirty="0">
                <a:latin typeface="Times New Roman" panose="02020603050405020304" pitchFamily="18" charset="0"/>
              </a:rPr>
              <a:t>, which is the specialized method for studying the </a:t>
            </a:r>
            <a:r>
              <a:rPr lang="en-GB" dirty="0" smtClean="0">
                <a:latin typeface="Times New Roman" panose="02020603050405020304" pitchFamily="18" charset="0"/>
              </a:rPr>
              <a:t>effect of </a:t>
            </a:r>
            <a:r>
              <a:rPr lang="en-GB" dirty="0">
                <a:latin typeface="Times New Roman" panose="02020603050405020304" pitchFamily="18" charset="0"/>
              </a:rPr>
              <a:t>corrosion </a:t>
            </a:r>
            <a:r>
              <a:rPr lang="en-GB" dirty="0" smtClean="0">
                <a:latin typeface="Times New Roman" panose="02020603050405020304" pitchFamily="18" charset="0"/>
              </a:rPr>
              <a:t>inhibitors on </a:t>
            </a:r>
            <a:r>
              <a:rPr lang="en-GB" dirty="0">
                <a:latin typeface="Times New Roman" panose="02020603050405020304" pitchFamily="18" charset="0"/>
              </a:rPr>
              <a:t>weight loss</a:t>
            </a:r>
            <a:r>
              <a:rPr lang="en-GB" dirty="0" smtClean="0">
                <a:latin typeface="Times New Roman" panose="02020603050405020304" pitchFamily="18" charset="0"/>
              </a:rPr>
              <a:t>.</a:t>
            </a:r>
          </a:p>
          <a:p>
            <a:endParaRPr lang="en-GB" dirty="0">
              <a:latin typeface="Times New Roman" panose="02020603050405020304" pitchFamily="18" charset="0"/>
            </a:endParaRPr>
          </a:p>
          <a:p>
            <a:r>
              <a:rPr lang="en-GB" b="1" dirty="0"/>
              <a:t>Calculation Result</a:t>
            </a:r>
          </a:p>
          <a:p>
            <a:r>
              <a:rPr lang="en-GB" dirty="0"/>
              <a:t>Take a water sample from water extracted from crude </a:t>
            </a:r>
            <a:r>
              <a:rPr lang="en-GB" dirty="0" smtClean="0"/>
              <a:t>oil, according </a:t>
            </a:r>
            <a:r>
              <a:rPr lang="en-GB" dirty="0"/>
              <a:t>to the </a:t>
            </a:r>
            <a:r>
              <a:rPr lang="en-GB" dirty="0" smtClean="0"/>
              <a:t>Evaluation method </a:t>
            </a:r>
            <a:r>
              <a:rPr lang="en-GB" dirty="0"/>
              <a:t>for the behaviour of corrosion inhibitor for produced water of an oilfield,( </a:t>
            </a:r>
            <a:r>
              <a:rPr lang="en-GB" dirty="0" smtClean="0"/>
              <a:t>SY/T 5273-2000 </a:t>
            </a:r>
            <a:r>
              <a:rPr lang="en-GB" dirty="0"/>
              <a:t>standard), the test results </a:t>
            </a:r>
            <a:r>
              <a:rPr lang="en-GB" dirty="0" err="1"/>
              <a:t>egn</a:t>
            </a:r>
            <a:r>
              <a:rPr lang="en-GB" dirty="0"/>
              <a:t> as below Table 4.1, Table </a:t>
            </a:r>
            <a:r>
              <a:rPr lang="en-GB" dirty="0" smtClean="0"/>
              <a:t>4.2, Table </a:t>
            </a:r>
            <a:r>
              <a:rPr lang="en-GB" dirty="0"/>
              <a:t>4.3 </a:t>
            </a:r>
            <a:r>
              <a:rPr lang="en-GB" dirty="0" smtClean="0"/>
              <a:t>and Table </a:t>
            </a:r>
            <a:r>
              <a:rPr lang="en-GB" dirty="0"/>
              <a:t>4.4:</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4628"/>
          <a:stretch/>
        </p:blipFill>
        <p:spPr>
          <a:xfrm>
            <a:off x="5999957" y="1374092"/>
            <a:ext cx="12535788" cy="4582208"/>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9492"/>
          <a:stretch/>
        </p:blipFill>
        <p:spPr>
          <a:xfrm>
            <a:off x="5618956" y="5534819"/>
            <a:ext cx="13182600" cy="476488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1203177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1673"/>
          <a:stretch/>
        </p:blipFill>
        <p:spPr>
          <a:xfrm>
            <a:off x="5827712" y="1374092"/>
            <a:ext cx="12821444" cy="4810808"/>
          </a:xfrm>
          <a:prstGeom prst="rect">
            <a:avLst/>
          </a:prstGeom>
        </p:spPr>
      </p:pic>
      <p:sp>
        <p:nvSpPr>
          <p:cNvPr id="8" name="Rectangle 7"/>
          <p:cNvSpPr/>
          <p:nvPr/>
        </p:nvSpPr>
        <p:spPr>
          <a:xfrm>
            <a:off x="665957" y="1917700"/>
            <a:ext cx="4952999" cy="2031325"/>
          </a:xfrm>
          <a:prstGeom prst="rect">
            <a:avLst/>
          </a:prstGeom>
        </p:spPr>
        <p:txBody>
          <a:bodyPr wrap="square">
            <a:spAutoFit/>
          </a:bodyPr>
          <a:lstStyle/>
          <a:p>
            <a:r>
              <a:rPr lang="en-GB" dirty="0">
                <a:latin typeface="Times New Roman" panose="02020603050405020304" pitchFamily="18" charset="0"/>
              </a:rPr>
              <a:t>Weight loss measurements indicated that the imidazoline derivatives exhibited a</a:t>
            </a:r>
          </a:p>
          <a:p>
            <a:r>
              <a:rPr lang="en-GB" dirty="0">
                <a:latin typeface="Times New Roman" panose="02020603050405020304" pitchFamily="18" charset="0"/>
              </a:rPr>
              <a:t>significant reduction in corrosion rates when compared to the control samples. The</a:t>
            </a:r>
          </a:p>
          <a:p>
            <a:r>
              <a:rPr lang="en-GB" dirty="0">
                <a:latin typeface="Times New Roman" panose="02020603050405020304" pitchFamily="18" charset="0"/>
              </a:rPr>
              <a:t>results clearly demonstrate the potential of these compounds as effective corrosion</a:t>
            </a:r>
          </a:p>
          <a:p>
            <a:r>
              <a:rPr lang="en-GB" dirty="0">
                <a:latin typeface="Times New Roman" panose="02020603050405020304" pitchFamily="18" charset="0"/>
              </a:rPr>
              <a:t>inhibitors.</a:t>
            </a:r>
            <a:endParaRPr lang="en-GB" dirty="0"/>
          </a:p>
        </p:txBody>
      </p:sp>
      <p:sp>
        <p:nvSpPr>
          <p:cNvPr id="9" name="Rectangle 8"/>
          <p:cNvSpPr/>
          <p:nvPr/>
        </p:nvSpPr>
        <p:spPr>
          <a:xfrm>
            <a:off x="665957" y="5338737"/>
            <a:ext cx="4646707" cy="3139321"/>
          </a:xfrm>
          <a:prstGeom prst="rect">
            <a:avLst/>
          </a:prstGeom>
        </p:spPr>
        <p:txBody>
          <a:bodyPr wrap="square">
            <a:spAutoFit/>
          </a:bodyPr>
          <a:lstStyle/>
          <a:p>
            <a:r>
              <a:rPr lang="en-GB" dirty="0" err="1">
                <a:latin typeface="Times New Roman" panose="02020603050405020304" pitchFamily="18" charset="0"/>
              </a:rPr>
              <a:t>Corrsion</a:t>
            </a:r>
            <a:r>
              <a:rPr lang="en-GB" dirty="0">
                <a:latin typeface="Times New Roman" panose="02020603050405020304" pitchFamily="18" charset="0"/>
              </a:rPr>
              <a:t> Rate (mm/a) = ( 8.76*10000*</a:t>
            </a:r>
            <a:r>
              <a:rPr lang="el-GR" dirty="0">
                <a:latin typeface="Times New Roman" panose="02020603050405020304" pitchFamily="18" charset="0"/>
              </a:rPr>
              <a:t>Δ</a:t>
            </a:r>
            <a:r>
              <a:rPr lang="en-GB" dirty="0">
                <a:latin typeface="Times New Roman" panose="02020603050405020304" pitchFamily="18" charset="0"/>
              </a:rPr>
              <a:t>M / S*ʆ*h):</a:t>
            </a:r>
          </a:p>
          <a:p>
            <a:r>
              <a:rPr lang="el-GR" dirty="0">
                <a:latin typeface="Symbol" panose="05050102010706020507" pitchFamily="18" charset="2"/>
              </a:rPr>
              <a:t> </a:t>
            </a:r>
            <a:r>
              <a:rPr lang="el-GR" dirty="0">
                <a:latin typeface="Times New Roman" panose="02020603050405020304" pitchFamily="18" charset="0"/>
              </a:rPr>
              <a:t>Δ</a:t>
            </a:r>
            <a:r>
              <a:rPr lang="en-GB" dirty="0">
                <a:latin typeface="Times New Roman" panose="02020603050405020304" pitchFamily="18" charset="0"/>
              </a:rPr>
              <a:t>M = Loss of Weight</a:t>
            </a:r>
          </a:p>
          <a:p>
            <a:r>
              <a:rPr lang="en-GB" dirty="0">
                <a:latin typeface="Symbol" panose="05050102010706020507" pitchFamily="18" charset="2"/>
              </a:rPr>
              <a:t> </a:t>
            </a:r>
            <a:r>
              <a:rPr lang="en-GB" dirty="0">
                <a:latin typeface="Times New Roman" panose="02020603050405020304" pitchFamily="18" charset="0"/>
              </a:rPr>
              <a:t>S = Surface Area = (50mm*25mm*2mm)*2 = 28cm2</a:t>
            </a:r>
          </a:p>
          <a:p>
            <a:r>
              <a:rPr lang="en-GB" dirty="0">
                <a:latin typeface="Symbol" panose="05050102010706020507" pitchFamily="18" charset="2"/>
              </a:rPr>
              <a:t> </a:t>
            </a:r>
            <a:r>
              <a:rPr lang="en-GB" dirty="0">
                <a:latin typeface="Times New Roman" panose="02020603050405020304" pitchFamily="18" charset="0"/>
              </a:rPr>
              <a:t>ʆ = Coupon Density = 7.8 g/cm3</a:t>
            </a:r>
          </a:p>
          <a:p>
            <a:r>
              <a:rPr lang="en-GB" dirty="0">
                <a:latin typeface="Symbol" panose="05050102010706020507" pitchFamily="18" charset="2"/>
              </a:rPr>
              <a:t> </a:t>
            </a:r>
            <a:r>
              <a:rPr lang="en-GB" dirty="0">
                <a:latin typeface="Times New Roman" panose="02020603050405020304" pitchFamily="18" charset="0"/>
              </a:rPr>
              <a:t>h = Time of test = 7days* 24 = 168 h</a:t>
            </a:r>
          </a:p>
          <a:p>
            <a:r>
              <a:rPr lang="en-GB" dirty="0">
                <a:latin typeface="Symbol" panose="05050102010706020507" pitchFamily="18" charset="2"/>
              </a:rPr>
              <a:t> </a:t>
            </a:r>
            <a:r>
              <a:rPr lang="en-GB" dirty="0">
                <a:latin typeface="Times New Roman" panose="02020603050405020304" pitchFamily="18" charset="0"/>
              </a:rPr>
              <a:t>h = Time of test = 14days* 24 = 336 h</a:t>
            </a:r>
          </a:p>
          <a:p>
            <a:r>
              <a:rPr lang="en-GB" dirty="0">
                <a:latin typeface="Symbol" panose="05050102010706020507" pitchFamily="18" charset="2"/>
              </a:rPr>
              <a:t> </a:t>
            </a:r>
            <a:r>
              <a:rPr lang="en-GB" dirty="0">
                <a:latin typeface="Times New Roman" panose="02020603050405020304" pitchFamily="18" charset="0"/>
              </a:rPr>
              <a:t>h = Time of test = 21days* 24 = 504 h</a:t>
            </a:r>
          </a:p>
          <a:p>
            <a:r>
              <a:rPr lang="en-GB" dirty="0">
                <a:latin typeface="Symbol" panose="05050102010706020507" pitchFamily="18" charset="2"/>
              </a:rPr>
              <a:t> </a:t>
            </a:r>
            <a:r>
              <a:rPr lang="en-GB" dirty="0">
                <a:latin typeface="Times New Roman" panose="02020603050405020304" pitchFamily="18" charset="0"/>
              </a:rPr>
              <a:t>h = Time of test = 28days* 24 = 672h</a:t>
            </a:r>
          </a:p>
          <a:p>
            <a:r>
              <a:rPr lang="en-GB" dirty="0">
                <a:latin typeface="Times New Roman" panose="02020603050405020304" pitchFamily="18" charset="0"/>
              </a:rPr>
              <a:t>Weight Loss Measurements</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5790"/>
          <a:stretch/>
        </p:blipFill>
        <p:spPr>
          <a:xfrm>
            <a:off x="5687756" y="5956300"/>
            <a:ext cx="13113800" cy="437751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2909542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sp>
        <p:nvSpPr>
          <p:cNvPr id="8" name="Rectangle 7"/>
          <p:cNvSpPr/>
          <p:nvPr/>
        </p:nvSpPr>
        <p:spPr>
          <a:xfrm>
            <a:off x="1351756" y="1917700"/>
            <a:ext cx="16916400" cy="7909858"/>
          </a:xfrm>
          <a:prstGeom prst="rect">
            <a:avLst/>
          </a:prstGeom>
        </p:spPr>
        <p:txBody>
          <a:bodyPr wrap="square">
            <a:spAutoFit/>
          </a:bodyPr>
          <a:lstStyle/>
          <a:p>
            <a:r>
              <a:rPr lang="en-GB" sz="2000" b="1" dirty="0"/>
              <a:t>Discussion</a:t>
            </a:r>
          </a:p>
          <a:p>
            <a:r>
              <a:rPr lang="en-GB" dirty="0"/>
              <a:t>The results of this research clearly demonstrate that the synthesized </a:t>
            </a:r>
            <a:r>
              <a:rPr lang="en-GB" dirty="0" err="1" smtClean="0"/>
              <a:t>imidazoline</a:t>
            </a:r>
            <a:r>
              <a:rPr lang="en-GB" dirty="0" smtClean="0"/>
              <a:t> derivatives </a:t>
            </a:r>
            <a:r>
              <a:rPr lang="en-GB" dirty="0"/>
              <a:t>exhibit notable anti-corrosion properties. The mechanisms underlying </a:t>
            </a:r>
            <a:r>
              <a:rPr lang="en-GB" dirty="0" smtClean="0"/>
              <a:t>their corrosion </a:t>
            </a:r>
            <a:r>
              <a:rPr lang="en-GB" dirty="0"/>
              <a:t>inhibition activity can be attributed to the formation of a protective film </a:t>
            </a:r>
            <a:r>
              <a:rPr lang="en-GB" dirty="0" smtClean="0"/>
              <a:t>on the </a:t>
            </a:r>
            <a:r>
              <a:rPr lang="en-GB" dirty="0"/>
              <a:t>metal surface, which impedes the corrosion process. The formation of such a </a:t>
            </a:r>
            <a:r>
              <a:rPr lang="en-GB" dirty="0" smtClean="0"/>
              <a:t>barrier is </a:t>
            </a:r>
            <a:r>
              <a:rPr lang="en-GB" dirty="0"/>
              <a:t>a </a:t>
            </a:r>
            <a:r>
              <a:rPr lang="en-GB" dirty="0" smtClean="0"/>
              <a:t>typical mechanism </a:t>
            </a:r>
            <a:r>
              <a:rPr lang="en-GB" dirty="0"/>
              <a:t>for organic corrosion inhibitors, which adsorb onto the </a:t>
            </a:r>
            <a:r>
              <a:rPr lang="en-GB" dirty="0" smtClean="0"/>
              <a:t>metal surface </a:t>
            </a:r>
            <a:r>
              <a:rPr lang="en-GB" dirty="0"/>
              <a:t>and act as a physical shield against corrosive </a:t>
            </a:r>
            <a:r>
              <a:rPr lang="en-GB" dirty="0" smtClean="0"/>
              <a:t>species. The </a:t>
            </a:r>
            <a:r>
              <a:rPr lang="en-GB" dirty="0"/>
              <a:t>specific structure of the imidazoline derivatives, which includes both polar </a:t>
            </a:r>
            <a:r>
              <a:rPr lang="en-GB" dirty="0" smtClean="0"/>
              <a:t>and nonpolar </a:t>
            </a:r>
            <a:r>
              <a:rPr lang="en-GB" dirty="0"/>
              <a:t>segments, is advantageous for their adsorption onto the metal surface. </a:t>
            </a:r>
            <a:r>
              <a:rPr lang="en-GB" dirty="0" smtClean="0"/>
              <a:t>The polar </a:t>
            </a:r>
            <a:r>
              <a:rPr lang="en-GB" dirty="0"/>
              <a:t>groups interact with the metal surface, while the nonpolar segments </a:t>
            </a:r>
            <a:r>
              <a:rPr lang="en-GB" dirty="0" smtClean="0"/>
              <a:t>provide hydrophobic protection. The </a:t>
            </a:r>
            <a:r>
              <a:rPr lang="en-GB" dirty="0"/>
              <a:t>results also indicate that the corrosion inhibition efficiency is influenced by </a:t>
            </a:r>
            <a:r>
              <a:rPr lang="en-GB" dirty="0" smtClean="0"/>
              <a:t>the concentration </a:t>
            </a:r>
            <a:r>
              <a:rPr lang="en-GB" dirty="0"/>
              <a:t>of the inhibitor, the nature of the metal substrate, and the environment </a:t>
            </a:r>
            <a:r>
              <a:rPr lang="en-GB" dirty="0" smtClean="0"/>
              <a:t>in which </a:t>
            </a:r>
            <a:r>
              <a:rPr lang="en-GB" dirty="0"/>
              <a:t>corrosion occurs. Further studies can be conducted to optimize the </a:t>
            </a:r>
            <a:r>
              <a:rPr lang="en-GB" dirty="0" smtClean="0"/>
              <a:t>inhibitor concentration </a:t>
            </a:r>
            <a:r>
              <a:rPr lang="en-GB" dirty="0"/>
              <a:t>and assess its performance under various environmental </a:t>
            </a:r>
            <a:r>
              <a:rPr lang="en-GB" dirty="0" smtClean="0"/>
              <a:t>conditions. In </a:t>
            </a:r>
            <a:r>
              <a:rPr lang="en-GB" dirty="0"/>
              <a:t>conclusion, the synthesis of imidazoline derivatives and their subsequent </a:t>
            </a:r>
            <a:r>
              <a:rPr lang="en-GB" dirty="0" smtClean="0"/>
              <a:t>evaluation as </a:t>
            </a:r>
            <a:r>
              <a:rPr lang="en-GB" dirty="0"/>
              <a:t>corrosion inhibitors have shown promising results. These compounds have </a:t>
            </a:r>
            <a:r>
              <a:rPr lang="en-GB" dirty="0" smtClean="0"/>
              <a:t>the potential </a:t>
            </a:r>
            <a:r>
              <a:rPr lang="en-GB" dirty="0"/>
              <a:t>to be applied in various industrial settings to protect metal structures </a:t>
            </a:r>
            <a:r>
              <a:rPr lang="en-GB" dirty="0" smtClean="0"/>
              <a:t>from corrosion</a:t>
            </a:r>
            <a:r>
              <a:rPr lang="en-GB" dirty="0"/>
              <a:t>, thereby contributing to the preservation of valuable assets and </a:t>
            </a:r>
            <a:r>
              <a:rPr lang="en-GB" dirty="0" smtClean="0"/>
              <a:t>the reduction in maintenance </a:t>
            </a:r>
            <a:r>
              <a:rPr lang="en-GB" dirty="0"/>
              <a:t>costs</a:t>
            </a:r>
            <a:r>
              <a:rPr lang="en-GB" dirty="0" smtClean="0"/>
              <a:t>.</a:t>
            </a:r>
          </a:p>
          <a:p>
            <a:endParaRPr lang="en-GB" dirty="0" smtClean="0"/>
          </a:p>
          <a:p>
            <a:r>
              <a:rPr lang="en-GB" sz="2000" b="1" dirty="0" smtClean="0"/>
              <a:t>CONCLUSIONS </a:t>
            </a:r>
            <a:r>
              <a:rPr lang="en-GB" sz="2000" b="1" dirty="0"/>
              <a:t>AND RECOMMENDATION</a:t>
            </a:r>
          </a:p>
          <a:p>
            <a:r>
              <a:rPr lang="en-GB" dirty="0">
                <a:latin typeface="Times New Roman" panose="02020603050405020304" pitchFamily="18" charset="0"/>
              </a:rPr>
              <a:t>In this research, we successfully synthesized a series of </a:t>
            </a:r>
            <a:r>
              <a:rPr lang="en-GB" dirty="0" err="1">
                <a:latin typeface="Times New Roman" panose="02020603050405020304" pitchFamily="18" charset="0"/>
              </a:rPr>
              <a:t>imidazoline</a:t>
            </a:r>
            <a:r>
              <a:rPr lang="en-GB" dirty="0">
                <a:latin typeface="Times New Roman" panose="02020603050405020304" pitchFamily="18" charset="0"/>
              </a:rPr>
              <a:t> derivatives </a:t>
            </a:r>
            <a:r>
              <a:rPr lang="en-GB" dirty="0" smtClean="0">
                <a:latin typeface="Times New Roman" panose="02020603050405020304" pitchFamily="18" charset="0"/>
              </a:rPr>
              <a:t>and investigated </a:t>
            </a:r>
            <a:r>
              <a:rPr lang="en-GB" dirty="0">
                <a:latin typeface="Times New Roman" panose="02020603050405020304" pitchFamily="18" charset="0"/>
              </a:rPr>
              <a:t>their potential as corrosion inhibitors. The synthesis involved a multistep</a:t>
            </a:r>
          </a:p>
          <a:p>
            <a:r>
              <a:rPr lang="en-GB" dirty="0">
                <a:latin typeface="Times New Roman" panose="02020603050405020304" pitchFamily="18" charset="0"/>
              </a:rPr>
              <a:t>process, starting with the preparation of fatty acid halides, followed by the formation </a:t>
            </a:r>
            <a:r>
              <a:rPr lang="en-GB" dirty="0" smtClean="0">
                <a:latin typeface="Times New Roman" panose="02020603050405020304" pitchFamily="18" charset="0"/>
              </a:rPr>
              <a:t>of sodium </a:t>
            </a:r>
            <a:r>
              <a:rPr lang="en-GB" dirty="0">
                <a:latin typeface="Times New Roman" panose="02020603050405020304" pitchFamily="18" charset="0"/>
              </a:rPr>
              <a:t>imidazole, and concluding with the synthesis of corrosion inhibitors through </a:t>
            </a:r>
            <a:r>
              <a:rPr lang="en-GB" dirty="0" smtClean="0">
                <a:latin typeface="Times New Roman" panose="02020603050405020304" pitchFamily="18" charset="0"/>
              </a:rPr>
              <a:t>the </a:t>
            </a:r>
            <a:r>
              <a:rPr lang="en-GB" dirty="0" err="1" smtClean="0">
                <a:latin typeface="Times New Roman" panose="02020603050405020304" pitchFamily="18" charset="0"/>
              </a:rPr>
              <a:t>The</a:t>
            </a:r>
            <a:r>
              <a:rPr lang="en-GB" dirty="0" smtClean="0">
                <a:latin typeface="Times New Roman" panose="02020603050405020304" pitchFamily="18" charset="0"/>
              </a:rPr>
              <a:t> reaction </a:t>
            </a:r>
            <a:r>
              <a:rPr lang="en-GB" dirty="0">
                <a:latin typeface="Times New Roman" panose="02020603050405020304" pitchFamily="18" charset="0"/>
              </a:rPr>
              <a:t>between fatty acid halides and sodium </a:t>
            </a:r>
            <a:r>
              <a:rPr lang="en-GB" dirty="0" smtClean="0">
                <a:latin typeface="Times New Roman" panose="02020603050405020304" pitchFamily="18" charset="0"/>
              </a:rPr>
              <a:t>imidazole. Our </a:t>
            </a:r>
            <a:r>
              <a:rPr lang="en-GB" dirty="0">
                <a:latin typeface="Times New Roman" panose="02020603050405020304" pitchFamily="18" charset="0"/>
              </a:rPr>
              <a:t>findings demonstrate the significant anti-corrosion efficiency of the </a:t>
            </a:r>
            <a:r>
              <a:rPr lang="en-GB" dirty="0" smtClean="0">
                <a:latin typeface="Times New Roman" panose="02020603050405020304" pitchFamily="18" charset="0"/>
              </a:rPr>
              <a:t>synthesized </a:t>
            </a:r>
            <a:r>
              <a:rPr lang="en-GB" dirty="0" err="1" smtClean="0">
                <a:latin typeface="Times New Roman" panose="02020603050405020304" pitchFamily="18" charset="0"/>
              </a:rPr>
              <a:t>imidazoline</a:t>
            </a:r>
            <a:r>
              <a:rPr lang="en-GB" dirty="0" smtClean="0">
                <a:latin typeface="Times New Roman" panose="02020603050405020304" pitchFamily="18" charset="0"/>
              </a:rPr>
              <a:t> </a:t>
            </a:r>
            <a:r>
              <a:rPr lang="en-GB" dirty="0">
                <a:latin typeface="Times New Roman" panose="02020603050405020304" pitchFamily="18" charset="0"/>
              </a:rPr>
              <a:t>derivatives. The compounds were characterized using various </a:t>
            </a:r>
            <a:r>
              <a:rPr lang="en-GB" dirty="0" smtClean="0">
                <a:latin typeface="Times New Roman" panose="02020603050405020304" pitchFamily="18" charset="0"/>
              </a:rPr>
              <a:t>analytical techniques</a:t>
            </a:r>
            <a:r>
              <a:rPr lang="en-GB" dirty="0">
                <a:latin typeface="Times New Roman" panose="02020603050405020304" pitchFamily="18" charset="0"/>
              </a:rPr>
              <a:t>, and their structures were confirmed by NMR spectroscopy, FT-IR, </a:t>
            </a:r>
            <a:r>
              <a:rPr lang="en-GB" dirty="0" smtClean="0">
                <a:latin typeface="Times New Roman" panose="02020603050405020304" pitchFamily="18" charset="0"/>
              </a:rPr>
              <a:t>and elemental </a:t>
            </a:r>
            <a:r>
              <a:rPr lang="en-GB" dirty="0">
                <a:latin typeface="Times New Roman" panose="02020603050405020304" pitchFamily="18" charset="0"/>
              </a:rPr>
              <a:t>analysis. The obtained data clearly verified the successful synthesis of </a:t>
            </a:r>
            <a:r>
              <a:rPr lang="en-GB" dirty="0" smtClean="0">
                <a:latin typeface="Times New Roman" panose="02020603050405020304" pitchFamily="18" charset="0"/>
              </a:rPr>
              <a:t>the target compounds. Corrosion </a:t>
            </a:r>
            <a:r>
              <a:rPr lang="en-GB" dirty="0">
                <a:latin typeface="Times New Roman" panose="02020603050405020304" pitchFamily="18" charset="0"/>
              </a:rPr>
              <a:t>is a pervasive and costly problem in various industries, leading to </a:t>
            </a:r>
            <a:r>
              <a:rPr lang="en-GB" dirty="0" smtClean="0">
                <a:latin typeface="Times New Roman" panose="02020603050405020304" pitchFamily="18" charset="0"/>
              </a:rPr>
              <a:t>material degradation</a:t>
            </a:r>
            <a:r>
              <a:rPr lang="en-GB" dirty="0">
                <a:latin typeface="Times New Roman" panose="02020603050405020304" pitchFamily="18" charset="0"/>
              </a:rPr>
              <a:t>, structural damage, and substantial economic losses. The development </a:t>
            </a:r>
            <a:r>
              <a:rPr lang="en-GB" dirty="0" smtClean="0">
                <a:latin typeface="Times New Roman" panose="02020603050405020304" pitchFamily="18" charset="0"/>
              </a:rPr>
              <a:t>of effective </a:t>
            </a:r>
            <a:r>
              <a:rPr lang="en-GB" dirty="0">
                <a:latin typeface="Times New Roman" panose="02020603050405020304" pitchFamily="18" charset="0"/>
              </a:rPr>
              <a:t>corrosion inhibitors is crucial to mitigate these issues. The </a:t>
            </a:r>
            <a:r>
              <a:rPr lang="en-GB" dirty="0" err="1" smtClean="0">
                <a:latin typeface="Times New Roman" panose="02020603050405020304" pitchFamily="18" charset="0"/>
              </a:rPr>
              <a:t>imidazoline</a:t>
            </a:r>
            <a:r>
              <a:rPr lang="en-GB" dirty="0" smtClean="0">
                <a:latin typeface="Times New Roman" panose="02020603050405020304" pitchFamily="18" charset="0"/>
              </a:rPr>
              <a:t> derivatives </a:t>
            </a:r>
            <a:r>
              <a:rPr lang="en-GB" dirty="0">
                <a:latin typeface="Times New Roman" panose="02020603050405020304" pitchFamily="18" charset="0"/>
              </a:rPr>
              <a:t>presented in this study have shown promise as corrosion inhibitors </a:t>
            </a:r>
            <a:r>
              <a:rPr lang="en-GB" dirty="0" smtClean="0">
                <a:latin typeface="Times New Roman" panose="02020603050405020304" pitchFamily="18" charset="0"/>
              </a:rPr>
              <a:t>through their </a:t>
            </a:r>
            <a:r>
              <a:rPr lang="en-GB" dirty="0">
                <a:latin typeface="Times New Roman" panose="02020603050405020304" pitchFamily="18" charset="0"/>
              </a:rPr>
              <a:t>ability to form protective films on metal surfaces, thereby reducing corrosion </a:t>
            </a:r>
            <a:r>
              <a:rPr lang="en-GB" dirty="0" smtClean="0">
                <a:latin typeface="Times New Roman" panose="02020603050405020304" pitchFamily="18" charset="0"/>
              </a:rPr>
              <a:t>rates. Weight </a:t>
            </a:r>
            <a:r>
              <a:rPr lang="en-GB" dirty="0">
                <a:latin typeface="Times New Roman" panose="02020603050405020304" pitchFamily="18" charset="0"/>
              </a:rPr>
              <a:t>loss measurements, electrochemical impedance spectroscopy (EIS), </a:t>
            </a:r>
            <a:r>
              <a:rPr lang="en-GB" dirty="0" smtClean="0">
                <a:latin typeface="Times New Roman" panose="02020603050405020304" pitchFamily="18" charset="0"/>
              </a:rPr>
              <a:t>and polarization </a:t>
            </a:r>
            <a:r>
              <a:rPr lang="en-GB" dirty="0">
                <a:latin typeface="Times New Roman" panose="02020603050405020304" pitchFamily="18" charset="0"/>
              </a:rPr>
              <a:t>resistance techniques provided consistent evidence of the inhibitory </a:t>
            </a:r>
            <a:r>
              <a:rPr lang="en-GB" dirty="0" smtClean="0">
                <a:latin typeface="Times New Roman" panose="02020603050405020304" pitchFamily="18" charset="0"/>
              </a:rPr>
              <a:t>effect of </a:t>
            </a:r>
            <a:r>
              <a:rPr lang="en-GB" dirty="0">
                <a:latin typeface="Times New Roman" panose="02020603050405020304" pitchFamily="18" charset="0"/>
              </a:rPr>
              <a:t>these compounds. The increase in impedance values and a decrease in </a:t>
            </a:r>
            <a:r>
              <a:rPr lang="en-GB" dirty="0" smtClean="0">
                <a:latin typeface="Times New Roman" panose="02020603050405020304" pitchFamily="18" charset="0"/>
              </a:rPr>
              <a:t>corrosion current </a:t>
            </a:r>
            <a:r>
              <a:rPr lang="en-GB" dirty="0">
                <a:latin typeface="Times New Roman" panose="02020603050405020304" pitchFamily="18" charset="0"/>
              </a:rPr>
              <a:t>clearly demonstrated the compounds' ability to mitigate </a:t>
            </a:r>
            <a:r>
              <a:rPr lang="en-GB" dirty="0" smtClean="0">
                <a:latin typeface="Times New Roman" panose="02020603050405020304" pitchFamily="18" charset="0"/>
              </a:rPr>
              <a:t>corrosion. The </a:t>
            </a:r>
            <a:r>
              <a:rPr lang="en-GB" dirty="0">
                <a:latin typeface="Times New Roman" panose="02020603050405020304" pitchFamily="18" charset="0"/>
              </a:rPr>
              <a:t>success of these </a:t>
            </a:r>
            <a:r>
              <a:rPr lang="en-GB" dirty="0" err="1">
                <a:latin typeface="Times New Roman" panose="02020603050405020304" pitchFamily="18" charset="0"/>
              </a:rPr>
              <a:t>imidazoline</a:t>
            </a:r>
            <a:r>
              <a:rPr lang="en-GB" dirty="0">
                <a:latin typeface="Times New Roman" panose="02020603050405020304" pitchFamily="18" charset="0"/>
              </a:rPr>
              <a:t> derivatives as corrosion inhibitors highlights their</a:t>
            </a:r>
          </a:p>
          <a:p>
            <a:r>
              <a:rPr lang="en-GB" dirty="0">
                <a:latin typeface="Times New Roman" panose="02020603050405020304" pitchFamily="18" charset="0"/>
              </a:rPr>
              <a:t>potential for practical applications in industrial settings. However, it is essential </a:t>
            </a:r>
            <a:r>
              <a:rPr lang="en-GB" dirty="0" smtClean="0">
                <a:latin typeface="Times New Roman" panose="02020603050405020304" pitchFamily="18" charset="0"/>
              </a:rPr>
              <a:t>to consider </a:t>
            </a:r>
            <a:r>
              <a:rPr lang="en-GB" dirty="0">
                <a:latin typeface="Times New Roman" panose="02020603050405020304" pitchFamily="18" charset="0"/>
              </a:rPr>
              <a:t>factors such as inhibitor concentration, the nature of the metal substrate, and</a:t>
            </a:r>
          </a:p>
          <a:p>
            <a:r>
              <a:rPr lang="en-GB" dirty="0">
                <a:latin typeface="Times New Roman" panose="02020603050405020304" pitchFamily="18" charset="0"/>
              </a:rPr>
              <a:t>environmental conditions when implementing these inhibitors on a larger </a:t>
            </a:r>
            <a:r>
              <a:rPr lang="en-GB" dirty="0" smtClean="0">
                <a:latin typeface="Times New Roman" panose="02020603050405020304" pitchFamily="18" charset="0"/>
              </a:rPr>
              <a:t>scale. Further </a:t>
            </a:r>
            <a:r>
              <a:rPr lang="en-GB" dirty="0">
                <a:latin typeface="Times New Roman" panose="02020603050405020304" pitchFamily="18" charset="0"/>
              </a:rPr>
              <a:t>research can focus on optimizing the concentration of the inhibitors </a:t>
            </a:r>
            <a:r>
              <a:rPr lang="en-GB" dirty="0" smtClean="0">
                <a:latin typeface="Times New Roman" panose="02020603050405020304" pitchFamily="18" charset="0"/>
              </a:rPr>
              <a:t>and assessing </a:t>
            </a:r>
            <a:r>
              <a:rPr lang="en-GB" dirty="0">
                <a:latin typeface="Times New Roman" panose="02020603050405020304" pitchFamily="18" charset="0"/>
              </a:rPr>
              <a:t>their performance in various corrosive environments. </a:t>
            </a:r>
            <a:r>
              <a:rPr lang="en-GB" dirty="0" smtClean="0">
                <a:latin typeface="Times New Roman" panose="02020603050405020304" pitchFamily="18" charset="0"/>
              </a:rPr>
              <a:t>Additionally, understanding </a:t>
            </a:r>
            <a:r>
              <a:rPr lang="en-GB" dirty="0">
                <a:latin typeface="Times New Roman" panose="02020603050405020304" pitchFamily="18" charset="0"/>
              </a:rPr>
              <a:t>the underlying mechanisms of inhibition and the long-term stability </a:t>
            </a:r>
            <a:r>
              <a:rPr lang="en-GB" dirty="0" smtClean="0">
                <a:latin typeface="Times New Roman" panose="02020603050405020304" pitchFamily="18" charset="0"/>
              </a:rPr>
              <a:t>of the </a:t>
            </a:r>
            <a:r>
              <a:rPr lang="en-GB" dirty="0">
                <a:latin typeface="Times New Roman" panose="02020603050405020304" pitchFamily="18" charset="0"/>
              </a:rPr>
              <a:t>protective films formed by the </a:t>
            </a:r>
            <a:r>
              <a:rPr lang="en-GB" dirty="0" err="1">
                <a:latin typeface="Times New Roman" panose="02020603050405020304" pitchFamily="18" charset="0"/>
              </a:rPr>
              <a:t>imidazoline</a:t>
            </a:r>
            <a:r>
              <a:rPr lang="en-GB" dirty="0">
                <a:latin typeface="Times New Roman" panose="02020603050405020304" pitchFamily="18" charset="0"/>
              </a:rPr>
              <a:t> derivatives is vital for their </a:t>
            </a:r>
            <a:r>
              <a:rPr lang="en-GB" dirty="0" smtClean="0">
                <a:latin typeface="Times New Roman" panose="02020603050405020304" pitchFamily="18" charset="0"/>
              </a:rPr>
              <a:t>successful application. In </a:t>
            </a:r>
            <a:r>
              <a:rPr lang="en-GB" dirty="0">
                <a:latin typeface="Times New Roman" panose="02020603050405020304" pitchFamily="18" charset="0"/>
              </a:rPr>
              <a:t>conclusion, the synthesis and evaluation of </a:t>
            </a:r>
            <a:r>
              <a:rPr lang="en-GB" dirty="0" err="1">
                <a:latin typeface="Times New Roman" panose="02020603050405020304" pitchFamily="18" charset="0"/>
              </a:rPr>
              <a:t>imidazoline</a:t>
            </a:r>
            <a:r>
              <a:rPr lang="en-GB" dirty="0">
                <a:latin typeface="Times New Roman" panose="02020603050405020304" pitchFamily="18" charset="0"/>
              </a:rPr>
              <a:t> derivatives as </a:t>
            </a:r>
            <a:r>
              <a:rPr lang="en-GB" dirty="0" smtClean="0">
                <a:latin typeface="Times New Roman" panose="02020603050405020304" pitchFamily="18" charset="0"/>
              </a:rPr>
              <a:t>corrosion inhibitors </a:t>
            </a:r>
            <a:r>
              <a:rPr lang="en-GB" dirty="0">
                <a:latin typeface="Times New Roman" panose="02020603050405020304" pitchFamily="18" charset="0"/>
              </a:rPr>
              <a:t>have yielded promising results. These compounds have the potential to</a:t>
            </a:r>
          </a:p>
          <a:p>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4159075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8756" y="165101"/>
            <a:ext cx="18592800" cy="10363200"/>
          </a:xfrm>
          <a:prstGeom prst="rect">
            <a:avLst/>
          </a:prstGeom>
          <a:noFill/>
          <a:ln w="9525" cap="flat" cmpd="sng" algn="ctr">
            <a:solidFill>
              <a:schemeClr val="accent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grpSp>
        <p:nvGrpSpPr>
          <p:cNvPr id="23" name="Group 22">
            <a:extLst>
              <a:ext uri="{FF2B5EF4-FFF2-40B4-BE49-F238E27FC236}">
                <a16:creationId xmlns:a16="http://schemas.microsoft.com/office/drawing/2014/main" id="{E9DC037C-C731-4D52-835A-5765F8A4FBF2}"/>
              </a:ext>
            </a:extLst>
          </p:cNvPr>
          <p:cNvGrpSpPr/>
          <p:nvPr/>
        </p:nvGrpSpPr>
        <p:grpSpPr>
          <a:xfrm>
            <a:off x="0" y="546100"/>
            <a:ext cx="5314155" cy="828000"/>
            <a:chOff x="564554" y="8642689"/>
            <a:chExt cx="3496471" cy="439424"/>
          </a:xfrm>
          <a:solidFill>
            <a:schemeClr val="accent1">
              <a:lumMod val="50000"/>
            </a:schemeClr>
          </a:solidFill>
        </p:grpSpPr>
        <p:sp>
          <p:nvSpPr>
            <p:cNvPr id="24" name="object 4">
              <a:extLst>
                <a:ext uri="{FF2B5EF4-FFF2-40B4-BE49-F238E27FC236}">
                  <a16:creationId xmlns:a16="http://schemas.microsoft.com/office/drawing/2014/main" id="{FAC1F606-62F6-4305-800B-EF4BDCC04BC6}"/>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11" name="object 9">
            <a:extLst>
              <a:ext uri="{FF2B5EF4-FFF2-40B4-BE49-F238E27FC236}">
                <a16:creationId xmlns:a16="http://schemas.microsoft.com/office/drawing/2014/main" id="{0A39365D-A6B5-4623-AC67-FBE1BB6FC527}"/>
              </a:ext>
            </a:extLst>
          </p:cNvPr>
          <p:cNvSpPr txBox="1"/>
          <p:nvPr/>
        </p:nvSpPr>
        <p:spPr>
          <a:xfrm>
            <a:off x="207055" y="750707"/>
            <a:ext cx="7086600" cy="505267"/>
          </a:xfrm>
          <a:prstGeom prst="rect">
            <a:avLst/>
          </a:prstGeom>
        </p:spPr>
        <p:txBody>
          <a:bodyPr vert="horz" wrap="square" lIns="0" tIns="12700" rIns="0" bIns="0" rtlCol="0">
            <a:spAutoFit/>
          </a:bodyPr>
          <a:lstStyle/>
          <a:p>
            <a:pPr marL="12700">
              <a:lnSpc>
                <a:spcPct val="100000"/>
              </a:lnSpc>
              <a:spcBef>
                <a:spcPts val="100"/>
              </a:spcBef>
            </a:pPr>
            <a:r>
              <a:rPr lang="en-US" sz="3200" b="1" dirty="0">
                <a:solidFill>
                  <a:srgbClr val="FFFFFF"/>
                </a:solidFill>
                <a:cs typeface="Source Sans Pro Light"/>
              </a:rPr>
              <a:t>1.</a:t>
            </a:r>
            <a:r>
              <a:rPr lang="en-US" sz="3200" b="1" spc="-20" dirty="0">
                <a:solidFill>
                  <a:srgbClr val="FFFFFF"/>
                </a:solidFill>
                <a:cs typeface="Source Sans Pro Light"/>
              </a:rPr>
              <a:t>INTRODUCTION </a:t>
            </a:r>
            <a:endParaRPr lang="en-US" sz="3200" b="1" dirty="0">
              <a:cs typeface="Source Sans Pro Light"/>
            </a:endParaRPr>
          </a:p>
        </p:txBody>
      </p:sp>
      <p:sp>
        <p:nvSpPr>
          <p:cNvPr id="12" name="object 10">
            <a:extLst>
              <a:ext uri="{FF2B5EF4-FFF2-40B4-BE49-F238E27FC236}">
                <a16:creationId xmlns:a16="http://schemas.microsoft.com/office/drawing/2014/main" id="{4B00ADBE-6249-46EB-B9DA-3742A4C1861C}"/>
              </a:ext>
            </a:extLst>
          </p:cNvPr>
          <p:cNvSpPr txBox="1"/>
          <p:nvPr/>
        </p:nvSpPr>
        <p:spPr>
          <a:xfrm>
            <a:off x="432026" y="6399917"/>
            <a:ext cx="17754600" cy="4293483"/>
          </a:xfrm>
          <a:prstGeom prst="rect">
            <a:avLst/>
          </a:prstGeom>
        </p:spPr>
        <p:txBody>
          <a:bodyPr vert="horz" wrap="square" lIns="0" tIns="5080" rIns="0" bIns="0" rtlCol="0" anchor="t">
            <a:spAutoFit/>
          </a:bodyPr>
          <a:lstStyle/>
          <a:p>
            <a:pPr marL="298450" marR="5080" indent="-285750" algn="just">
              <a:lnSpc>
                <a:spcPct val="118100"/>
              </a:lnSpc>
              <a:spcBef>
                <a:spcPts val="100"/>
              </a:spcBef>
              <a:buFont typeface="Wingdings" panose="05000000000000000000" pitchFamily="2" charset="2"/>
              <a:buChar char="q"/>
            </a:pPr>
            <a:r>
              <a:rPr lang="en-GB" dirty="0"/>
              <a:t>Imidazoline is a class of heterocycles formally derived from </a:t>
            </a:r>
            <a:r>
              <a:rPr lang="en-GB" dirty="0" err="1"/>
              <a:t>imidazoles</a:t>
            </a:r>
            <a:r>
              <a:rPr lang="en-GB" dirty="0"/>
              <a:t> by the reduction of one of the two double bonds. Three isomers are known, 2-imidazolines, </a:t>
            </a:r>
            <a:r>
              <a:rPr lang="en-GB" dirty="0" smtClean="0"/>
              <a:t>             3-imidazolines</a:t>
            </a:r>
            <a:r>
              <a:rPr lang="en-GB" dirty="0"/>
              <a:t>, and 4-imidazolines. The 2-imidazolines and 3-imidazolines contain an imine centre, whereas the 4-imidazolines contain an alkene group. The 2-Imidazoline group occurs in several drugs and it is one of the heterogeneous organic compounds used in many pharmaceutical, petroleum and other industries. This thesis focuses on the Synthesis of </a:t>
            </a:r>
            <a:r>
              <a:rPr lang="en-GB" dirty="0" err="1"/>
              <a:t>imidazolinone</a:t>
            </a:r>
            <a:r>
              <a:rPr lang="en-GB" dirty="0"/>
              <a:t> derivatives using environmentally friendly methods in reducing corrosion in crude oil pipes or other equipment, which causes gas leaks and oil leaks. Imidazoline compound is the most important injected into crude oil in insulation plants to reduce corrosion. Many companies produce imidazoline However, most of the preparation methods used are harmful to the environment and hazardous to humans, particularly those involved in the synthesis of imidazoline.  </a:t>
            </a:r>
            <a:endParaRPr lang="en-GB" dirty="0" smtClean="0"/>
          </a:p>
          <a:p>
            <a:pPr marL="298450" marR="5080" indent="-285750" algn="just">
              <a:lnSpc>
                <a:spcPct val="118100"/>
              </a:lnSpc>
              <a:spcBef>
                <a:spcPts val="100"/>
              </a:spcBef>
              <a:buFont typeface="Wingdings" panose="05000000000000000000" pitchFamily="2" charset="2"/>
              <a:buChar char="q"/>
            </a:pPr>
            <a:r>
              <a:rPr lang="en-GB" dirty="0" smtClean="0"/>
              <a:t>Iraq </a:t>
            </a:r>
            <a:r>
              <a:rPr lang="en-GB" dirty="0"/>
              <a:t>crude oil is one of the acidic substances that cause the corrosion of pipes and other equipment. In such a corrosion, we inject </a:t>
            </a:r>
            <a:r>
              <a:rPr lang="en-GB" dirty="0" err="1"/>
              <a:t>imidazoline</a:t>
            </a:r>
            <a:r>
              <a:rPr lang="en-GB" dirty="0"/>
              <a:t> into the crude oil. Corrosion is one of the recurrent problems during crude Oil extraction and one of the persistent problems that has not been finally disposed of. This Thesis will be in four parts in general. </a:t>
            </a:r>
            <a:r>
              <a:rPr lang="en-GB" dirty="0" smtClean="0"/>
              <a:t>First</a:t>
            </a:r>
            <a:r>
              <a:rPr lang="en-GB" dirty="0"/>
              <a:t>, the synthesis of imidazole derivatives from fatty acids in an environmentally friendly way (green chemistry</a:t>
            </a:r>
            <a:r>
              <a:rPr lang="en-GB" dirty="0" smtClean="0"/>
              <a:t>). Secondly</a:t>
            </a:r>
            <a:r>
              <a:rPr lang="en-GB" dirty="0"/>
              <a:t>, to ensure the purity of the prepared imidazole derivatives and examine them with FT-IR devices and the NMR to ensure the validity of the produced </a:t>
            </a:r>
            <a:r>
              <a:rPr lang="en-GB" dirty="0" smtClean="0"/>
              <a:t>compounds. Third</a:t>
            </a:r>
            <a:r>
              <a:rPr lang="en-GB" dirty="0"/>
              <a:t>, studying the effect of imidazole derivatives prepared as corrosion inhibitors by conducting corrosion experiments used in </a:t>
            </a:r>
            <a:r>
              <a:rPr lang="en-GB" dirty="0" smtClean="0"/>
              <a:t>ASTM. Fourth</a:t>
            </a:r>
            <a:r>
              <a:rPr lang="en-GB" dirty="0"/>
              <a:t>, discussing the obtained results and explaining how their effect was as corrosion </a:t>
            </a:r>
            <a:r>
              <a:rPr lang="en-GB" dirty="0" smtClean="0"/>
              <a:t>inhibitors. Through </a:t>
            </a:r>
            <a:r>
              <a:rPr lang="en-GB" dirty="0"/>
              <a:t>these, the best derivative that works as a corrosion inhibitor was reached according to the obtained results </a:t>
            </a:r>
            <a:r>
              <a:rPr lang="en-GB" dirty="0" smtClean="0"/>
              <a:t> </a:t>
            </a:r>
          </a:p>
          <a:p>
            <a:pPr marL="12700" marR="5080" algn="just">
              <a:lnSpc>
                <a:spcPct val="118100"/>
              </a:lnSpc>
              <a:spcBef>
                <a:spcPts val="100"/>
              </a:spcBef>
            </a:pPr>
            <a:endParaRPr lang="en-US" sz="2000" dirty="0">
              <a:cs typeface="Source Sans Pro Light"/>
            </a:endParaRPr>
          </a:p>
        </p:txBody>
      </p:sp>
      <p:sp>
        <p:nvSpPr>
          <p:cNvPr id="4" name="Rectangle 3"/>
          <p:cNvSpPr/>
          <p:nvPr/>
        </p:nvSpPr>
        <p:spPr>
          <a:xfrm>
            <a:off x="437356" y="1508559"/>
            <a:ext cx="17754600" cy="400110"/>
          </a:xfrm>
          <a:prstGeom prst="rect">
            <a:avLst/>
          </a:prstGeom>
        </p:spPr>
        <p:txBody>
          <a:bodyPr wrap="square">
            <a:spAutoFit/>
          </a:bodyPr>
          <a:lstStyle/>
          <a:p>
            <a:endParaRPr lang="en-GB" sz="2000" dirty="0"/>
          </a:p>
        </p:txBody>
      </p:sp>
      <p:sp>
        <p:nvSpPr>
          <p:cNvPr id="15" name="object 10">
            <a:extLst>
              <a:ext uri="{FF2B5EF4-FFF2-40B4-BE49-F238E27FC236}">
                <a16:creationId xmlns:a16="http://schemas.microsoft.com/office/drawing/2014/main" id="{4B00ADBE-6249-46EB-B9DA-3742A4C1861C}"/>
              </a:ext>
            </a:extLst>
          </p:cNvPr>
          <p:cNvSpPr txBox="1"/>
          <p:nvPr/>
        </p:nvSpPr>
        <p:spPr>
          <a:xfrm>
            <a:off x="432026" y="1643131"/>
            <a:ext cx="8006330" cy="5090111"/>
          </a:xfrm>
          <a:prstGeom prst="rect">
            <a:avLst/>
          </a:prstGeom>
        </p:spPr>
        <p:txBody>
          <a:bodyPr vert="horz" wrap="square" lIns="0" tIns="5080" rIns="0" bIns="0" rtlCol="0" anchor="t">
            <a:spAutoFit/>
          </a:bodyPr>
          <a:lstStyle/>
          <a:p>
            <a:pPr marL="342900" indent="-342900">
              <a:buFont typeface="Wingdings" panose="05000000000000000000" pitchFamily="2" charset="2"/>
              <a:buChar char="q"/>
            </a:pPr>
            <a:r>
              <a:rPr lang="en-GB" dirty="0" smtClean="0"/>
              <a:t>Any </a:t>
            </a:r>
            <a:r>
              <a:rPr lang="en-GB" dirty="0"/>
              <a:t>cyclic organic compound containing N, O, or S as a substitute for one or more of a single cyclic carbon atom is called a heterocyclic compound. The rings are either non-aromatic rings or simple aromatic rings. Some examples are </a:t>
            </a:r>
            <a:r>
              <a:rPr lang="pt-BR" dirty="0"/>
              <a:t>imidazole (C₃H₄N₂), pyridine (C5H5N), dioxane (C4H8O2) and pyrimidine (C4H4N2) as </a:t>
            </a:r>
            <a:r>
              <a:rPr lang="en-GB" dirty="0"/>
              <a:t>shown below (</a:t>
            </a:r>
            <a:r>
              <a:rPr lang="en-GB" dirty="0" smtClean="0"/>
              <a:t>Bharti 2011). </a:t>
            </a:r>
            <a:r>
              <a:rPr lang="en-GB" dirty="0"/>
              <a:t>Imidazole is a five-membered aromatic heterocycle containing two nitrogen atoms. </a:t>
            </a:r>
            <a:r>
              <a:rPr lang="en-GB" dirty="0" smtClean="0"/>
              <a:t>It exhibits </a:t>
            </a:r>
            <a:r>
              <a:rPr lang="en-GB" dirty="0"/>
              <a:t>resonance due to the delocalization of electrons within the ring (Bharti 2011</a:t>
            </a:r>
            <a:r>
              <a:rPr lang="en-GB" dirty="0" smtClean="0"/>
              <a:t>). </a:t>
            </a:r>
            <a:r>
              <a:rPr lang="en-GB" dirty="0"/>
              <a:t>In imidazole, the lone pair of electrons on each nitrogen atom can delocalize into the </a:t>
            </a:r>
            <a:r>
              <a:rPr lang="en-GB" dirty="0" smtClean="0"/>
              <a:t>π system </a:t>
            </a:r>
            <a:r>
              <a:rPr lang="en-GB" dirty="0"/>
              <a:t>of the ring, leading to resonance stabilization. This electron </a:t>
            </a:r>
            <a:r>
              <a:rPr lang="en-GB" dirty="0" smtClean="0"/>
              <a:t>delocalization occurs </a:t>
            </a:r>
            <a:r>
              <a:rPr lang="en-GB" dirty="0"/>
              <a:t>through the formation of a π bond between the nitrogen atoms and the </a:t>
            </a:r>
            <a:r>
              <a:rPr lang="en-GB" dirty="0" smtClean="0"/>
              <a:t>adjacent carbon </a:t>
            </a:r>
            <a:r>
              <a:rPr lang="en-GB" dirty="0"/>
              <a:t>atoms in the ring. As a result, the electrons are shared between multiple </a:t>
            </a:r>
            <a:r>
              <a:rPr lang="en-GB" dirty="0" smtClean="0"/>
              <a:t>atoms, creating </a:t>
            </a:r>
            <a:r>
              <a:rPr lang="en-GB" dirty="0"/>
              <a:t>resonance structures (John and Joule 2010</a:t>
            </a:r>
            <a:r>
              <a:rPr lang="en-GB" dirty="0" smtClean="0"/>
              <a:t>). The </a:t>
            </a:r>
            <a:r>
              <a:rPr lang="en-GB" dirty="0"/>
              <a:t>resonance structures of imidazole show that the electrons are not localized </a:t>
            </a:r>
            <a:r>
              <a:rPr lang="en-GB" dirty="0" smtClean="0"/>
              <a:t>on specific </a:t>
            </a:r>
            <a:r>
              <a:rPr lang="en-GB" dirty="0"/>
              <a:t>atoms but are spread out over the entire ring system. This delocalization </a:t>
            </a:r>
            <a:r>
              <a:rPr lang="en-GB" dirty="0" smtClean="0"/>
              <a:t>of electrons </a:t>
            </a:r>
            <a:r>
              <a:rPr lang="en-GB" dirty="0"/>
              <a:t>enhances the stability of the molecule. It also influences the reactivity </a:t>
            </a:r>
            <a:r>
              <a:rPr lang="en-GB" dirty="0" smtClean="0"/>
              <a:t>of imidazole</a:t>
            </a:r>
            <a:r>
              <a:rPr lang="en-GB" dirty="0"/>
              <a:t>, making it more nucleophilic and capable of participating in various </a:t>
            </a:r>
            <a:r>
              <a:rPr lang="en-GB" dirty="0" smtClean="0"/>
              <a:t>chemical reactions </a:t>
            </a:r>
            <a:r>
              <a:rPr lang="en-GB" dirty="0"/>
              <a:t>(John and Joule 2010).</a:t>
            </a:r>
          </a:p>
          <a:p>
            <a:pPr marL="298450" marR="5080" indent="-285750" algn="just">
              <a:lnSpc>
                <a:spcPct val="118100"/>
              </a:lnSpc>
              <a:spcBef>
                <a:spcPts val="100"/>
              </a:spcBef>
              <a:buFont typeface="Wingdings" panose="05000000000000000000" pitchFamily="2" charset="2"/>
              <a:buChar char="q"/>
            </a:pPr>
            <a:endParaRPr lang="en-US" sz="2000" dirty="0">
              <a:cs typeface="Source Sans Pro Light"/>
            </a:endParaRPr>
          </a:p>
        </p:txBody>
      </p:sp>
      <p:pic>
        <p:nvPicPr>
          <p:cNvPr id="6" name="Picture 5"/>
          <p:cNvPicPr>
            <a:picLocks noChangeAspect="1"/>
          </p:cNvPicPr>
          <p:nvPr/>
        </p:nvPicPr>
        <p:blipFill>
          <a:blip r:embed="rId2"/>
          <a:stretch>
            <a:fillRect/>
          </a:stretch>
        </p:blipFill>
        <p:spPr>
          <a:xfrm>
            <a:off x="8553335" y="1826227"/>
            <a:ext cx="9667876" cy="4052118"/>
          </a:xfrm>
          <a:prstGeom prst="rect">
            <a:avLst/>
          </a:prstGeom>
        </p:spPr>
      </p:pic>
      <p:sp>
        <p:nvSpPr>
          <p:cNvPr id="7" name="Rectangle 6"/>
          <p:cNvSpPr/>
          <p:nvPr/>
        </p:nvSpPr>
        <p:spPr>
          <a:xfrm>
            <a:off x="11257756" y="6011347"/>
            <a:ext cx="3839513" cy="369332"/>
          </a:xfrm>
          <a:prstGeom prst="rect">
            <a:avLst/>
          </a:prstGeom>
        </p:spPr>
        <p:txBody>
          <a:bodyPr wrap="none">
            <a:spAutoFit/>
          </a:bodyPr>
          <a:lstStyle/>
          <a:p>
            <a:r>
              <a:rPr lang="en-GB" dirty="0">
                <a:latin typeface="Times New Roman" panose="02020603050405020304" pitchFamily="18" charset="0"/>
              </a:rPr>
              <a:t>Resonance in </a:t>
            </a:r>
            <a:r>
              <a:rPr lang="en-GB" dirty="0" err="1">
                <a:latin typeface="Times New Roman" panose="02020603050405020304" pitchFamily="18" charset="0"/>
              </a:rPr>
              <a:t>Imidazoles</a:t>
            </a:r>
            <a:r>
              <a:rPr lang="en-GB" dirty="0">
                <a:latin typeface="Times New Roman" panose="02020603050405020304" pitchFamily="18" charset="0"/>
              </a:rPr>
              <a:t> (</a:t>
            </a:r>
            <a:r>
              <a:rPr lang="en-GB" dirty="0" err="1">
                <a:latin typeface="Times New Roman" panose="02020603050405020304" pitchFamily="18" charset="0"/>
              </a:rPr>
              <a:t>Hazim</a:t>
            </a:r>
            <a:r>
              <a:rPr lang="en-GB" dirty="0">
                <a:latin typeface="Times New Roman" panose="02020603050405020304" pitchFamily="18" charset="0"/>
              </a:rPr>
              <a:t> 2019)</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3556421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sp>
        <p:nvSpPr>
          <p:cNvPr id="8" name="Rectangle 7"/>
          <p:cNvSpPr/>
          <p:nvPr/>
        </p:nvSpPr>
        <p:spPr>
          <a:xfrm>
            <a:off x="1046956" y="2115047"/>
            <a:ext cx="17373600" cy="6463308"/>
          </a:xfrm>
          <a:prstGeom prst="rect">
            <a:avLst/>
          </a:prstGeom>
        </p:spPr>
        <p:txBody>
          <a:bodyPr wrap="square">
            <a:spAutoFit/>
          </a:bodyPr>
          <a:lstStyle/>
          <a:p>
            <a:r>
              <a:rPr lang="en-GB" dirty="0">
                <a:latin typeface="Times New Roman" panose="02020603050405020304" pitchFamily="18" charset="0"/>
              </a:rPr>
              <a:t>contribute to the prevention of corrosion-related issues, thereby extending the </a:t>
            </a:r>
            <a:r>
              <a:rPr lang="en-GB" dirty="0" smtClean="0">
                <a:latin typeface="Times New Roman" panose="02020603050405020304" pitchFamily="18" charset="0"/>
              </a:rPr>
              <a:t>lifespan of </a:t>
            </a:r>
            <a:r>
              <a:rPr lang="en-GB" dirty="0">
                <a:latin typeface="Times New Roman" panose="02020603050405020304" pitchFamily="18" charset="0"/>
              </a:rPr>
              <a:t>metal structures, reducing maintenance costs, and preserving valuable assets </a:t>
            </a:r>
            <a:r>
              <a:rPr lang="en-GB" dirty="0" smtClean="0">
                <a:latin typeface="Times New Roman" panose="02020603050405020304" pitchFamily="18" charset="0"/>
              </a:rPr>
              <a:t>in various </a:t>
            </a:r>
            <a:r>
              <a:rPr lang="en-GB" dirty="0">
                <a:latin typeface="Times New Roman" panose="02020603050405020304" pitchFamily="18" charset="0"/>
              </a:rPr>
              <a:t>industries. The study opens the door to further research in this area, aiming </a:t>
            </a:r>
            <a:r>
              <a:rPr lang="en-GB" dirty="0" smtClean="0">
                <a:latin typeface="Times New Roman" panose="02020603050405020304" pitchFamily="18" charset="0"/>
              </a:rPr>
              <a:t>to enhance </a:t>
            </a:r>
            <a:r>
              <a:rPr lang="en-GB" dirty="0">
                <a:latin typeface="Times New Roman" panose="02020603050405020304" pitchFamily="18" charset="0"/>
              </a:rPr>
              <a:t>the effectiveness and practicality of these inhibitors for real-world </a:t>
            </a:r>
            <a:r>
              <a:rPr lang="en-GB" dirty="0" smtClean="0">
                <a:latin typeface="Times New Roman" panose="02020603050405020304" pitchFamily="18" charset="0"/>
              </a:rPr>
              <a:t>applications. The </a:t>
            </a:r>
            <a:r>
              <a:rPr lang="en-GB" dirty="0">
                <a:latin typeface="Times New Roman" panose="02020603050405020304" pitchFamily="18" charset="0"/>
              </a:rPr>
              <a:t>successful synthesis of imidazoline derivatives through a non-harmful method is </a:t>
            </a:r>
            <a:r>
              <a:rPr lang="en-GB" dirty="0" smtClean="0">
                <a:latin typeface="Times New Roman" panose="02020603050405020304" pitchFamily="18" charset="0"/>
              </a:rPr>
              <a:t>a noteworthy </a:t>
            </a:r>
            <a:r>
              <a:rPr lang="en-GB" dirty="0">
                <a:latin typeface="Times New Roman" panose="02020603050405020304" pitchFamily="18" charset="0"/>
              </a:rPr>
              <a:t>accomplishment. It addresses the environmental concerns associated </a:t>
            </a:r>
            <a:r>
              <a:rPr lang="en-GB" dirty="0" smtClean="0">
                <a:latin typeface="Times New Roman" panose="02020603050405020304" pitchFamily="18" charset="0"/>
              </a:rPr>
              <a:t>with conventional </a:t>
            </a:r>
            <a:r>
              <a:rPr lang="en-GB" dirty="0">
                <a:latin typeface="Times New Roman" panose="02020603050405020304" pitchFamily="18" charset="0"/>
              </a:rPr>
              <a:t>methods and opens new possibilities for green and sustainable </a:t>
            </a:r>
            <a:r>
              <a:rPr lang="en-GB" dirty="0" smtClean="0">
                <a:latin typeface="Times New Roman" panose="02020603050405020304" pitchFamily="18" charset="0"/>
              </a:rPr>
              <a:t>corrosion inhibitors</a:t>
            </a:r>
            <a:r>
              <a:rPr lang="en-GB" dirty="0">
                <a:latin typeface="Times New Roman" panose="02020603050405020304" pitchFamily="18" charset="0"/>
              </a:rPr>
              <a:t>. Furthermore, the detailed characterization using NMR and IR ensures </a:t>
            </a:r>
            <a:r>
              <a:rPr lang="en-GB" dirty="0" smtClean="0">
                <a:latin typeface="Times New Roman" panose="02020603050405020304" pitchFamily="18" charset="0"/>
              </a:rPr>
              <a:t>the reliability </a:t>
            </a:r>
            <a:r>
              <a:rPr lang="en-GB" dirty="0">
                <a:latin typeface="Times New Roman" panose="02020603050405020304" pitchFamily="18" charset="0"/>
              </a:rPr>
              <a:t>of the obtained compounds, boosting confidence in their </a:t>
            </a:r>
            <a:r>
              <a:rPr lang="en-GB" dirty="0" smtClean="0">
                <a:latin typeface="Times New Roman" panose="02020603050405020304" pitchFamily="18" charset="0"/>
              </a:rPr>
              <a:t>anti-corrosion evaluation</a:t>
            </a:r>
            <a:r>
              <a:rPr lang="en-GB" dirty="0">
                <a:latin typeface="Times New Roman" panose="02020603050405020304" pitchFamily="18" charset="0"/>
              </a:rPr>
              <a:t>.</a:t>
            </a:r>
          </a:p>
          <a:p>
            <a:r>
              <a:rPr lang="en-GB" dirty="0">
                <a:latin typeface="Times New Roman" panose="02020603050405020304" pitchFamily="18" charset="0"/>
              </a:rPr>
              <a:t>The experimental data revealed promising outcomes, indicating that the </a:t>
            </a:r>
            <a:r>
              <a:rPr lang="en-GB" dirty="0" smtClean="0">
                <a:latin typeface="Times New Roman" panose="02020603050405020304" pitchFamily="18" charset="0"/>
              </a:rPr>
              <a:t>imidazole derivatives </a:t>
            </a:r>
            <a:r>
              <a:rPr lang="en-GB" dirty="0">
                <a:latin typeface="Times New Roman" panose="02020603050405020304" pitchFamily="18" charset="0"/>
              </a:rPr>
              <a:t>synthesized through the non-harmful approach exhibited notable corrosion</a:t>
            </a:r>
          </a:p>
          <a:p>
            <a:r>
              <a:rPr lang="en-GB" dirty="0">
                <a:latin typeface="Times New Roman" panose="02020603050405020304" pitchFamily="18" charset="0"/>
              </a:rPr>
              <a:t>inhibition properties. The results obtained from the ASTM G31 experiments </a:t>
            </a:r>
            <a:r>
              <a:rPr lang="en-GB" dirty="0" smtClean="0">
                <a:latin typeface="Times New Roman" panose="02020603050405020304" pitchFamily="18" charset="0"/>
              </a:rPr>
              <a:t>were documented </a:t>
            </a:r>
            <a:r>
              <a:rPr lang="en-GB" dirty="0">
                <a:latin typeface="Times New Roman" panose="02020603050405020304" pitchFamily="18" charset="0"/>
              </a:rPr>
              <a:t>and presented in a table format. Comparative analysis with </a:t>
            </a:r>
            <a:r>
              <a:rPr lang="en-GB" dirty="0" smtClean="0">
                <a:latin typeface="Times New Roman" panose="02020603050405020304" pitchFamily="18" charset="0"/>
              </a:rPr>
              <a:t>traditional corrosion </a:t>
            </a:r>
            <a:r>
              <a:rPr lang="en-GB" dirty="0">
                <a:latin typeface="Times New Roman" panose="02020603050405020304" pitchFamily="18" charset="0"/>
              </a:rPr>
              <a:t>inhibitors and commercial products further reinforced the potential of the </a:t>
            </a:r>
            <a:r>
              <a:rPr lang="en-GB" dirty="0" smtClean="0">
                <a:latin typeface="Times New Roman" panose="02020603050405020304" pitchFamily="18" charset="0"/>
              </a:rPr>
              <a:t>eco-friendly </a:t>
            </a:r>
            <a:r>
              <a:rPr lang="pt-BR" dirty="0" smtClean="0">
                <a:latin typeface="Times New Roman" panose="02020603050405020304" pitchFamily="18" charset="0"/>
              </a:rPr>
              <a:t>imidazole </a:t>
            </a:r>
            <a:r>
              <a:rPr lang="pt-BR" dirty="0">
                <a:latin typeface="Times New Roman" panose="02020603050405020304" pitchFamily="18" charset="0"/>
              </a:rPr>
              <a:t>derivatives as corrosion </a:t>
            </a:r>
            <a:r>
              <a:rPr lang="pt-BR" dirty="0" smtClean="0">
                <a:latin typeface="Times New Roman" panose="02020603050405020304" pitchFamily="18" charset="0"/>
              </a:rPr>
              <a:t>inhibitors. </a:t>
            </a:r>
            <a:r>
              <a:rPr lang="en-GB" dirty="0" smtClean="0">
                <a:latin typeface="Times New Roman" panose="02020603050405020304" pitchFamily="18" charset="0"/>
              </a:rPr>
              <a:t>Conclusion</a:t>
            </a:r>
            <a:r>
              <a:rPr lang="en-GB" dirty="0">
                <a:latin typeface="Times New Roman" panose="02020603050405020304" pitchFamily="18" charset="0"/>
              </a:rPr>
              <a:t>: In conclusion, this research highlights the significance of </a:t>
            </a:r>
            <a:r>
              <a:rPr lang="en-GB" dirty="0" smtClean="0">
                <a:latin typeface="Times New Roman" panose="02020603050405020304" pitchFamily="18" charset="0"/>
              </a:rPr>
              <a:t>employing environmentally </a:t>
            </a:r>
            <a:r>
              <a:rPr lang="en-GB" dirty="0">
                <a:latin typeface="Times New Roman" panose="02020603050405020304" pitchFamily="18" charset="0"/>
              </a:rPr>
              <a:t>friendly methods for the synthesis of imidazole derivatives as</a:t>
            </a:r>
          </a:p>
          <a:p>
            <a:r>
              <a:rPr lang="en-GB" dirty="0">
                <a:latin typeface="Times New Roman" panose="02020603050405020304" pitchFamily="18" charset="0"/>
              </a:rPr>
              <a:t>corrosion inhibitors. The non-harmful approach presented in this study not only </a:t>
            </a:r>
            <a:r>
              <a:rPr lang="en-GB" dirty="0" smtClean="0">
                <a:latin typeface="Times New Roman" panose="02020603050405020304" pitchFamily="18" charset="0"/>
              </a:rPr>
              <a:t>ensures the </a:t>
            </a:r>
            <a:r>
              <a:rPr lang="en-GB" dirty="0">
                <a:latin typeface="Times New Roman" panose="02020603050405020304" pitchFamily="18" charset="0"/>
              </a:rPr>
              <a:t>safety of researchers and the environment but also offers a feasible route for largescale</a:t>
            </a:r>
          </a:p>
          <a:p>
            <a:r>
              <a:rPr lang="en-GB" dirty="0">
                <a:latin typeface="Times New Roman" panose="02020603050405020304" pitchFamily="18" charset="0"/>
              </a:rPr>
              <a:t>industrial production. The MRI characterization provided valuable insights </a:t>
            </a:r>
            <a:r>
              <a:rPr lang="en-GB" dirty="0" smtClean="0">
                <a:latin typeface="Times New Roman" panose="02020603050405020304" pitchFamily="18" charset="0"/>
              </a:rPr>
              <a:t>into the </a:t>
            </a:r>
            <a:r>
              <a:rPr lang="en-GB" dirty="0">
                <a:latin typeface="Times New Roman" panose="02020603050405020304" pitchFamily="18" charset="0"/>
              </a:rPr>
              <a:t>structural features of the synthesized derivatives, adding to their potential </a:t>
            </a:r>
            <a:r>
              <a:rPr lang="en-GB" dirty="0" smtClean="0">
                <a:latin typeface="Times New Roman" panose="02020603050405020304" pitchFamily="18" charset="0"/>
              </a:rPr>
              <a:t>as effective </a:t>
            </a:r>
            <a:r>
              <a:rPr lang="en-GB" dirty="0">
                <a:latin typeface="Times New Roman" panose="02020603050405020304" pitchFamily="18" charset="0"/>
              </a:rPr>
              <a:t>corrosion inhibitors. The positive results from the ASTM G31 </a:t>
            </a:r>
            <a:r>
              <a:rPr lang="en-GB" dirty="0" smtClean="0">
                <a:latin typeface="Times New Roman" panose="02020603050405020304" pitchFamily="18" charset="0"/>
              </a:rPr>
              <a:t>corrosion inhibition </a:t>
            </a:r>
            <a:r>
              <a:rPr lang="en-GB" dirty="0">
                <a:latin typeface="Times New Roman" panose="02020603050405020304" pitchFamily="18" charset="0"/>
              </a:rPr>
              <a:t>experiments further support the practical application of these derivatives in</a:t>
            </a:r>
          </a:p>
          <a:p>
            <a:r>
              <a:rPr lang="en-GB" dirty="0">
                <a:latin typeface="Times New Roman" panose="02020603050405020304" pitchFamily="18" charset="0"/>
              </a:rPr>
              <a:t>industrial corrosion </a:t>
            </a:r>
            <a:r>
              <a:rPr lang="en-GB" dirty="0" smtClean="0">
                <a:latin typeface="Times New Roman" panose="02020603050405020304" pitchFamily="18" charset="0"/>
              </a:rPr>
              <a:t>protection. It </a:t>
            </a:r>
            <a:r>
              <a:rPr lang="en-GB" dirty="0">
                <a:latin typeface="Times New Roman" panose="02020603050405020304" pitchFamily="18" charset="0"/>
              </a:rPr>
              <a:t>is important to acknowledge that further studies may be required to explore the </a:t>
            </a:r>
            <a:r>
              <a:rPr lang="en-GB" dirty="0" err="1" smtClean="0">
                <a:latin typeface="Times New Roman" panose="02020603050405020304" pitchFamily="18" charset="0"/>
              </a:rPr>
              <a:t>longterm</a:t>
            </a:r>
            <a:r>
              <a:rPr lang="en-GB" dirty="0">
                <a:latin typeface="Times New Roman" panose="02020603050405020304" pitchFamily="18" charset="0"/>
              </a:rPr>
              <a:t> </a:t>
            </a:r>
            <a:r>
              <a:rPr lang="en-GB" dirty="0" smtClean="0">
                <a:latin typeface="Times New Roman" panose="02020603050405020304" pitchFamily="18" charset="0"/>
              </a:rPr>
              <a:t>stability </a:t>
            </a:r>
            <a:r>
              <a:rPr lang="en-GB" dirty="0">
                <a:latin typeface="Times New Roman" panose="02020603050405020304" pitchFamily="18" charset="0"/>
              </a:rPr>
              <a:t>and performance of these imidazoline derivatives under </a:t>
            </a:r>
            <a:r>
              <a:rPr lang="en-GB" dirty="0" smtClean="0">
                <a:latin typeface="Times New Roman" panose="02020603050405020304" pitchFamily="18" charset="0"/>
              </a:rPr>
              <a:t>different environmental </a:t>
            </a:r>
            <a:r>
              <a:rPr lang="en-GB" dirty="0">
                <a:latin typeface="Times New Roman" panose="02020603050405020304" pitchFamily="18" charset="0"/>
              </a:rPr>
              <a:t>conditions. Additionally, investigating the mechanism of inhibition </a:t>
            </a:r>
            <a:r>
              <a:rPr lang="en-GB" dirty="0" smtClean="0">
                <a:latin typeface="Times New Roman" panose="02020603050405020304" pitchFamily="18" charset="0"/>
              </a:rPr>
              <a:t>and exploring </a:t>
            </a:r>
            <a:r>
              <a:rPr lang="en-GB" dirty="0">
                <a:latin typeface="Times New Roman" panose="02020603050405020304" pitchFamily="18" charset="0"/>
              </a:rPr>
              <a:t>potential synergistic effects with other additives could enhance the </a:t>
            </a:r>
            <a:r>
              <a:rPr lang="en-GB" dirty="0" smtClean="0">
                <a:latin typeface="Times New Roman" panose="02020603050405020304" pitchFamily="18" charset="0"/>
              </a:rPr>
              <a:t>overall efficiency </a:t>
            </a:r>
            <a:r>
              <a:rPr lang="en-GB" dirty="0">
                <a:latin typeface="Times New Roman" panose="02020603050405020304" pitchFamily="18" charset="0"/>
              </a:rPr>
              <a:t>and applicability of these compounds in practical </a:t>
            </a:r>
            <a:r>
              <a:rPr lang="en-GB" dirty="0" smtClean="0">
                <a:latin typeface="Times New Roman" panose="02020603050405020304" pitchFamily="18" charset="0"/>
              </a:rPr>
              <a:t>settings. Future </a:t>
            </a:r>
            <a:r>
              <a:rPr lang="en-GB" dirty="0">
                <a:latin typeface="Times New Roman" panose="02020603050405020304" pitchFamily="18" charset="0"/>
              </a:rPr>
              <a:t>Implications: The success of this research opens up avenues for </a:t>
            </a:r>
            <a:r>
              <a:rPr lang="en-GB" dirty="0" smtClean="0">
                <a:latin typeface="Times New Roman" panose="02020603050405020304" pitchFamily="18" charset="0"/>
              </a:rPr>
              <a:t>further</a:t>
            </a:r>
          </a:p>
          <a:p>
            <a:r>
              <a:rPr lang="en-GB" dirty="0">
                <a:latin typeface="Times New Roman" panose="02020603050405020304" pitchFamily="18" charset="0"/>
              </a:rPr>
              <a:t>exploration in the field of eco-friendly corrosion inhibitors. Future studies could </a:t>
            </a:r>
            <a:r>
              <a:rPr lang="en-GB" dirty="0" smtClean="0">
                <a:latin typeface="Times New Roman" panose="02020603050405020304" pitchFamily="18" charset="0"/>
              </a:rPr>
              <a:t>focus on </a:t>
            </a:r>
            <a:r>
              <a:rPr lang="en-GB" dirty="0">
                <a:latin typeface="Times New Roman" panose="02020603050405020304" pitchFamily="18" charset="0"/>
              </a:rPr>
              <a:t>optimizing the synthesis process, investigating the mechanism of inhibition, and</a:t>
            </a:r>
          </a:p>
          <a:p>
            <a:r>
              <a:rPr lang="en-GB" dirty="0">
                <a:latin typeface="Times New Roman" panose="02020603050405020304" pitchFamily="18" charset="0"/>
              </a:rPr>
              <a:t>exploring the effectiveness of these imidazole derivatives in real-world </a:t>
            </a:r>
            <a:r>
              <a:rPr lang="en-GB" dirty="0" smtClean="0">
                <a:latin typeface="Times New Roman" panose="02020603050405020304" pitchFamily="18" charset="0"/>
              </a:rPr>
              <a:t>scenarios. Additionally</a:t>
            </a:r>
            <a:r>
              <a:rPr lang="en-GB" dirty="0">
                <a:latin typeface="Times New Roman" panose="02020603050405020304" pitchFamily="18" charset="0"/>
              </a:rPr>
              <a:t>, the economic feasibility and potential commercialization of these </a:t>
            </a:r>
            <a:r>
              <a:rPr lang="en-GB" dirty="0" err="1">
                <a:latin typeface="Times New Roman" panose="02020603050405020304" pitchFamily="18" charset="0"/>
              </a:rPr>
              <a:t>ecofriendly</a:t>
            </a:r>
            <a:endParaRPr lang="en-GB" dirty="0">
              <a:latin typeface="Times New Roman" panose="02020603050405020304" pitchFamily="18" charset="0"/>
            </a:endParaRPr>
          </a:p>
          <a:p>
            <a:r>
              <a:rPr lang="en-GB" dirty="0">
                <a:latin typeface="Times New Roman" panose="02020603050405020304" pitchFamily="18" charset="0"/>
              </a:rPr>
              <a:t>inhibitors could be evaluated to facilitate their integration into </a:t>
            </a:r>
            <a:r>
              <a:rPr lang="en-GB" dirty="0" smtClean="0">
                <a:latin typeface="Times New Roman" panose="02020603050405020304" pitchFamily="18" charset="0"/>
              </a:rPr>
              <a:t>various industries</a:t>
            </a:r>
            <a:r>
              <a:rPr lang="en-GB" dirty="0">
                <a:latin typeface="Times New Roman" panose="02020603050405020304" pitchFamily="18" charset="0"/>
              </a:rPr>
              <a:t>, promoting sustainable and environmentally conscious practices.</a:t>
            </a:r>
          </a:p>
          <a:p>
            <a:r>
              <a:rPr lang="en-GB" dirty="0">
                <a:latin typeface="Times New Roman" panose="02020603050405020304" pitchFamily="18" charset="0"/>
              </a:rPr>
              <a:t>Overall, this research provides valuable contributions to the field of corrosion </a:t>
            </a:r>
            <a:r>
              <a:rPr lang="en-GB" dirty="0" smtClean="0">
                <a:latin typeface="Times New Roman" panose="02020603050405020304" pitchFamily="18" charset="0"/>
              </a:rPr>
              <a:t>inhibition and </a:t>
            </a:r>
            <a:r>
              <a:rPr lang="en-GB" dirty="0">
                <a:latin typeface="Times New Roman" panose="02020603050405020304" pitchFamily="18" charset="0"/>
              </a:rPr>
              <a:t>organic synthesis, offering a greener approach to the preparation of imidazole</a:t>
            </a:r>
          </a:p>
          <a:p>
            <a:r>
              <a:rPr lang="en-GB" dirty="0">
                <a:latin typeface="Times New Roman" panose="02020603050405020304" pitchFamily="18" charset="0"/>
              </a:rPr>
              <a:t>derivatives and highlighting their potential as effective and environmentally </a:t>
            </a:r>
            <a:r>
              <a:rPr lang="en-GB" dirty="0" smtClean="0">
                <a:latin typeface="Times New Roman" panose="02020603050405020304" pitchFamily="18" charset="0"/>
              </a:rPr>
              <a:t>friendly corrosion inhibitors. And</a:t>
            </a:r>
            <a:r>
              <a:rPr lang="en-GB" dirty="0">
                <a:latin typeface="Times New Roman" panose="02020603050405020304" pitchFamily="18" charset="0"/>
              </a:rPr>
              <a:t>, this research contributes to the growing body of knowledge concerning </a:t>
            </a:r>
            <a:r>
              <a:rPr lang="en-GB" dirty="0" smtClean="0">
                <a:latin typeface="Times New Roman" panose="02020603050405020304" pitchFamily="18" charset="0"/>
              </a:rPr>
              <a:t>green synthesis </a:t>
            </a:r>
            <a:r>
              <a:rPr lang="en-GB" dirty="0">
                <a:latin typeface="Times New Roman" panose="02020603050405020304" pitchFamily="18" charset="0"/>
              </a:rPr>
              <a:t>methods and their applications in the field of corrosion science. </a:t>
            </a:r>
            <a:r>
              <a:rPr lang="en-GB" dirty="0" smtClean="0">
                <a:latin typeface="Times New Roman" panose="02020603050405020304" pitchFamily="18" charset="0"/>
              </a:rPr>
              <a:t>The development </a:t>
            </a:r>
            <a:r>
              <a:rPr lang="en-GB" dirty="0">
                <a:latin typeface="Times New Roman" panose="02020603050405020304" pitchFamily="18" charset="0"/>
              </a:rPr>
              <a:t>of efficient and sustainable corrosion inhibitors is a vital step in </a:t>
            </a:r>
            <a:r>
              <a:rPr lang="en-GB" dirty="0" smtClean="0">
                <a:latin typeface="Times New Roman" panose="02020603050405020304" pitchFamily="18" charset="0"/>
              </a:rPr>
              <a:t>promoting environmentally </a:t>
            </a:r>
            <a:r>
              <a:rPr lang="en-GB" dirty="0">
                <a:latin typeface="Times New Roman" panose="02020603050405020304" pitchFamily="18" charset="0"/>
              </a:rPr>
              <a:t>friendly practices in industries reliant on metallic materials.</a:t>
            </a:r>
            <a:endParaRPr lang="en-GB" dirty="0"/>
          </a:p>
          <a:p>
            <a:endParaRPr lang="en-GB" dirty="0">
              <a:latin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3993708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8" name="Rectangle 7"/>
          <p:cNvSpPr/>
          <p:nvPr/>
        </p:nvSpPr>
        <p:spPr>
          <a:xfrm>
            <a:off x="513556" y="1609603"/>
            <a:ext cx="8305800" cy="8925520"/>
          </a:xfrm>
          <a:prstGeom prst="rect">
            <a:avLst/>
          </a:prstGeom>
        </p:spPr>
        <p:txBody>
          <a:bodyPr wrap="square">
            <a:spAutoFit/>
          </a:bodyPr>
          <a:lstStyle/>
          <a:p>
            <a:r>
              <a:rPr lang="en-GB" b="1" dirty="0">
                <a:latin typeface="Times New Roman" panose="02020603050405020304" pitchFamily="18" charset="0"/>
              </a:rPr>
              <a:t>REFERENCES</a:t>
            </a:r>
          </a:p>
          <a:p>
            <a:r>
              <a:rPr lang="fi-FI" dirty="0">
                <a:latin typeface="Times New Roman" panose="02020603050405020304" pitchFamily="18" charset="0"/>
              </a:rPr>
              <a:t>Alghamdi, S. S., Suliman, R. S., Almutairi, K., Kahtani, K. and Aljatli, D. 2021.</a:t>
            </a:r>
          </a:p>
          <a:p>
            <a:r>
              <a:rPr lang="en-GB" dirty="0">
                <a:latin typeface="Times New Roman" panose="02020603050405020304" pitchFamily="18" charset="0"/>
              </a:rPr>
              <a:t>Imidazole as a promising medicinal scaffold: Current status and future</a:t>
            </a:r>
          </a:p>
          <a:p>
            <a:r>
              <a:rPr lang="en-GB" dirty="0">
                <a:latin typeface="Times New Roman" panose="02020603050405020304" pitchFamily="18" charset="0"/>
              </a:rPr>
              <a:t>direction. Drug Design, Development and Therapy, 16(3): 3289-3312.</a:t>
            </a:r>
          </a:p>
          <a:p>
            <a:r>
              <a:rPr lang="en-GB" dirty="0">
                <a:latin typeface="Times New Roman" panose="02020603050405020304" pitchFamily="18" charset="0"/>
              </a:rPr>
              <a:t>Alley, P. W. 1975. Imidazole-formaldehyde reaction. Formation of 1-</a:t>
            </a:r>
          </a:p>
          <a:p>
            <a:r>
              <a:rPr lang="en-GB" dirty="0" err="1">
                <a:latin typeface="Times New Roman" panose="02020603050405020304" pitchFamily="18" charset="0"/>
              </a:rPr>
              <a:t>imidazolemethanol</a:t>
            </a:r>
            <a:r>
              <a:rPr lang="en-GB" dirty="0">
                <a:latin typeface="Times New Roman" panose="02020603050405020304" pitchFamily="18" charset="0"/>
              </a:rPr>
              <a:t>. The Journal of Organic Chemistry, 40(12): 1837-1838.</a:t>
            </a:r>
          </a:p>
          <a:p>
            <a:r>
              <a:rPr lang="en-GB" dirty="0" err="1">
                <a:latin typeface="Times New Roman" panose="02020603050405020304" pitchFamily="18" charset="0"/>
              </a:rPr>
              <a:t>Amemiya</a:t>
            </a:r>
            <a:r>
              <a:rPr lang="en-GB" dirty="0">
                <a:latin typeface="Times New Roman" panose="02020603050405020304" pitchFamily="18" charset="0"/>
              </a:rPr>
              <a:t>, Y., Miller, D. D. and Hsu, F. L. 1990. Dehydrogenation of </a:t>
            </a:r>
            <a:r>
              <a:rPr lang="en-GB" dirty="0" err="1">
                <a:latin typeface="Times New Roman" panose="02020603050405020304" pitchFamily="18" charset="0"/>
              </a:rPr>
              <a:t>imidazolines</a:t>
            </a:r>
            <a:r>
              <a:rPr lang="en-GB" dirty="0">
                <a:latin typeface="Times New Roman" panose="02020603050405020304" pitchFamily="18" charset="0"/>
              </a:rPr>
              <a:t> to</a:t>
            </a:r>
          </a:p>
          <a:p>
            <a:r>
              <a:rPr lang="en-GB" dirty="0" err="1">
                <a:latin typeface="Times New Roman" panose="02020603050405020304" pitchFamily="18" charset="0"/>
              </a:rPr>
              <a:t>imidazoles</a:t>
            </a:r>
            <a:r>
              <a:rPr lang="en-GB" dirty="0">
                <a:latin typeface="Times New Roman" panose="02020603050405020304" pitchFamily="18" charset="0"/>
              </a:rPr>
              <a:t> with </a:t>
            </a:r>
            <a:r>
              <a:rPr lang="en-GB" dirty="0" err="1">
                <a:latin typeface="Times New Roman" panose="02020603050405020304" pitchFamily="18" charset="0"/>
              </a:rPr>
              <a:t>Pd</a:t>
            </a:r>
            <a:r>
              <a:rPr lang="en-GB" dirty="0">
                <a:latin typeface="Times New Roman" panose="02020603050405020304" pitchFamily="18" charset="0"/>
              </a:rPr>
              <a:t>-Carbon. Synthetic communications, 20(16): 2483-2489.</a:t>
            </a:r>
          </a:p>
          <a:p>
            <a:r>
              <a:rPr lang="en-GB" dirty="0">
                <a:latin typeface="Times New Roman" panose="02020603050405020304" pitchFamily="18" charset="0"/>
              </a:rPr>
              <a:t>Bharti, A. P. S. 2011. Various approaches for synthesis of imidazole derivatives.</a:t>
            </a:r>
          </a:p>
          <a:p>
            <a:r>
              <a:rPr lang="en-GB" dirty="0">
                <a:latin typeface="Times New Roman" panose="02020603050405020304" pitchFamily="18" charset="0"/>
              </a:rPr>
              <a:t>International Journal of Research in Ayurveda &amp; Pharmacy, 2(4): 1124-1129.</a:t>
            </a:r>
          </a:p>
          <a:p>
            <a:r>
              <a:rPr lang="en-GB" dirty="0">
                <a:latin typeface="Times New Roman" panose="02020603050405020304" pitchFamily="18" charset="0"/>
              </a:rPr>
              <a:t>Boyer, J. H. 1952. The acetylation of imidazole. Journal of the American Chemical</a:t>
            </a:r>
          </a:p>
          <a:p>
            <a:r>
              <a:rPr lang="en-GB" dirty="0">
                <a:latin typeface="Times New Roman" panose="02020603050405020304" pitchFamily="18" charset="0"/>
              </a:rPr>
              <a:t>Society, 74(24): 6274-6275.</a:t>
            </a:r>
          </a:p>
          <a:p>
            <a:r>
              <a:rPr lang="en-GB" dirty="0">
                <a:latin typeface="Times New Roman" panose="02020603050405020304" pitchFamily="18" charset="0"/>
              </a:rPr>
              <a:t>Chawla, A., Sharma, A. and Sharma, A. K. 2012. A convenient approach for the</a:t>
            </a:r>
          </a:p>
          <a:p>
            <a:r>
              <a:rPr lang="en-GB" dirty="0">
                <a:latin typeface="Times New Roman" panose="02020603050405020304" pitchFamily="18" charset="0"/>
              </a:rPr>
              <a:t>synthesis of imidazole derivatives using microwaves. </a:t>
            </a:r>
            <a:r>
              <a:rPr lang="en-GB" dirty="0" err="1">
                <a:latin typeface="Times New Roman" panose="02020603050405020304" pitchFamily="18" charset="0"/>
              </a:rPr>
              <a:t>ChemInform</a:t>
            </a:r>
            <a:r>
              <a:rPr lang="en-GB" dirty="0">
                <a:latin typeface="Times New Roman" panose="02020603050405020304" pitchFamily="18" charset="0"/>
              </a:rPr>
              <a:t>, 43(24): 3652-</a:t>
            </a:r>
          </a:p>
          <a:p>
            <a:r>
              <a:rPr lang="en-GB" dirty="0">
                <a:latin typeface="Times New Roman" panose="02020603050405020304" pitchFamily="18" charset="0"/>
              </a:rPr>
              <a:t>3655.</a:t>
            </a:r>
          </a:p>
          <a:p>
            <a:r>
              <a:rPr lang="en-GB" dirty="0">
                <a:latin typeface="Times New Roman" panose="02020603050405020304" pitchFamily="18" charset="0"/>
              </a:rPr>
              <a:t>Chen, S. S. 2016. The roles of imidazole ligands in coordination supramolecular</a:t>
            </a:r>
          </a:p>
          <a:p>
            <a:r>
              <a:rPr lang="en-GB" dirty="0">
                <a:latin typeface="Times New Roman" panose="02020603050405020304" pitchFamily="18" charset="0"/>
              </a:rPr>
              <a:t>systems. </a:t>
            </a:r>
            <a:r>
              <a:rPr lang="en-GB" dirty="0" err="1">
                <a:latin typeface="Times New Roman" panose="02020603050405020304" pitchFamily="18" charset="0"/>
              </a:rPr>
              <a:t>CrystEngComm</a:t>
            </a:r>
            <a:r>
              <a:rPr lang="en-GB" dirty="0">
                <a:latin typeface="Times New Roman" panose="02020603050405020304" pitchFamily="18" charset="0"/>
              </a:rPr>
              <a:t>, 18(35): 6543-6565.</a:t>
            </a:r>
          </a:p>
          <a:p>
            <a:r>
              <a:rPr lang="es-ES" dirty="0" err="1">
                <a:latin typeface="Times New Roman" panose="02020603050405020304" pitchFamily="18" charset="0"/>
              </a:rPr>
              <a:t>Concellón</a:t>
            </a:r>
            <a:r>
              <a:rPr lang="es-ES" dirty="0">
                <a:latin typeface="Times New Roman" panose="02020603050405020304" pitchFamily="18" charset="0"/>
              </a:rPr>
              <a:t>, J. M., Riego, E., Suárez, J. R., García-Granda, S. and Díaz, M. R. 2004.</a:t>
            </a:r>
          </a:p>
          <a:p>
            <a:r>
              <a:rPr lang="en-GB" dirty="0">
                <a:latin typeface="Times New Roman" panose="02020603050405020304" pitchFamily="18" charset="0"/>
              </a:rPr>
              <a:t>Synthesis of </a:t>
            </a:r>
            <a:r>
              <a:rPr lang="en-GB" dirty="0" err="1">
                <a:latin typeface="Times New Roman" panose="02020603050405020304" pitchFamily="18" charset="0"/>
              </a:rPr>
              <a:t>enantiopure</a:t>
            </a:r>
            <a:r>
              <a:rPr lang="en-GB" dirty="0">
                <a:latin typeface="Times New Roman" panose="02020603050405020304" pitchFamily="18" charset="0"/>
              </a:rPr>
              <a:t> </a:t>
            </a:r>
            <a:r>
              <a:rPr lang="en-GB" dirty="0" err="1">
                <a:latin typeface="Times New Roman" panose="02020603050405020304" pitchFamily="18" charset="0"/>
              </a:rPr>
              <a:t>imidazolines</a:t>
            </a:r>
            <a:r>
              <a:rPr lang="en-GB" dirty="0">
                <a:latin typeface="Times New Roman" panose="02020603050405020304" pitchFamily="18" charset="0"/>
              </a:rPr>
              <a:t> through a Ritter reaction of 2-(1-</a:t>
            </a:r>
          </a:p>
          <a:p>
            <a:r>
              <a:rPr lang="en-GB" dirty="0" err="1">
                <a:latin typeface="Times New Roman" panose="02020603050405020304" pitchFamily="18" charset="0"/>
              </a:rPr>
              <a:t>aminoalkyl</a:t>
            </a:r>
            <a:r>
              <a:rPr lang="en-GB" dirty="0">
                <a:latin typeface="Times New Roman" panose="02020603050405020304" pitchFamily="18" charset="0"/>
              </a:rPr>
              <a:t>) </a:t>
            </a:r>
            <a:r>
              <a:rPr lang="en-GB" dirty="0" err="1">
                <a:latin typeface="Times New Roman" panose="02020603050405020304" pitchFamily="18" charset="0"/>
              </a:rPr>
              <a:t>aziridines</a:t>
            </a:r>
            <a:r>
              <a:rPr lang="en-GB" dirty="0">
                <a:latin typeface="Times New Roman" panose="02020603050405020304" pitchFamily="18" charset="0"/>
              </a:rPr>
              <a:t> with nitriles. Organic Letters, 6(24): 4499-4501.</a:t>
            </a:r>
          </a:p>
          <a:p>
            <a:r>
              <a:rPr lang="en-GB" dirty="0">
                <a:latin typeface="Times New Roman" panose="02020603050405020304" pitchFamily="18" charset="0"/>
              </a:rPr>
              <a:t>da Costa, E. B. and </a:t>
            </a:r>
            <a:r>
              <a:rPr lang="en-GB" dirty="0" err="1">
                <a:latin typeface="Times New Roman" panose="02020603050405020304" pitchFamily="18" charset="0"/>
              </a:rPr>
              <a:t>Trsic</a:t>
            </a:r>
            <a:r>
              <a:rPr lang="en-GB" dirty="0">
                <a:latin typeface="Times New Roman" panose="02020603050405020304" pitchFamily="18" charset="0"/>
              </a:rPr>
              <a:t>, M. 2010. A quantum chemical study on a set of </a:t>
            </a:r>
            <a:r>
              <a:rPr lang="en-GB" dirty="0" err="1">
                <a:latin typeface="Times New Roman" panose="02020603050405020304" pitchFamily="18" charset="0"/>
              </a:rPr>
              <a:t>nonimidazole</a:t>
            </a:r>
            <a:endParaRPr lang="en-GB" dirty="0">
              <a:latin typeface="Times New Roman" panose="02020603050405020304" pitchFamily="18" charset="0"/>
            </a:endParaRPr>
          </a:p>
          <a:p>
            <a:r>
              <a:rPr lang="en-GB" dirty="0">
                <a:latin typeface="Times New Roman" panose="02020603050405020304" pitchFamily="18" charset="0"/>
              </a:rPr>
              <a:t>H3 antihistamine molecules. Journal of Molecular Graphics and</a:t>
            </a:r>
          </a:p>
          <a:p>
            <a:r>
              <a:rPr lang="en-GB" dirty="0">
                <a:latin typeface="Times New Roman" panose="02020603050405020304" pitchFamily="18" charset="0"/>
              </a:rPr>
              <a:t>Modelling, 28(7): 657-663.</a:t>
            </a:r>
          </a:p>
          <a:p>
            <a:r>
              <a:rPr lang="en-GB" dirty="0" err="1">
                <a:latin typeface="Times New Roman" panose="02020603050405020304" pitchFamily="18" charset="0"/>
              </a:rPr>
              <a:t>Gitis</a:t>
            </a:r>
            <a:r>
              <a:rPr lang="en-GB" dirty="0">
                <a:latin typeface="Times New Roman" panose="02020603050405020304" pitchFamily="18" charset="0"/>
              </a:rPr>
              <a:t>, K. M., </a:t>
            </a:r>
            <a:r>
              <a:rPr lang="en-GB" dirty="0" err="1">
                <a:latin typeface="Times New Roman" panose="02020603050405020304" pitchFamily="18" charset="0"/>
              </a:rPr>
              <a:t>Neumoeva</a:t>
            </a:r>
            <a:r>
              <a:rPr lang="en-GB" dirty="0">
                <a:latin typeface="Times New Roman" panose="02020603050405020304" pitchFamily="18" charset="0"/>
              </a:rPr>
              <a:t>, G. E. and </a:t>
            </a:r>
            <a:r>
              <a:rPr lang="en-GB" dirty="0" err="1">
                <a:latin typeface="Times New Roman" panose="02020603050405020304" pitchFamily="18" charset="0"/>
              </a:rPr>
              <a:t>Isagulyants</a:t>
            </a:r>
            <a:r>
              <a:rPr lang="en-GB" dirty="0">
                <a:latin typeface="Times New Roman" panose="02020603050405020304" pitchFamily="18" charset="0"/>
              </a:rPr>
              <a:t>, G. V. 1994. Heterogeneous catalysts in</a:t>
            </a:r>
          </a:p>
          <a:p>
            <a:r>
              <a:rPr lang="en-GB" dirty="0">
                <a:latin typeface="Times New Roman" panose="02020603050405020304" pitchFamily="18" charset="0"/>
              </a:rPr>
              <a:t>the alkylation of </a:t>
            </a:r>
            <a:r>
              <a:rPr lang="en-GB" dirty="0" err="1">
                <a:latin typeface="Times New Roman" panose="02020603050405020304" pitchFamily="18" charset="0"/>
              </a:rPr>
              <a:t>imidazoles</a:t>
            </a:r>
            <a:r>
              <a:rPr lang="en-GB" dirty="0">
                <a:latin typeface="Times New Roman" panose="02020603050405020304" pitchFamily="18" charset="0"/>
              </a:rPr>
              <a:t>. Chemistry of Heterocyclic Compounds, 30(5): 547-</a:t>
            </a:r>
          </a:p>
          <a:p>
            <a:r>
              <a:rPr lang="en-GB" dirty="0">
                <a:latin typeface="Times New Roman" panose="02020603050405020304" pitchFamily="18" charset="0"/>
              </a:rPr>
              <a:t>550.</a:t>
            </a:r>
          </a:p>
          <a:p>
            <a:r>
              <a:rPr lang="en-GB" dirty="0" err="1">
                <a:latin typeface="Times New Roman" panose="02020603050405020304" pitchFamily="18" charset="0"/>
              </a:rPr>
              <a:t>Grimmett</a:t>
            </a:r>
            <a:r>
              <a:rPr lang="en-GB" dirty="0">
                <a:latin typeface="Times New Roman" panose="02020603050405020304" pitchFamily="18" charset="0"/>
              </a:rPr>
              <a:t>, M. R. 1970. Advances in imidazole chemistry. Advances in Heterocyclic</a:t>
            </a:r>
          </a:p>
          <a:p>
            <a:r>
              <a:rPr lang="en-GB" dirty="0">
                <a:latin typeface="Times New Roman" panose="02020603050405020304" pitchFamily="18" charset="0"/>
              </a:rPr>
              <a:t>Chemistry, 12: 103-183.</a:t>
            </a:r>
          </a:p>
          <a:p>
            <a:r>
              <a:rPr lang="de-DE" dirty="0">
                <a:latin typeface="Times New Roman" panose="02020603050405020304" pitchFamily="18" charset="0"/>
              </a:rPr>
              <a:t>Hantzsch, A. and Weber, J. H. 1887. Ueber verbindungen des thiazols (pyridins der</a:t>
            </a:r>
          </a:p>
          <a:p>
            <a:r>
              <a:rPr lang="de-DE" dirty="0">
                <a:latin typeface="Times New Roman" panose="02020603050405020304" pitchFamily="18" charset="0"/>
              </a:rPr>
              <a:t>thiophenreihe). Berichte der deutschen chemischen Gesellschaft, 20(2): 3118-</a:t>
            </a:r>
          </a:p>
          <a:p>
            <a:r>
              <a:rPr lang="en-GB" dirty="0">
                <a:latin typeface="Times New Roman" panose="02020603050405020304" pitchFamily="18" charset="0"/>
              </a:rPr>
              <a:t>3132.</a:t>
            </a:r>
          </a:p>
          <a:p>
            <a:r>
              <a:rPr lang="en-GB" sz="1600" dirty="0" smtClean="0">
                <a:latin typeface="Calibri" panose="020F0502020204030204" pitchFamily="34" charset="0"/>
              </a:rPr>
              <a:t>55</a:t>
            </a:r>
            <a:endParaRPr lang="en-GB" sz="1600" dirty="0">
              <a:latin typeface="Calibri" panose="020F0502020204030204" pitchFamily="34" charset="0"/>
            </a:endParaRPr>
          </a:p>
        </p:txBody>
      </p:sp>
      <p:sp>
        <p:nvSpPr>
          <p:cNvPr id="9" name="Rectangle 8"/>
          <p:cNvSpPr/>
          <p:nvPr/>
        </p:nvSpPr>
        <p:spPr>
          <a:xfrm>
            <a:off x="9507538" y="1609603"/>
            <a:ext cx="9502775" cy="8925520"/>
          </a:xfrm>
          <a:prstGeom prst="rect">
            <a:avLst/>
          </a:prstGeom>
        </p:spPr>
        <p:txBody>
          <a:bodyPr>
            <a:spAutoFit/>
          </a:bodyPr>
          <a:lstStyle/>
          <a:p>
            <a:r>
              <a:rPr lang="en-GB" dirty="0" err="1">
                <a:latin typeface="Times New Roman" panose="02020603050405020304" pitchFamily="18" charset="0"/>
              </a:rPr>
              <a:t>Hazim</a:t>
            </a:r>
            <a:r>
              <a:rPr lang="en-GB" dirty="0">
                <a:latin typeface="Times New Roman" panose="02020603050405020304" pitchFamily="18" charset="0"/>
              </a:rPr>
              <a:t>, S. J. 2019. Synthesis and Characterization of Imidazole Derivatives and</a:t>
            </a:r>
          </a:p>
          <a:p>
            <a:r>
              <a:rPr lang="en-GB" dirty="0">
                <a:latin typeface="Times New Roman" panose="02020603050405020304" pitchFamily="18" charset="0"/>
              </a:rPr>
              <a:t>Catalysis Using Chemical Pharmaceutical Compounds. Journal of Advanced</a:t>
            </a:r>
          </a:p>
          <a:p>
            <a:r>
              <a:rPr lang="en-GB" dirty="0">
                <a:latin typeface="Times New Roman" panose="02020603050405020304" pitchFamily="18" charset="0"/>
              </a:rPr>
              <a:t>Research in Dynamical and Control Systems, </a:t>
            </a:r>
            <a:r>
              <a:rPr lang="en-GB" dirty="0" err="1">
                <a:latin typeface="Times New Roman" panose="02020603050405020304" pitchFamily="18" charset="0"/>
              </a:rPr>
              <a:t>Vols</a:t>
            </a:r>
            <a:r>
              <a:rPr lang="en-GB" dirty="0">
                <a:latin typeface="Times New Roman" panose="02020603050405020304" pitchFamily="18" charset="0"/>
              </a:rPr>
              <a:t>, 11: 219.</a:t>
            </a:r>
          </a:p>
          <a:p>
            <a:r>
              <a:rPr lang="en-GB" dirty="0">
                <a:latin typeface="Times New Roman" panose="02020603050405020304" pitchFamily="18" charset="0"/>
              </a:rPr>
              <a:t>Herrmann, W. A., </a:t>
            </a:r>
            <a:r>
              <a:rPr lang="en-GB" dirty="0" err="1">
                <a:latin typeface="Times New Roman" panose="02020603050405020304" pitchFamily="18" charset="0"/>
              </a:rPr>
              <a:t>Goossen</a:t>
            </a:r>
            <a:r>
              <a:rPr lang="en-GB" dirty="0">
                <a:latin typeface="Times New Roman" panose="02020603050405020304" pitchFamily="18" charset="0"/>
              </a:rPr>
              <a:t>, L. J., and </a:t>
            </a:r>
            <a:r>
              <a:rPr lang="en-GB" dirty="0" err="1">
                <a:latin typeface="Times New Roman" panose="02020603050405020304" pitchFamily="18" charset="0"/>
              </a:rPr>
              <a:t>Spiegler</a:t>
            </a:r>
            <a:r>
              <a:rPr lang="en-GB" dirty="0">
                <a:latin typeface="Times New Roman" panose="02020603050405020304" pitchFamily="18" charset="0"/>
              </a:rPr>
              <a:t>, M. 1998. Chiral </a:t>
            </a:r>
            <a:r>
              <a:rPr lang="en-GB" dirty="0" err="1">
                <a:latin typeface="Times New Roman" panose="02020603050405020304" pitchFamily="18" charset="0"/>
              </a:rPr>
              <a:t>oxazoline</a:t>
            </a:r>
            <a:r>
              <a:rPr lang="en-GB" dirty="0">
                <a:latin typeface="Times New Roman" panose="02020603050405020304" pitchFamily="18" charset="0"/>
              </a:rPr>
              <a:t>/imidazoline-</a:t>
            </a:r>
          </a:p>
          <a:p>
            <a:r>
              <a:rPr lang="fr-FR" dirty="0">
                <a:latin typeface="Times New Roman" panose="02020603050405020304" pitchFamily="18" charset="0"/>
              </a:rPr>
              <a:t>2-ylidene complexes. </a:t>
            </a:r>
            <a:r>
              <a:rPr lang="fr-FR" dirty="0" err="1">
                <a:latin typeface="Times New Roman" panose="02020603050405020304" pitchFamily="18" charset="0"/>
              </a:rPr>
              <a:t>Organometallics</a:t>
            </a:r>
            <a:r>
              <a:rPr lang="fr-FR" dirty="0">
                <a:latin typeface="Times New Roman" panose="02020603050405020304" pitchFamily="18" charset="0"/>
              </a:rPr>
              <a:t>, 17(11): 2162-2168.</a:t>
            </a:r>
          </a:p>
          <a:p>
            <a:r>
              <a:rPr lang="en-GB" dirty="0">
                <a:latin typeface="Times New Roman" panose="02020603050405020304" pitchFamily="18" charset="0"/>
              </a:rPr>
              <a:t>Husain, A., </a:t>
            </a:r>
            <a:r>
              <a:rPr lang="en-GB" dirty="0" err="1">
                <a:latin typeface="Times New Roman" panose="02020603050405020304" pitchFamily="18" charset="0"/>
              </a:rPr>
              <a:t>Drabu</a:t>
            </a:r>
            <a:r>
              <a:rPr lang="en-GB" dirty="0">
                <a:latin typeface="Times New Roman" panose="02020603050405020304" pitchFamily="18" charset="0"/>
              </a:rPr>
              <a:t>, S., Kumar, N., </a:t>
            </a:r>
            <a:r>
              <a:rPr lang="en-GB" dirty="0" err="1">
                <a:latin typeface="Times New Roman" panose="02020603050405020304" pitchFamily="18" charset="0"/>
              </a:rPr>
              <a:t>Alam</a:t>
            </a:r>
            <a:r>
              <a:rPr lang="en-GB" dirty="0">
                <a:latin typeface="Times New Roman" panose="02020603050405020304" pitchFamily="18" charset="0"/>
              </a:rPr>
              <a:t>, M. M. and </a:t>
            </a:r>
            <a:r>
              <a:rPr lang="en-GB" dirty="0" err="1">
                <a:latin typeface="Times New Roman" panose="02020603050405020304" pitchFamily="18" charset="0"/>
              </a:rPr>
              <a:t>Bawa</a:t>
            </a:r>
            <a:r>
              <a:rPr lang="en-GB" dirty="0">
                <a:latin typeface="Times New Roman" panose="02020603050405020304" pitchFamily="18" charset="0"/>
              </a:rPr>
              <a:t>, S. 2013. Synthesis and</a:t>
            </a:r>
          </a:p>
          <a:p>
            <a:r>
              <a:rPr lang="en-GB" dirty="0">
                <a:latin typeface="Times New Roman" panose="02020603050405020304" pitchFamily="18" charset="0"/>
              </a:rPr>
              <a:t>biological evaluation of di-and tri-substituted </a:t>
            </a:r>
            <a:r>
              <a:rPr lang="en-GB" dirty="0" err="1">
                <a:latin typeface="Times New Roman" panose="02020603050405020304" pitchFamily="18" charset="0"/>
              </a:rPr>
              <a:t>imidazoles</a:t>
            </a:r>
            <a:r>
              <a:rPr lang="en-GB" dirty="0">
                <a:latin typeface="Times New Roman" panose="02020603050405020304" pitchFamily="18" charset="0"/>
              </a:rPr>
              <a:t> as safer </a:t>
            </a:r>
            <a:r>
              <a:rPr lang="en-GB" dirty="0" err="1">
                <a:latin typeface="Times New Roman" panose="02020603050405020304" pitchFamily="18" charset="0"/>
              </a:rPr>
              <a:t>antiinflammatory</a:t>
            </a:r>
            <a:r>
              <a:rPr lang="en-GB" dirty="0">
                <a:latin typeface="Times New Roman" panose="02020603050405020304" pitchFamily="18" charset="0"/>
              </a:rPr>
              <a:t>-</a:t>
            </a:r>
          </a:p>
          <a:p>
            <a:r>
              <a:rPr lang="en-GB" dirty="0">
                <a:latin typeface="Times New Roman" panose="02020603050405020304" pitchFamily="18" charset="0"/>
              </a:rPr>
              <a:t>antifungal agents. Journal of Pharmacy &amp; </a:t>
            </a:r>
            <a:r>
              <a:rPr lang="en-GB" dirty="0" err="1">
                <a:latin typeface="Times New Roman" panose="02020603050405020304" pitchFamily="18" charset="0"/>
              </a:rPr>
              <a:t>Bioallied</a:t>
            </a:r>
            <a:r>
              <a:rPr lang="en-GB" dirty="0">
                <a:latin typeface="Times New Roman" panose="02020603050405020304" pitchFamily="18" charset="0"/>
              </a:rPr>
              <a:t> Sciences, 5(2):</a:t>
            </a:r>
          </a:p>
          <a:p>
            <a:r>
              <a:rPr lang="en-GB" dirty="0">
                <a:latin typeface="Times New Roman" panose="02020603050405020304" pitchFamily="18" charset="0"/>
              </a:rPr>
              <a:t>154.</a:t>
            </a:r>
          </a:p>
          <a:p>
            <a:r>
              <a:rPr lang="en-GB" dirty="0">
                <a:latin typeface="Times New Roman" panose="02020603050405020304" pitchFamily="18" charset="0"/>
              </a:rPr>
              <a:t>John, K. M. and Joule, A. 2010. Heterocyclic Chemistry, John Wiley &amp; Sons Ltd, The</a:t>
            </a:r>
          </a:p>
          <a:p>
            <a:r>
              <a:rPr lang="en-GB" dirty="0">
                <a:latin typeface="Times New Roman" panose="02020603050405020304" pitchFamily="18" charset="0"/>
              </a:rPr>
              <a:t>Atrium, Southern Gate, Chichester, West Sussex, PO19 8SQ, United Kingdom: ©</a:t>
            </a:r>
          </a:p>
          <a:p>
            <a:r>
              <a:rPr lang="en-GB" dirty="0">
                <a:latin typeface="Times New Roman" panose="02020603050405020304" pitchFamily="18" charset="0"/>
              </a:rPr>
              <a:t>2010 Blackwell Publishing Ltd.</a:t>
            </a:r>
          </a:p>
          <a:p>
            <a:r>
              <a:rPr lang="en-GB" dirty="0" err="1">
                <a:latin typeface="Times New Roman" panose="02020603050405020304" pitchFamily="18" charset="0"/>
              </a:rPr>
              <a:t>Katke</a:t>
            </a:r>
            <a:r>
              <a:rPr lang="en-GB" dirty="0">
                <a:latin typeface="Times New Roman" panose="02020603050405020304" pitchFamily="18" charset="0"/>
              </a:rPr>
              <a:t>, S. P. 2022. Imidazole: Chemistry, Synthesis, Properties, Industrial Applications</a:t>
            </a:r>
          </a:p>
          <a:p>
            <a:r>
              <a:rPr lang="en-GB" dirty="0">
                <a:latin typeface="Times New Roman" panose="02020603050405020304" pitchFamily="18" charset="0"/>
              </a:rPr>
              <a:t>and Environmental Science: An Indian Journal, 19(1): 222.</a:t>
            </a:r>
          </a:p>
          <a:p>
            <a:r>
              <a:rPr lang="en-GB" dirty="0" err="1">
                <a:latin typeface="Times New Roman" panose="02020603050405020304" pitchFamily="18" charset="0"/>
              </a:rPr>
              <a:t>Kobrin</a:t>
            </a:r>
            <a:r>
              <a:rPr lang="en-GB" dirty="0">
                <a:latin typeface="Times New Roman" panose="02020603050405020304" pitchFamily="18" charset="0"/>
              </a:rPr>
              <a:t>, V. S. and </a:t>
            </a:r>
            <a:r>
              <a:rPr lang="en-GB" dirty="0" err="1">
                <a:latin typeface="Times New Roman" panose="02020603050405020304" pitchFamily="18" charset="0"/>
              </a:rPr>
              <a:t>Volodarskii</a:t>
            </a:r>
            <a:r>
              <a:rPr lang="en-GB" dirty="0">
                <a:latin typeface="Times New Roman" panose="02020603050405020304" pitchFamily="18" charset="0"/>
              </a:rPr>
              <a:t>, L. B. 1976. Reduction of 4H-imidazole N-oxides with</a:t>
            </a:r>
          </a:p>
          <a:p>
            <a:r>
              <a:rPr lang="en-GB" dirty="0">
                <a:latin typeface="Times New Roman" panose="02020603050405020304" pitchFamily="18" charset="0"/>
              </a:rPr>
              <a:t>sodium borohydride. Chemistry of Heterocyclic Compounds, 12: 1280-1284.</a:t>
            </a:r>
          </a:p>
          <a:p>
            <a:r>
              <a:rPr lang="en-GB" dirty="0" err="1">
                <a:latin typeface="Times New Roman" panose="02020603050405020304" pitchFamily="18" charset="0"/>
              </a:rPr>
              <a:t>Leškovskis</a:t>
            </a:r>
            <a:r>
              <a:rPr lang="en-GB" dirty="0">
                <a:latin typeface="Times New Roman" panose="02020603050405020304" pitchFamily="18" charset="0"/>
              </a:rPr>
              <a:t>, K., </a:t>
            </a:r>
            <a:r>
              <a:rPr lang="en-GB" dirty="0" err="1">
                <a:latin typeface="Times New Roman" panose="02020603050405020304" pitchFamily="18" charset="0"/>
              </a:rPr>
              <a:t>Zaķis</a:t>
            </a:r>
            <a:r>
              <a:rPr lang="en-GB" dirty="0">
                <a:latin typeface="Times New Roman" panose="02020603050405020304" pitchFamily="18" charset="0"/>
              </a:rPr>
              <a:t>, J. M., </a:t>
            </a:r>
            <a:r>
              <a:rPr lang="en-GB" dirty="0" err="1">
                <a:latin typeface="Times New Roman" panose="02020603050405020304" pitchFamily="18" charset="0"/>
              </a:rPr>
              <a:t>Novosjolova</a:t>
            </a:r>
            <a:r>
              <a:rPr lang="en-GB" dirty="0">
                <a:latin typeface="Times New Roman" panose="02020603050405020304" pitchFamily="18" charset="0"/>
              </a:rPr>
              <a:t>, I. and Turks, M. 2021. Applications of</a:t>
            </a:r>
          </a:p>
          <a:p>
            <a:r>
              <a:rPr lang="en-GB" dirty="0">
                <a:latin typeface="Times New Roman" panose="02020603050405020304" pitchFamily="18" charset="0"/>
              </a:rPr>
              <a:t>Purine Ring Opening in the Synthesis of Imidazole, Pyrimidine, and New Purine</a:t>
            </a:r>
          </a:p>
          <a:p>
            <a:r>
              <a:rPr lang="en-GB" dirty="0">
                <a:latin typeface="Times New Roman" panose="02020603050405020304" pitchFamily="18" charset="0"/>
              </a:rPr>
              <a:t>Derivatives. European Journal of Organic Chemistry, 2021(36): 5027-5052.</a:t>
            </a:r>
          </a:p>
          <a:p>
            <a:r>
              <a:rPr lang="pt-BR" dirty="0">
                <a:latin typeface="Times New Roman" panose="02020603050405020304" pitchFamily="18" charset="0"/>
              </a:rPr>
              <a:t>López-Pestaña, J. M., Dı az-Ter n, J., Avila-Rey, M. J., Rojas-Cervantes, M. L. and</a:t>
            </a:r>
          </a:p>
          <a:p>
            <a:r>
              <a:rPr lang="en-GB" dirty="0">
                <a:latin typeface="Times New Roman" panose="02020603050405020304" pitchFamily="18" charset="0"/>
              </a:rPr>
              <a:t>Martı n-Aranda, R. M. 2004. N-alkylation of imidazole by alkaline</a:t>
            </a:r>
          </a:p>
          <a:p>
            <a:r>
              <a:rPr lang="en-GB" dirty="0">
                <a:latin typeface="Times New Roman" panose="02020603050405020304" pitchFamily="18" charset="0"/>
              </a:rPr>
              <a:t>carbons. Microporous and mesoporous materials, 67(1): 87-94.</a:t>
            </a:r>
          </a:p>
          <a:p>
            <a:r>
              <a:rPr lang="en-GB" dirty="0">
                <a:latin typeface="Times New Roman" panose="02020603050405020304" pitchFamily="18" charset="0"/>
              </a:rPr>
              <a:t>Reddy, V. P., Kumar, A. V. and Rao, K. R. 2010. Copper oxide nanoparticles </a:t>
            </a:r>
            <a:r>
              <a:rPr lang="en-GB" dirty="0" err="1">
                <a:latin typeface="Times New Roman" panose="02020603050405020304" pitchFamily="18" charset="0"/>
              </a:rPr>
              <a:t>catalyzed</a:t>
            </a:r>
            <a:endParaRPr lang="en-GB" dirty="0">
              <a:latin typeface="Times New Roman" panose="02020603050405020304" pitchFamily="18" charset="0"/>
            </a:endParaRPr>
          </a:p>
          <a:p>
            <a:r>
              <a:rPr lang="en-GB" dirty="0" err="1">
                <a:latin typeface="Times New Roman" panose="02020603050405020304" pitchFamily="18" charset="0"/>
              </a:rPr>
              <a:t>vinylation</a:t>
            </a:r>
            <a:r>
              <a:rPr lang="en-GB" dirty="0">
                <a:latin typeface="Times New Roman" panose="02020603050405020304" pitchFamily="18" charset="0"/>
              </a:rPr>
              <a:t> of </a:t>
            </a:r>
            <a:r>
              <a:rPr lang="en-GB" dirty="0" err="1">
                <a:latin typeface="Times New Roman" panose="02020603050405020304" pitchFamily="18" charset="0"/>
              </a:rPr>
              <a:t>imidazoles</a:t>
            </a:r>
            <a:r>
              <a:rPr lang="en-GB" dirty="0">
                <a:latin typeface="Times New Roman" panose="02020603050405020304" pitchFamily="18" charset="0"/>
              </a:rPr>
              <a:t> with vinyl halides under ligand-free</a:t>
            </a:r>
          </a:p>
          <a:p>
            <a:r>
              <a:rPr lang="en-GB" dirty="0">
                <a:latin typeface="Times New Roman" panose="02020603050405020304" pitchFamily="18" charset="0"/>
              </a:rPr>
              <a:t>conditions. Tetrahedron Letters, 51(24): 3181-3185.</a:t>
            </a:r>
          </a:p>
          <a:p>
            <a:r>
              <a:rPr lang="en-GB" dirty="0">
                <a:latin typeface="Times New Roman" panose="02020603050405020304" pitchFamily="18" charset="0"/>
              </a:rPr>
              <a:t>Rossi, R., </a:t>
            </a:r>
            <a:r>
              <a:rPr lang="en-GB" dirty="0" err="1">
                <a:latin typeface="Times New Roman" panose="02020603050405020304" pitchFamily="18" charset="0"/>
              </a:rPr>
              <a:t>Cauteruccio</a:t>
            </a:r>
            <a:r>
              <a:rPr lang="en-GB" dirty="0">
                <a:latin typeface="Times New Roman" panose="02020603050405020304" pitchFamily="18" charset="0"/>
              </a:rPr>
              <a:t>, S. and </a:t>
            </a:r>
            <a:r>
              <a:rPr lang="en-GB" dirty="0" err="1">
                <a:latin typeface="Times New Roman" panose="02020603050405020304" pitchFamily="18" charset="0"/>
              </a:rPr>
              <a:t>Bellina</a:t>
            </a:r>
            <a:r>
              <a:rPr lang="en-GB" dirty="0">
                <a:latin typeface="Times New Roman" panose="02020603050405020304" pitchFamily="18" charset="0"/>
              </a:rPr>
              <a:t>, F. 2007. Synthesis of 4 (5)-aryl-1H-imidazoles</a:t>
            </a:r>
          </a:p>
          <a:p>
            <a:r>
              <a:rPr lang="en-GB" dirty="0">
                <a:latin typeface="Times New Roman" panose="02020603050405020304" pitchFamily="18" charset="0"/>
              </a:rPr>
              <a:t>and 2, 4 (5)-diaryl-1H-imidazoles via highly selective palladium-</a:t>
            </a:r>
            <a:r>
              <a:rPr lang="en-GB" dirty="0" err="1">
                <a:latin typeface="Times New Roman" panose="02020603050405020304" pitchFamily="18" charset="0"/>
              </a:rPr>
              <a:t>catalyzed</a:t>
            </a:r>
            <a:endParaRPr lang="en-GB" dirty="0">
              <a:latin typeface="Times New Roman" panose="02020603050405020304" pitchFamily="18" charset="0"/>
            </a:endParaRPr>
          </a:p>
          <a:p>
            <a:r>
              <a:rPr lang="en-GB" dirty="0" err="1">
                <a:latin typeface="Times New Roman" panose="02020603050405020304" pitchFamily="18" charset="0"/>
              </a:rPr>
              <a:t>arylation</a:t>
            </a:r>
            <a:r>
              <a:rPr lang="en-GB" dirty="0">
                <a:latin typeface="Times New Roman" panose="02020603050405020304" pitchFamily="18" charset="0"/>
              </a:rPr>
              <a:t> reactions.</a:t>
            </a:r>
          </a:p>
          <a:p>
            <a:r>
              <a:rPr lang="en-GB" dirty="0" err="1">
                <a:latin typeface="Times New Roman" panose="02020603050405020304" pitchFamily="18" charset="0"/>
              </a:rPr>
              <a:t>Scheinbaum</a:t>
            </a:r>
            <a:r>
              <a:rPr lang="en-GB" dirty="0">
                <a:latin typeface="Times New Roman" panose="02020603050405020304" pitchFamily="18" charset="0"/>
              </a:rPr>
              <a:t>, M. L., and Dines, M. B. 1971. The reaction of </a:t>
            </a:r>
            <a:r>
              <a:rPr lang="en-GB" dirty="0" err="1">
                <a:latin typeface="Times New Roman" panose="02020603050405020304" pitchFamily="18" charset="0"/>
              </a:rPr>
              <a:t>nitrosonium</a:t>
            </a:r>
            <a:r>
              <a:rPr lang="en-GB" dirty="0">
                <a:latin typeface="Times New Roman" panose="02020603050405020304" pitchFamily="18" charset="0"/>
              </a:rPr>
              <a:t> </a:t>
            </a:r>
            <a:r>
              <a:rPr lang="en-GB" dirty="0" err="1">
                <a:latin typeface="Times New Roman" panose="02020603050405020304" pitchFamily="18" charset="0"/>
              </a:rPr>
              <a:t>fluoborate</a:t>
            </a:r>
            <a:r>
              <a:rPr lang="en-GB" dirty="0">
                <a:latin typeface="Times New Roman" panose="02020603050405020304" pitchFamily="18" charset="0"/>
              </a:rPr>
              <a:t> with</a:t>
            </a:r>
          </a:p>
          <a:p>
            <a:r>
              <a:rPr lang="en-GB" dirty="0">
                <a:latin typeface="Times New Roman" panose="02020603050405020304" pitchFamily="18" charset="0"/>
              </a:rPr>
              <a:t>olefins in nitrile media a two-step synthesis of </a:t>
            </a:r>
            <a:r>
              <a:rPr lang="en-GB" dirty="0" err="1">
                <a:latin typeface="Times New Roman" panose="02020603050405020304" pitchFamily="18" charset="0"/>
              </a:rPr>
              <a:t>imidazoles</a:t>
            </a:r>
            <a:r>
              <a:rPr lang="en-GB" dirty="0">
                <a:latin typeface="Times New Roman" panose="02020603050405020304" pitchFamily="18" charset="0"/>
              </a:rPr>
              <a:t> from</a:t>
            </a:r>
          </a:p>
          <a:p>
            <a:r>
              <a:rPr lang="en-GB" dirty="0">
                <a:latin typeface="Times New Roman" panose="02020603050405020304" pitchFamily="18" charset="0"/>
              </a:rPr>
              <a:t>olefins. Tetrahedron Letters, 12(24): 2205-2208.</a:t>
            </a:r>
          </a:p>
          <a:p>
            <a:r>
              <a:rPr lang="en-GB" sz="1600" dirty="0" smtClean="0">
                <a:latin typeface="Calibri" panose="020F0502020204030204" pitchFamily="34" charset="0"/>
              </a:rPr>
              <a:t>56</a:t>
            </a:r>
            <a:endParaRPr lang="en-GB" sz="1600" dirty="0">
              <a:latin typeface="Calibri" panose="020F0502020204030204" pitchFamily="34" charset="0"/>
            </a:endParaRPr>
          </a:p>
        </p:txBody>
      </p:sp>
      <p:sp>
        <p:nvSpPr>
          <p:cNvPr id="10"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a:solidFill>
                  <a:srgbClr val="FFFFFF"/>
                </a:solidFill>
                <a:cs typeface="Source Sans Pro Light"/>
              </a:rPr>
              <a:t>5</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REFERENCES</a:t>
            </a:r>
            <a:endParaRPr lang="en-US" sz="4400" b="1" dirty="0">
              <a:solidFill>
                <a:schemeClr val="bg1"/>
              </a:solidFill>
              <a:cs typeface="Source Sans Pro Ligh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3233932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a:solidFill>
                  <a:srgbClr val="FFFFFF"/>
                </a:solidFill>
                <a:cs typeface="Source Sans Pro Light"/>
              </a:rPr>
              <a:t>5</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REFERENCES</a:t>
            </a:r>
            <a:endParaRPr lang="en-US" sz="4400" b="1" dirty="0">
              <a:solidFill>
                <a:schemeClr val="bg1"/>
              </a:solidFill>
              <a:cs typeface="Source Sans Pro Light"/>
            </a:endParaRPr>
          </a:p>
        </p:txBody>
      </p:sp>
      <p:sp>
        <p:nvSpPr>
          <p:cNvPr id="8" name="Rectangle 7"/>
          <p:cNvSpPr/>
          <p:nvPr/>
        </p:nvSpPr>
        <p:spPr>
          <a:xfrm>
            <a:off x="742156" y="1689100"/>
            <a:ext cx="9502775" cy="7848302"/>
          </a:xfrm>
          <a:prstGeom prst="rect">
            <a:avLst/>
          </a:prstGeom>
        </p:spPr>
        <p:txBody>
          <a:bodyPr>
            <a:spAutoFit/>
          </a:bodyPr>
          <a:lstStyle/>
          <a:p>
            <a:r>
              <a:rPr lang="en-GB" dirty="0" err="1">
                <a:latin typeface="Times New Roman" panose="02020603050405020304" pitchFamily="18" charset="0"/>
              </a:rPr>
              <a:t>Shalini</a:t>
            </a:r>
            <a:r>
              <a:rPr lang="en-GB" dirty="0">
                <a:latin typeface="Times New Roman" panose="02020603050405020304" pitchFamily="18" charset="0"/>
              </a:rPr>
              <a:t>, K., Sharma, P. K. and Kumar, N. 2010. Imidazole and its biological activities:</a:t>
            </a:r>
          </a:p>
          <a:p>
            <a:r>
              <a:rPr lang="en-GB" dirty="0">
                <a:latin typeface="Times New Roman" panose="02020603050405020304" pitchFamily="18" charset="0"/>
              </a:rPr>
              <a:t>A review. Der </a:t>
            </a:r>
            <a:r>
              <a:rPr lang="en-GB" dirty="0" err="1">
                <a:latin typeface="Times New Roman" panose="02020603050405020304" pitchFamily="18" charset="0"/>
              </a:rPr>
              <a:t>Chemica</a:t>
            </a:r>
            <a:r>
              <a:rPr lang="en-GB" dirty="0">
                <a:latin typeface="Times New Roman" panose="02020603050405020304" pitchFamily="18" charset="0"/>
              </a:rPr>
              <a:t> </a:t>
            </a:r>
            <a:r>
              <a:rPr lang="en-GB" dirty="0" err="1">
                <a:latin typeface="Times New Roman" panose="02020603050405020304" pitchFamily="18" charset="0"/>
              </a:rPr>
              <a:t>Sinica</a:t>
            </a:r>
            <a:r>
              <a:rPr lang="en-GB" dirty="0">
                <a:latin typeface="Times New Roman" panose="02020603050405020304" pitchFamily="18" charset="0"/>
              </a:rPr>
              <a:t>, 1(3): 36-47.</a:t>
            </a:r>
          </a:p>
          <a:p>
            <a:r>
              <a:rPr lang="en-GB" dirty="0">
                <a:latin typeface="Times New Roman" panose="02020603050405020304" pitchFamily="18" charset="0"/>
              </a:rPr>
              <a:t>Stock, N. and Biswas, S. 2012. Synthesis of metal-organic frameworks (MOFs): routes</a:t>
            </a:r>
          </a:p>
          <a:p>
            <a:r>
              <a:rPr lang="en-GB" dirty="0">
                <a:latin typeface="Times New Roman" panose="02020603050405020304" pitchFamily="18" charset="0"/>
              </a:rPr>
              <a:t>to various MOF topologies, morphologies, and composites. Chemical</a:t>
            </a:r>
          </a:p>
          <a:p>
            <a:r>
              <a:rPr lang="en-GB" dirty="0">
                <a:latin typeface="Times New Roman" panose="02020603050405020304" pitchFamily="18" charset="0"/>
              </a:rPr>
              <a:t>reviews, 112(2): 933-969.</a:t>
            </a:r>
          </a:p>
          <a:p>
            <a:r>
              <a:rPr lang="en-GB" dirty="0" err="1">
                <a:latin typeface="Times New Roman" panose="02020603050405020304" pitchFamily="18" charset="0"/>
              </a:rPr>
              <a:t>Tolomeu</a:t>
            </a:r>
            <a:r>
              <a:rPr lang="en-GB" dirty="0">
                <a:latin typeface="Times New Roman" panose="02020603050405020304" pitchFamily="18" charset="0"/>
              </a:rPr>
              <a:t>, H. V. and </a:t>
            </a:r>
            <a:r>
              <a:rPr lang="en-GB" dirty="0" err="1">
                <a:latin typeface="Times New Roman" panose="02020603050405020304" pitchFamily="18" charset="0"/>
              </a:rPr>
              <a:t>Fraga</a:t>
            </a:r>
            <a:r>
              <a:rPr lang="en-GB" dirty="0">
                <a:latin typeface="Times New Roman" panose="02020603050405020304" pitchFamily="18" charset="0"/>
              </a:rPr>
              <a:t>, C. A. M. 2023. Imidazole: Synthesis, Functionalization and</a:t>
            </a:r>
          </a:p>
          <a:p>
            <a:r>
              <a:rPr lang="en-GB" dirty="0">
                <a:latin typeface="Times New Roman" panose="02020603050405020304" pitchFamily="18" charset="0"/>
              </a:rPr>
              <a:t>Physicochemical Properties of a Privileged Structure in Medicinal</a:t>
            </a:r>
          </a:p>
          <a:p>
            <a:r>
              <a:rPr lang="en-GB" dirty="0">
                <a:latin typeface="Times New Roman" panose="02020603050405020304" pitchFamily="18" charset="0"/>
              </a:rPr>
              <a:t>Chemistry. Molecules, 28(2): 838.</a:t>
            </a:r>
          </a:p>
          <a:p>
            <a:r>
              <a:rPr lang="en-GB" dirty="0" err="1">
                <a:latin typeface="Times New Roman" panose="02020603050405020304" pitchFamily="18" charset="0"/>
              </a:rPr>
              <a:t>Tyagi</a:t>
            </a:r>
            <a:r>
              <a:rPr lang="en-GB" dirty="0">
                <a:latin typeface="Times New Roman" panose="02020603050405020304" pitchFamily="18" charset="0"/>
              </a:rPr>
              <a:t>, R. 2007. Imidazoline and its derivatives: an overview. Journal of oleo</a:t>
            </a:r>
          </a:p>
          <a:p>
            <a:r>
              <a:rPr lang="en-GB" dirty="0">
                <a:latin typeface="Times New Roman" panose="02020603050405020304" pitchFamily="18" charset="0"/>
              </a:rPr>
              <a:t>science, 56(5): 211-222.</a:t>
            </a:r>
          </a:p>
          <a:p>
            <a:r>
              <a:rPr lang="en-GB" dirty="0" err="1">
                <a:latin typeface="Times New Roman" panose="02020603050405020304" pitchFamily="18" charset="0"/>
              </a:rPr>
              <a:t>Verma</a:t>
            </a:r>
            <a:r>
              <a:rPr lang="en-GB" dirty="0">
                <a:latin typeface="Times New Roman" panose="02020603050405020304" pitchFamily="18" charset="0"/>
              </a:rPr>
              <a:t>, A., Joshi, S. and Singh, D. 2013. Imidazole: having versatile biological</a:t>
            </a:r>
          </a:p>
          <a:p>
            <a:r>
              <a:rPr lang="en-GB" dirty="0">
                <a:latin typeface="Times New Roman" panose="02020603050405020304" pitchFamily="18" charset="0"/>
              </a:rPr>
              <a:t>activities. Journal of Chemistry, 2: 13.</a:t>
            </a:r>
          </a:p>
          <a:p>
            <a:r>
              <a:rPr lang="en-GB" dirty="0" err="1">
                <a:latin typeface="Times New Roman" panose="02020603050405020304" pitchFamily="18" charset="0"/>
              </a:rPr>
              <a:t>Verras</a:t>
            </a:r>
            <a:r>
              <a:rPr lang="en-GB" dirty="0">
                <a:latin typeface="Times New Roman" panose="02020603050405020304" pitchFamily="18" charset="0"/>
              </a:rPr>
              <a:t>, A., Kuntz, I. D. and Ortiz de </a:t>
            </a:r>
            <a:r>
              <a:rPr lang="en-GB" dirty="0" err="1">
                <a:latin typeface="Times New Roman" panose="02020603050405020304" pitchFamily="18" charset="0"/>
              </a:rPr>
              <a:t>Montellano</a:t>
            </a:r>
            <a:r>
              <a:rPr lang="en-GB" dirty="0">
                <a:latin typeface="Times New Roman" panose="02020603050405020304" pitchFamily="18" charset="0"/>
              </a:rPr>
              <a:t>, P. R. 2004. Computer-assisted design</a:t>
            </a:r>
          </a:p>
          <a:p>
            <a:r>
              <a:rPr lang="en-GB" dirty="0">
                <a:latin typeface="Times New Roman" panose="02020603050405020304" pitchFamily="18" charset="0"/>
              </a:rPr>
              <a:t>of selective imidazole inhibitors for cytochrome p450 enzymes. Journal of</a:t>
            </a:r>
          </a:p>
          <a:p>
            <a:r>
              <a:rPr lang="en-GB" dirty="0">
                <a:latin typeface="Times New Roman" panose="02020603050405020304" pitchFamily="18" charset="0"/>
              </a:rPr>
              <a:t>medicinal chemistry, 47(14): 3572-3579.</a:t>
            </a:r>
          </a:p>
          <a:p>
            <a:r>
              <a:rPr lang="en-GB" dirty="0" err="1">
                <a:latin typeface="Times New Roman" panose="02020603050405020304" pitchFamily="18" charset="0"/>
              </a:rPr>
              <a:t>Vinggaard</a:t>
            </a:r>
            <a:r>
              <a:rPr lang="en-GB" dirty="0">
                <a:latin typeface="Times New Roman" panose="02020603050405020304" pitchFamily="18" charset="0"/>
              </a:rPr>
              <a:t>, A. M., Hass, U., </a:t>
            </a:r>
            <a:r>
              <a:rPr lang="en-GB" dirty="0" err="1">
                <a:latin typeface="Times New Roman" panose="02020603050405020304" pitchFamily="18" charset="0"/>
              </a:rPr>
              <a:t>Dalgaard</a:t>
            </a:r>
            <a:r>
              <a:rPr lang="en-GB" dirty="0">
                <a:latin typeface="Times New Roman" panose="02020603050405020304" pitchFamily="18" charset="0"/>
              </a:rPr>
              <a:t>, M., Andersen, H. R., </a:t>
            </a:r>
            <a:r>
              <a:rPr lang="en-GB" dirty="0" err="1">
                <a:latin typeface="Times New Roman" panose="02020603050405020304" pitchFamily="18" charset="0"/>
              </a:rPr>
              <a:t>Bonefeld‐Jørgensen</a:t>
            </a:r>
            <a:r>
              <a:rPr lang="en-GB" dirty="0">
                <a:latin typeface="Times New Roman" panose="02020603050405020304" pitchFamily="18" charset="0"/>
              </a:rPr>
              <a:t>, E.,</a:t>
            </a:r>
          </a:p>
          <a:p>
            <a:r>
              <a:rPr lang="en-GB" dirty="0">
                <a:latin typeface="Times New Roman" panose="02020603050405020304" pitchFamily="18" charset="0"/>
              </a:rPr>
              <a:t>Christiansen, S. and </a:t>
            </a:r>
            <a:r>
              <a:rPr lang="en-GB" dirty="0" err="1">
                <a:latin typeface="Times New Roman" panose="02020603050405020304" pitchFamily="18" charset="0"/>
              </a:rPr>
              <a:t>Poulsen</a:t>
            </a:r>
            <a:r>
              <a:rPr lang="en-GB" dirty="0">
                <a:latin typeface="Times New Roman" panose="02020603050405020304" pitchFamily="18" charset="0"/>
              </a:rPr>
              <a:t>, M. E. 2006. </a:t>
            </a:r>
            <a:r>
              <a:rPr lang="en-GB" dirty="0" err="1">
                <a:latin typeface="Times New Roman" panose="02020603050405020304" pitchFamily="18" charset="0"/>
              </a:rPr>
              <a:t>Prochloraz</a:t>
            </a:r>
            <a:r>
              <a:rPr lang="en-GB" dirty="0">
                <a:latin typeface="Times New Roman" panose="02020603050405020304" pitchFamily="18" charset="0"/>
              </a:rPr>
              <a:t>: an imidazole fungicide with</a:t>
            </a:r>
          </a:p>
          <a:p>
            <a:r>
              <a:rPr lang="en-GB" dirty="0">
                <a:latin typeface="Times New Roman" panose="02020603050405020304" pitchFamily="18" charset="0"/>
              </a:rPr>
              <a:t>multiple mechanisms of action. International journal of andrology, 29(1): 186-</a:t>
            </a:r>
          </a:p>
          <a:p>
            <a:r>
              <a:rPr lang="en-GB" dirty="0">
                <a:latin typeface="Times New Roman" panose="02020603050405020304" pitchFamily="18" charset="0"/>
              </a:rPr>
              <a:t>192.</a:t>
            </a:r>
          </a:p>
          <a:p>
            <a:r>
              <a:rPr lang="en-GB" dirty="0" err="1">
                <a:latin typeface="Times New Roman" panose="02020603050405020304" pitchFamily="18" charset="0"/>
              </a:rPr>
              <a:t>Wolkenberg</a:t>
            </a:r>
            <a:r>
              <a:rPr lang="en-GB" dirty="0">
                <a:latin typeface="Times New Roman" panose="02020603050405020304" pitchFamily="18" charset="0"/>
              </a:rPr>
              <a:t>, S. E., </a:t>
            </a:r>
            <a:r>
              <a:rPr lang="en-GB" dirty="0" err="1">
                <a:latin typeface="Times New Roman" panose="02020603050405020304" pitchFamily="18" charset="0"/>
              </a:rPr>
              <a:t>Wisnoski</a:t>
            </a:r>
            <a:r>
              <a:rPr lang="en-GB" dirty="0">
                <a:latin typeface="Times New Roman" panose="02020603050405020304" pitchFamily="18" charset="0"/>
              </a:rPr>
              <a:t>, D. D., Leister, W. H., Wang, Y., Zhao, Z. and </a:t>
            </a:r>
            <a:r>
              <a:rPr lang="en-GB" dirty="0" err="1">
                <a:latin typeface="Times New Roman" panose="02020603050405020304" pitchFamily="18" charset="0"/>
              </a:rPr>
              <a:t>Lindsley</a:t>
            </a:r>
            <a:r>
              <a:rPr lang="en-GB" dirty="0">
                <a:latin typeface="Times New Roman" panose="02020603050405020304" pitchFamily="18" charset="0"/>
              </a:rPr>
              <a:t>,</a:t>
            </a:r>
          </a:p>
          <a:p>
            <a:r>
              <a:rPr lang="en-GB" dirty="0">
                <a:latin typeface="Times New Roman" panose="02020603050405020304" pitchFamily="18" charset="0"/>
              </a:rPr>
              <a:t>C. W. 2004. Efficient synthesis of </a:t>
            </a:r>
            <a:r>
              <a:rPr lang="en-GB" dirty="0" err="1">
                <a:latin typeface="Times New Roman" panose="02020603050405020304" pitchFamily="18" charset="0"/>
              </a:rPr>
              <a:t>imidazoles</a:t>
            </a:r>
            <a:r>
              <a:rPr lang="en-GB" dirty="0">
                <a:latin typeface="Times New Roman" panose="02020603050405020304" pitchFamily="18" charset="0"/>
              </a:rPr>
              <a:t> from aldehydes and 1, 2-diketones</a:t>
            </a:r>
          </a:p>
          <a:p>
            <a:r>
              <a:rPr lang="en-GB" dirty="0">
                <a:latin typeface="Times New Roman" panose="02020603050405020304" pitchFamily="18" charset="0"/>
              </a:rPr>
              <a:t>using microwave irradiation. Organic Letters, 6(9): 1453-1456.</a:t>
            </a:r>
          </a:p>
          <a:p>
            <a:r>
              <a:rPr lang="en-GB" dirty="0" err="1">
                <a:latin typeface="Times New Roman" panose="02020603050405020304" pitchFamily="18" charset="0"/>
              </a:rPr>
              <a:t>Yardimci</a:t>
            </a:r>
            <a:r>
              <a:rPr lang="en-GB" dirty="0">
                <a:latin typeface="Times New Roman" panose="02020603050405020304" pitchFamily="18" charset="0"/>
              </a:rPr>
              <a:t>, B. K. 2020. Imidazole Antifungals: A Review of Their Action Mechanisms</a:t>
            </a:r>
          </a:p>
          <a:p>
            <a:r>
              <a:rPr lang="en-GB" dirty="0">
                <a:latin typeface="Times New Roman" panose="02020603050405020304" pitchFamily="18" charset="0"/>
              </a:rPr>
              <a:t>on Cancerous Cells. International Journal of Secondary Metabolite, 7(3): 139-159.</a:t>
            </a:r>
          </a:p>
          <a:p>
            <a:r>
              <a:rPr lang="en-GB" dirty="0">
                <a:latin typeface="Times New Roman" panose="02020603050405020304" pitchFamily="18" charset="0"/>
              </a:rPr>
              <a:t>Zhang, G., Chen, C., Lu, M., Chai, C. and Wu, Y. 2007. Evaluation of inhibition</a:t>
            </a:r>
          </a:p>
          <a:p>
            <a:r>
              <a:rPr lang="en-GB" dirty="0">
                <a:latin typeface="Times New Roman" panose="02020603050405020304" pitchFamily="18" charset="0"/>
              </a:rPr>
              <a:t>efficiency of an imidazoline derivative in CO2-containing aqueous</a:t>
            </a:r>
          </a:p>
          <a:p>
            <a:r>
              <a:rPr lang="en-GB" dirty="0">
                <a:latin typeface="Times New Roman" panose="02020603050405020304" pitchFamily="18" charset="0"/>
              </a:rPr>
              <a:t>solution. Materials Chemistry and Physics, 105(2-3): 331-340.</a:t>
            </a:r>
          </a:p>
          <a:p>
            <a:r>
              <a:rPr lang="en-GB" dirty="0" smtClean="0">
                <a:latin typeface="Times New Roman" panose="02020603050405020304" pitchFamily="18" charset="0"/>
              </a:rPr>
              <a:t>.</a:t>
            </a:r>
            <a:endParaRPr lang="en-GB" dirty="0"/>
          </a:p>
        </p:txBody>
      </p:sp>
      <p:sp>
        <p:nvSpPr>
          <p:cNvPr id="9" name="Rectangle 8"/>
          <p:cNvSpPr/>
          <p:nvPr/>
        </p:nvSpPr>
        <p:spPr>
          <a:xfrm>
            <a:off x="9886156" y="1689100"/>
            <a:ext cx="9502775" cy="2000548"/>
          </a:xfrm>
          <a:prstGeom prst="rect">
            <a:avLst/>
          </a:prstGeom>
        </p:spPr>
        <p:txBody>
          <a:bodyPr>
            <a:spAutoFit/>
          </a:bodyPr>
          <a:lstStyle/>
          <a:p>
            <a:r>
              <a:rPr lang="en-GB" dirty="0">
                <a:latin typeface="Times New Roman" panose="02020603050405020304" pitchFamily="18" charset="0"/>
              </a:rPr>
              <a:t>Zheng, X., Ma, Z., &amp; Zhang, D. 2020. Synthesis of imidazole-based medicinal</a:t>
            </a:r>
          </a:p>
          <a:p>
            <a:r>
              <a:rPr lang="en-GB" dirty="0">
                <a:latin typeface="Times New Roman" panose="02020603050405020304" pitchFamily="18" charset="0"/>
              </a:rPr>
              <a:t>molecules utilizing the van </a:t>
            </a:r>
            <a:r>
              <a:rPr lang="en-GB" dirty="0" err="1">
                <a:latin typeface="Times New Roman" panose="02020603050405020304" pitchFamily="18" charset="0"/>
              </a:rPr>
              <a:t>leusen</a:t>
            </a:r>
            <a:r>
              <a:rPr lang="en-GB" dirty="0">
                <a:latin typeface="Times New Roman" panose="02020603050405020304" pitchFamily="18" charset="0"/>
              </a:rPr>
              <a:t> imidazole synthesis. Pharmaceuticals, 13(3):</a:t>
            </a:r>
          </a:p>
          <a:p>
            <a:r>
              <a:rPr lang="en-GB" dirty="0">
                <a:latin typeface="Times New Roman" panose="02020603050405020304" pitchFamily="18" charset="0"/>
              </a:rPr>
              <a:t>37.</a:t>
            </a:r>
          </a:p>
          <a:p>
            <a:r>
              <a:rPr lang="en-GB" sz="1600" dirty="0">
                <a:latin typeface="Calibri" panose="020F0502020204030204" pitchFamily="34" charset="0"/>
              </a:rPr>
              <a:t>57</a:t>
            </a:r>
          </a:p>
          <a:p>
            <a:r>
              <a:rPr lang="en-GB" dirty="0" err="1">
                <a:latin typeface="Times New Roman" panose="02020603050405020304" pitchFamily="18" charset="0"/>
              </a:rPr>
              <a:t>Zunita</a:t>
            </a:r>
            <a:r>
              <a:rPr lang="en-GB" dirty="0">
                <a:latin typeface="Times New Roman" panose="02020603050405020304" pitchFamily="18" charset="0"/>
              </a:rPr>
              <a:t>, M., </a:t>
            </a:r>
            <a:r>
              <a:rPr lang="en-GB" dirty="0" err="1">
                <a:latin typeface="Times New Roman" panose="02020603050405020304" pitchFamily="18" charset="0"/>
              </a:rPr>
              <a:t>Wahyuningrum</a:t>
            </a:r>
            <a:r>
              <a:rPr lang="en-GB" dirty="0">
                <a:latin typeface="Times New Roman" panose="02020603050405020304" pitchFamily="18" charset="0"/>
              </a:rPr>
              <a:t>, D., </a:t>
            </a:r>
            <a:r>
              <a:rPr lang="en-GB" dirty="0" err="1">
                <a:latin typeface="Times New Roman" panose="02020603050405020304" pitchFamily="18" charset="0"/>
              </a:rPr>
              <a:t>Buchari</a:t>
            </a:r>
            <a:r>
              <a:rPr lang="en-GB" dirty="0">
                <a:latin typeface="Times New Roman" panose="02020603050405020304" pitchFamily="18" charset="0"/>
              </a:rPr>
              <a:t>, </a:t>
            </a:r>
            <a:r>
              <a:rPr lang="en-GB" dirty="0" err="1">
                <a:latin typeface="Times New Roman" panose="02020603050405020304" pitchFamily="18" charset="0"/>
              </a:rPr>
              <a:t>Bundjali</a:t>
            </a:r>
            <a:r>
              <a:rPr lang="en-GB" dirty="0">
                <a:latin typeface="Times New Roman" panose="02020603050405020304" pitchFamily="18" charset="0"/>
              </a:rPr>
              <a:t>, B., </a:t>
            </a:r>
            <a:r>
              <a:rPr lang="en-GB" dirty="0" err="1">
                <a:latin typeface="Times New Roman" panose="02020603050405020304" pitchFamily="18" charset="0"/>
              </a:rPr>
              <a:t>Wenten</a:t>
            </a:r>
            <a:r>
              <a:rPr lang="en-GB" dirty="0">
                <a:latin typeface="Times New Roman" panose="02020603050405020304" pitchFamily="18" charset="0"/>
              </a:rPr>
              <a:t>, I. G. and </a:t>
            </a:r>
            <a:r>
              <a:rPr lang="en-GB" dirty="0" err="1">
                <a:latin typeface="Times New Roman" panose="02020603050405020304" pitchFamily="18" charset="0"/>
              </a:rPr>
              <a:t>Boopathy</a:t>
            </a:r>
            <a:r>
              <a:rPr lang="en-GB" dirty="0">
                <a:latin typeface="Times New Roman" panose="02020603050405020304" pitchFamily="18" charset="0"/>
              </a:rPr>
              <a:t>, R.</a:t>
            </a:r>
          </a:p>
          <a:p>
            <a:r>
              <a:rPr lang="en-GB" dirty="0">
                <a:latin typeface="Times New Roman" panose="02020603050405020304" pitchFamily="18" charset="0"/>
              </a:rPr>
              <a:t>2020. Corrosion inhibition performances of imidazole derivatives-based new ionic</a:t>
            </a:r>
          </a:p>
          <a:p>
            <a:r>
              <a:rPr lang="en-GB" dirty="0">
                <a:latin typeface="Times New Roman" panose="02020603050405020304" pitchFamily="18" charset="0"/>
              </a:rPr>
              <a:t>liquids on carbon steel in brackish water. Applied Sciences, 10(20): 7069</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246105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985AB44F-D837-4737-86D1-C4E5A35B8AC4}"/>
              </a:ext>
            </a:extLst>
          </p:cNvPr>
          <p:cNvGrpSpPr/>
          <p:nvPr/>
        </p:nvGrpSpPr>
        <p:grpSpPr>
          <a:xfrm>
            <a:off x="-1701" y="513585"/>
            <a:ext cx="6858001" cy="828000"/>
            <a:chOff x="0" y="8642689"/>
            <a:chExt cx="4336348" cy="439424"/>
          </a:xfrm>
          <a:solidFill>
            <a:schemeClr val="accent6">
              <a:lumMod val="50000"/>
            </a:schemeClr>
          </a:solidFill>
        </p:grpSpPr>
        <p:sp>
          <p:nvSpPr>
            <p:cNvPr id="12" name="object 4">
              <a:extLst>
                <a:ext uri="{FF2B5EF4-FFF2-40B4-BE49-F238E27FC236}">
                  <a16:creationId xmlns:a16="http://schemas.microsoft.com/office/drawing/2014/main" id="{6DB0E343-9628-4235-8038-621A98D250CA}"/>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13" name="object 5">
              <a:extLst>
                <a:ext uri="{FF2B5EF4-FFF2-40B4-BE49-F238E27FC236}">
                  <a16:creationId xmlns:a16="http://schemas.microsoft.com/office/drawing/2014/main" id="{CF5C245D-05EF-4DFD-8810-E437FF667919}"/>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10" name="object 10"/>
          <p:cNvSpPr txBox="1"/>
          <p:nvPr/>
        </p:nvSpPr>
        <p:spPr>
          <a:xfrm>
            <a:off x="513556" y="1535870"/>
            <a:ext cx="9371806" cy="8843831"/>
          </a:xfrm>
          <a:prstGeom prst="rect">
            <a:avLst/>
          </a:prstGeom>
        </p:spPr>
        <p:txBody>
          <a:bodyPr vert="horz" wrap="square" lIns="0" tIns="5080" rIns="0" bIns="0" rtlCol="0">
            <a:spAutoFit/>
          </a:bodyPr>
          <a:lstStyle/>
          <a:p>
            <a:pPr marL="298450" marR="5080" indent="-285750" algn="just">
              <a:lnSpc>
                <a:spcPct val="118100"/>
              </a:lnSpc>
              <a:spcBef>
                <a:spcPts val="100"/>
              </a:spcBef>
              <a:buFont typeface="Wingdings" panose="05000000000000000000" pitchFamily="2" charset="2"/>
              <a:buChar char="q"/>
            </a:pPr>
            <a:r>
              <a:rPr lang="en-GB" dirty="0"/>
              <a:t>Corrosion, the deterioration of materials due to chemical or electrochemical reactions with their environment, poses a significant challenge in various industries, including manufacturing, infrastructure, and transportation. </a:t>
            </a:r>
            <a:r>
              <a:rPr lang="en-GB" dirty="0" smtClean="0"/>
              <a:t>It </a:t>
            </a:r>
            <a:r>
              <a:rPr lang="en-GB" dirty="0"/>
              <a:t>leads to substantial economic losses, safety concerns, and environmental impact. </a:t>
            </a:r>
            <a:r>
              <a:rPr lang="en-GB" dirty="0" smtClean="0"/>
              <a:t>To </a:t>
            </a:r>
            <a:r>
              <a:rPr lang="en-GB" dirty="0"/>
              <a:t>combat corrosion, the development of effective corrosion inhibitors has gained considerable attention. </a:t>
            </a:r>
            <a:r>
              <a:rPr lang="en-GB" dirty="0" smtClean="0"/>
              <a:t>Imidazoline </a:t>
            </a:r>
            <a:r>
              <a:rPr lang="en-GB" dirty="0"/>
              <a:t>derivatives have emerged as promising corrosion inhibitors due to their remarkable inhibitory properties and versatility in chemical structure. </a:t>
            </a:r>
            <a:r>
              <a:rPr lang="en-GB" dirty="0" smtClean="0"/>
              <a:t>These </a:t>
            </a:r>
            <a:r>
              <a:rPr lang="en-GB" dirty="0"/>
              <a:t>compounds exhibit the ability to form a protective film on metal surfaces, thereby reducing corrosion rates and extending the lifespan of metallic materials. Moreover, their synthesis can be tailored to obtain derivatives with specific properties, enhancing their applicability in diverse corrosive </a:t>
            </a:r>
            <a:r>
              <a:rPr lang="en-GB" dirty="0" smtClean="0"/>
              <a:t>environments. Imidazoline derivatives act as mixed-type corrosion inhibitors. Which </a:t>
            </a:r>
            <a:r>
              <a:rPr lang="en-GB" dirty="0"/>
              <a:t>inhibits both </a:t>
            </a:r>
            <a:r>
              <a:rPr lang="en-GB" dirty="0" err="1"/>
              <a:t>cathodic</a:t>
            </a:r>
            <a:r>
              <a:rPr lang="en-GB" dirty="0"/>
              <a:t> and anodic processes by being adsorbed on the electrode surface according to the adsorption isotherms With a slight positive shift in corrosion potential.  </a:t>
            </a:r>
            <a:r>
              <a:rPr lang="en-GB" dirty="0" smtClean="0"/>
              <a:t>The </a:t>
            </a:r>
            <a:r>
              <a:rPr lang="en-GB" dirty="0"/>
              <a:t>inhibitor adsorbed on the surface of the electrode affects the kinetic processes of the </a:t>
            </a:r>
            <a:r>
              <a:rPr lang="en-GB" dirty="0" err="1"/>
              <a:t>cathodic</a:t>
            </a:r>
            <a:r>
              <a:rPr lang="en-GB" dirty="0"/>
              <a:t> and anodic reactions and increases the activation energy of the reaction. </a:t>
            </a:r>
            <a:r>
              <a:rPr lang="en-GB" dirty="0" smtClean="0"/>
              <a:t>Both </a:t>
            </a:r>
            <a:r>
              <a:rPr lang="en-GB" dirty="0"/>
              <a:t>effective dynamic polarization and EIS measurements reveal </a:t>
            </a:r>
            <a:r>
              <a:rPr lang="en-GB" dirty="0" smtClean="0"/>
              <a:t>this. </a:t>
            </a:r>
          </a:p>
          <a:p>
            <a:pPr marL="298450" marR="5080" indent="-285750" algn="just">
              <a:lnSpc>
                <a:spcPct val="118100"/>
              </a:lnSpc>
              <a:spcBef>
                <a:spcPts val="100"/>
              </a:spcBef>
              <a:buFont typeface="Wingdings" panose="05000000000000000000" pitchFamily="2" charset="2"/>
              <a:buChar char="q"/>
            </a:pPr>
            <a:r>
              <a:rPr lang="en-GB" dirty="0" smtClean="0"/>
              <a:t>The </a:t>
            </a:r>
            <a:r>
              <a:rPr lang="en-GB" dirty="0"/>
              <a:t>inhibition efficiency increases with increasing immersion </a:t>
            </a:r>
            <a:r>
              <a:rPr lang="en-GB" dirty="0" smtClean="0"/>
              <a:t>time. The </a:t>
            </a:r>
            <a:r>
              <a:rPr lang="en-GB" dirty="0"/>
              <a:t>main objective of this thesis is to investigate the synthesis of imidazoline derivatives that are environmentally friendly and do not consume much energy when synthesized. and evaluate its corrosion resistance efficiency. Through a systematic study, we aim to contribute to the understanding of the structure-activity relationships of these compounds, paving the way for the development of new and effective corrosion </a:t>
            </a:r>
            <a:r>
              <a:rPr lang="en-GB" dirty="0" smtClean="0"/>
              <a:t>inhibitors. In </a:t>
            </a:r>
            <a:r>
              <a:rPr lang="en-GB" dirty="0"/>
              <a:t>this research, we will employ a combination of established synthetic methodologies and innovative approaches to synthesize a series of imidazoline </a:t>
            </a:r>
            <a:r>
              <a:rPr lang="en-GB" dirty="0" smtClean="0"/>
              <a:t>derivatives. The </a:t>
            </a:r>
            <a:r>
              <a:rPr lang="en-GB" dirty="0"/>
              <a:t>findings of this research will contribute to the development of corrosion mitigation strategies by expanding the knowledge of imidazoline derivatives as effective corrosion </a:t>
            </a:r>
            <a:r>
              <a:rPr lang="en-GB" dirty="0" smtClean="0"/>
              <a:t>inhibitors. The </a:t>
            </a:r>
            <a:r>
              <a:rPr lang="en-GB" dirty="0"/>
              <a:t>results may find applications in industries such as oil and gas, marine, and automotive, where corrosion protection is crucial for maintaining structural integrity and ensuring operational safety.</a:t>
            </a:r>
          </a:p>
        </p:txBody>
      </p:sp>
      <p:pic>
        <p:nvPicPr>
          <p:cNvPr id="14" name="Content Placeholder 3"/>
          <p:cNvPicPr>
            <a:picLocks noChangeAspect="1"/>
          </p:cNvPicPr>
          <p:nvPr/>
        </p:nvPicPr>
        <p:blipFill>
          <a:blip r:embed="rId2"/>
          <a:stretch>
            <a:fillRect/>
          </a:stretch>
        </p:blipFill>
        <p:spPr>
          <a:xfrm>
            <a:off x="10044113" y="1841500"/>
            <a:ext cx="8523288" cy="7882883"/>
          </a:xfrm>
          <a:prstGeom prst="rect">
            <a:avLst/>
          </a:prstGeom>
        </p:spPr>
      </p:pic>
      <p:sp>
        <p:nvSpPr>
          <p:cNvPr id="2" name="Rectangle 1"/>
          <p:cNvSpPr/>
          <p:nvPr/>
        </p:nvSpPr>
        <p:spPr>
          <a:xfrm>
            <a:off x="10343356" y="1522678"/>
            <a:ext cx="8000999" cy="80912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36083" y="635198"/>
            <a:ext cx="6480877" cy="584775"/>
          </a:xfrm>
          <a:prstGeom prst="rect">
            <a:avLst/>
          </a:prstGeom>
        </p:spPr>
        <p:txBody>
          <a:bodyPr wrap="none">
            <a:spAutoFit/>
          </a:bodyPr>
          <a:lstStyle/>
          <a:p>
            <a:r>
              <a:rPr lang="pt-BR" sz="3200" b="1" dirty="0" smtClean="0">
                <a:solidFill>
                  <a:schemeClr val="bg1"/>
                </a:solidFill>
              </a:rPr>
              <a:t>1.1 Imidazole </a:t>
            </a:r>
            <a:r>
              <a:rPr lang="pt-BR" sz="3200" b="1" dirty="0">
                <a:solidFill>
                  <a:schemeClr val="bg1"/>
                </a:solidFill>
              </a:rPr>
              <a:t>as a corrosion inhibitor</a:t>
            </a:r>
            <a:endParaRPr lang="en-GB" sz="3200" b="1" dirty="0">
              <a:solidFill>
                <a:schemeClr val="bg1"/>
              </a:solidFill>
            </a:endParaRPr>
          </a:p>
        </p:txBody>
      </p:sp>
      <p:sp>
        <p:nvSpPr>
          <p:cNvPr id="4" name="Rectangle 3"/>
          <p:cNvSpPr/>
          <p:nvPr/>
        </p:nvSpPr>
        <p:spPr>
          <a:xfrm>
            <a:off x="10489404" y="9654593"/>
            <a:ext cx="8077997" cy="646331"/>
          </a:xfrm>
          <a:prstGeom prst="rect">
            <a:avLst/>
          </a:prstGeom>
        </p:spPr>
        <p:txBody>
          <a:bodyPr wrap="square">
            <a:spAutoFit/>
          </a:bodyPr>
          <a:lstStyle/>
          <a:p>
            <a:r>
              <a:rPr lang="en-GB" dirty="0">
                <a:latin typeface="Times New Roman" panose="02020603050405020304" pitchFamily="18" charset="0"/>
              </a:rPr>
              <a:t>Bilayer schematic model for imidazoline derivative adsorption on </a:t>
            </a:r>
            <a:r>
              <a:rPr lang="en-GB" dirty="0" smtClean="0">
                <a:latin typeface="Times New Roman" panose="02020603050405020304" pitchFamily="18" charset="0"/>
              </a:rPr>
              <a:t>metal </a:t>
            </a:r>
            <a:r>
              <a:rPr lang="fr-FR" dirty="0" smtClean="0">
                <a:latin typeface="Times New Roman" panose="02020603050405020304" pitchFamily="18" charset="0"/>
              </a:rPr>
              <a:t>surface </a:t>
            </a:r>
            <a:r>
              <a:rPr lang="fr-FR" dirty="0">
                <a:latin typeface="Times New Roman" panose="02020603050405020304" pitchFamily="18" charset="0"/>
              </a:rPr>
              <a:t>(Zhang </a:t>
            </a:r>
            <a:r>
              <a:rPr lang="fr-FR" i="1" dirty="0">
                <a:latin typeface="Times New Roman" panose="02020603050405020304" pitchFamily="18" charset="0"/>
              </a:rPr>
              <a:t>et al. </a:t>
            </a:r>
            <a:r>
              <a:rPr lang="fr-FR" dirty="0">
                <a:latin typeface="Times New Roman" panose="02020603050405020304" pitchFamily="18" charset="0"/>
              </a:rPr>
              <a:t>2007)</a:t>
            </a:r>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669F51FE-62C8-E79B-E349-74CAD7DA8A39}"/>
              </a:ext>
            </a:extLst>
          </p:cNvPr>
          <p:cNvGrpSpPr/>
          <p:nvPr/>
        </p:nvGrpSpPr>
        <p:grpSpPr>
          <a:xfrm>
            <a:off x="-19845" y="7352230"/>
            <a:ext cx="5312664" cy="828000"/>
            <a:chOff x="0" y="8642689"/>
            <a:chExt cx="4336348" cy="439424"/>
          </a:xfrm>
          <a:solidFill>
            <a:schemeClr val="accent6">
              <a:lumMod val="50000"/>
            </a:schemeClr>
          </a:solidFill>
        </p:grpSpPr>
        <p:sp>
          <p:nvSpPr>
            <p:cNvPr id="23"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24"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grpSp>
        <p:nvGrpSpPr>
          <p:cNvPr id="19" name="Group 18">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20"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21"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10" name="object 10"/>
          <p:cNvSpPr txBox="1"/>
          <p:nvPr/>
        </p:nvSpPr>
        <p:spPr>
          <a:xfrm>
            <a:off x="971550" y="1747790"/>
            <a:ext cx="16915606" cy="559127"/>
          </a:xfrm>
          <a:prstGeom prst="rect">
            <a:avLst/>
          </a:prstGeom>
        </p:spPr>
        <p:txBody>
          <a:bodyPr vert="horz" wrap="square" lIns="0" tIns="5080" rIns="0" bIns="0" rtlCol="0">
            <a:spAutoFit/>
          </a:bodyPr>
          <a:lstStyle/>
          <a:p>
            <a:r>
              <a:rPr lang="en-GB" dirty="0" smtClean="0"/>
              <a:t>Imidazole </a:t>
            </a:r>
            <a:r>
              <a:rPr lang="en-GB" dirty="0"/>
              <a:t>derivatives have been widely studied as potential corrosion inhibitors due </a:t>
            </a:r>
            <a:r>
              <a:rPr lang="en-GB" dirty="0" smtClean="0"/>
              <a:t>to their </a:t>
            </a:r>
            <a:r>
              <a:rPr lang="en-GB" dirty="0"/>
              <a:t>unique chemical properties and their ability to interact with metal surfaces. In </a:t>
            </a:r>
            <a:r>
              <a:rPr lang="en-GB" dirty="0" smtClean="0"/>
              <a:t>this literature </a:t>
            </a:r>
            <a:r>
              <a:rPr lang="en-GB" dirty="0"/>
              <a:t>review, we will discuss the preparation of imidazole derivatives and their </a:t>
            </a:r>
            <a:r>
              <a:rPr lang="en-GB" dirty="0" smtClean="0"/>
              <a:t>use as </a:t>
            </a:r>
            <a:r>
              <a:rPr lang="en-GB" dirty="0"/>
              <a:t>corrosion inhibitors</a:t>
            </a:r>
            <a:r>
              <a:rPr lang="en-GB" dirty="0" smtClean="0"/>
              <a:t>.</a:t>
            </a:r>
            <a:endParaRPr lang="en-GB" dirty="0"/>
          </a:p>
        </p:txBody>
      </p:sp>
      <p:sp>
        <p:nvSpPr>
          <p:cNvPr id="55" name="object 9">
            <a:extLst>
              <a:ext uri="{FF2B5EF4-FFF2-40B4-BE49-F238E27FC236}">
                <a16:creationId xmlns:a16="http://schemas.microsoft.com/office/drawing/2014/main" id="{290C40E7-4402-4FD6-90CE-5CDF3FC9D08D}"/>
              </a:ext>
            </a:extLst>
          </p:cNvPr>
          <p:cNvSpPr txBox="1"/>
          <p:nvPr/>
        </p:nvSpPr>
        <p:spPr>
          <a:xfrm>
            <a:off x="272615" y="679159"/>
            <a:ext cx="12040393" cy="505267"/>
          </a:xfrm>
          <a:prstGeom prst="rect">
            <a:avLst/>
          </a:prstGeom>
        </p:spPr>
        <p:txBody>
          <a:bodyPr vert="horz" wrap="square" lIns="0" tIns="12700" rIns="0" bIns="0" rtlCol="0">
            <a:spAutoFit/>
          </a:bodyPr>
          <a:lstStyle/>
          <a:p>
            <a:pPr marL="12700">
              <a:lnSpc>
                <a:spcPct val="100000"/>
              </a:lnSpc>
              <a:spcBef>
                <a:spcPts val="100"/>
              </a:spcBef>
            </a:pPr>
            <a:r>
              <a:rPr lang="en-US" sz="3200" b="1" spc="-5" dirty="0" smtClean="0">
                <a:solidFill>
                  <a:srgbClr val="FFFFFF"/>
                </a:solidFill>
                <a:cs typeface="Source Sans Pro Light"/>
              </a:rPr>
              <a:t>2. </a:t>
            </a:r>
            <a:r>
              <a:rPr lang="en-GB" sz="3200" b="1" dirty="0">
                <a:solidFill>
                  <a:schemeClr val="bg1"/>
                </a:solidFill>
              </a:rPr>
              <a:t>LITERATURE REVIEW</a:t>
            </a:r>
            <a:endParaRPr lang="en-US" sz="2800" b="1" dirty="0">
              <a:solidFill>
                <a:schemeClr val="bg1"/>
              </a:solidFill>
              <a:cs typeface="Source Sans Pro Light"/>
            </a:endParaRPr>
          </a:p>
        </p:txBody>
      </p:sp>
      <p:grpSp>
        <p:nvGrpSpPr>
          <p:cNvPr id="8" name="Group 7">
            <a:extLst>
              <a:ext uri="{FF2B5EF4-FFF2-40B4-BE49-F238E27FC236}">
                <a16:creationId xmlns:a16="http://schemas.microsoft.com/office/drawing/2014/main" id="{E9DC037C-C731-4D52-835A-5765F8A4FBF2}"/>
              </a:ext>
            </a:extLst>
          </p:cNvPr>
          <p:cNvGrpSpPr/>
          <p:nvPr/>
        </p:nvGrpSpPr>
        <p:grpSpPr>
          <a:xfrm>
            <a:off x="-19845" y="2716324"/>
            <a:ext cx="7843046" cy="828000"/>
            <a:chOff x="564554" y="8642689"/>
            <a:chExt cx="3496471" cy="439424"/>
          </a:xfrm>
          <a:solidFill>
            <a:schemeClr val="accent6">
              <a:lumMod val="50000"/>
            </a:schemeClr>
          </a:solidFill>
        </p:grpSpPr>
        <p:sp>
          <p:nvSpPr>
            <p:cNvPr id="9" name="object 4">
              <a:extLst>
                <a:ext uri="{FF2B5EF4-FFF2-40B4-BE49-F238E27FC236}">
                  <a16:creationId xmlns:a16="http://schemas.microsoft.com/office/drawing/2014/main" id="{FAC1F606-62F6-4305-800B-EF4BDCC04BC6}"/>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p>
          </p:txBody>
        </p:sp>
        <p:sp>
          <p:nvSpPr>
            <p:cNvPr id="11"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3" name="Rectangle 2"/>
          <p:cNvSpPr/>
          <p:nvPr/>
        </p:nvSpPr>
        <p:spPr>
          <a:xfrm>
            <a:off x="971550" y="3772226"/>
            <a:ext cx="16915606" cy="3416320"/>
          </a:xfrm>
          <a:prstGeom prst="rect">
            <a:avLst/>
          </a:prstGeom>
        </p:spPr>
        <p:txBody>
          <a:bodyPr wrap="square">
            <a:spAutoFit/>
          </a:bodyPr>
          <a:lstStyle/>
          <a:p>
            <a:r>
              <a:rPr lang="en-GB" dirty="0" smtClean="0"/>
              <a:t>There </a:t>
            </a:r>
            <a:r>
              <a:rPr lang="en-GB" dirty="0"/>
              <a:t>are several methods for preparing imidazole derivatives, including the Debus-</a:t>
            </a:r>
            <a:r>
              <a:rPr lang="en-GB" dirty="0" err="1"/>
              <a:t>Radziszewski</a:t>
            </a:r>
            <a:r>
              <a:rPr lang="en-GB" dirty="0"/>
              <a:t> reaction, the </a:t>
            </a:r>
            <a:r>
              <a:rPr lang="en-GB" dirty="0" err="1"/>
              <a:t>Radziszewski</a:t>
            </a:r>
            <a:r>
              <a:rPr lang="en-GB" dirty="0"/>
              <a:t> reaction, and the Knorr synthesis. The Debus-</a:t>
            </a:r>
            <a:r>
              <a:rPr lang="en-GB" dirty="0" err="1"/>
              <a:t>Radziszewski</a:t>
            </a:r>
            <a:r>
              <a:rPr lang="en-GB" dirty="0"/>
              <a:t> reaction involves the condensation of </a:t>
            </a:r>
            <a:r>
              <a:rPr lang="en-GB" dirty="0" err="1"/>
              <a:t>glyoxal</a:t>
            </a:r>
            <a:r>
              <a:rPr lang="en-GB" dirty="0"/>
              <a:t> with a primary amine in the presence of ammonium chloride to yield an imidazole derivative. The </a:t>
            </a:r>
            <a:r>
              <a:rPr lang="en-GB" dirty="0" err="1"/>
              <a:t>Radziszewski</a:t>
            </a:r>
            <a:endParaRPr lang="en-GB" dirty="0"/>
          </a:p>
          <a:p>
            <a:r>
              <a:rPr lang="en-GB" dirty="0"/>
              <a:t>reaction involves the condensation of a diamine with an aldehyde or a ketone in the presence of ammonium chloride to yield an imidazole derivative. The Knorr synthesis</a:t>
            </a:r>
          </a:p>
          <a:p>
            <a:r>
              <a:rPr lang="en-GB" dirty="0"/>
              <a:t>involves the cyclization of a 1,2-diketone with an amine or ammonia to yield an imidazole derivative.</a:t>
            </a:r>
          </a:p>
          <a:p>
            <a:r>
              <a:rPr lang="en-GB" dirty="0"/>
              <a:t>Studies on Corrosion Inhibition Several studies have investigated the use of imidazole derivatives as corrosion inhibitors for various metals, including iron, copper, and </a:t>
            </a:r>
            <a:r>
              <a:rPr lang="en-GB" dirty="0" err="1"/>
              <a:t>aluminum</a:t>
            </a:r>
            <a:r>
              <a:rPr lang="en-GB" dirty="0"/>
              <a:t>.</a:t>
            </a:r>
          </a:p>
          <a:p>
            <a:r>
              <a:rPr lang="en-GB" dirty="0"/>
              <a:t>For example, Zhang </a:t>
            </a:r>
            <a:r>
              <a:rPr lang="en-GB" i="1" dirty="0"/>
              <a:t>et al. </a:t>
            </a:r>
            <a:r>
              <a:rPr lang="en-GB" dirty="0"/>
              <a:t>(2020) synthesized a series of imidazole derivatives and evaluated their corrosion inhibition efficiency for copper in 0.5 M </a:t>
            </a:r>
            <a:r>
              <a:rPr lang="en-GB" dirty="0" err="1"/>
              <a:t>HCl</a:t>
            </a:r>
            <a:r>
              <a:rPr lang="en-GB" dirty="0"/>
              <a:t> solution. They</a:t>
            </a:r>
          </a:p>
          <a:p>
            <a:r>
              <a:rPr lang="en-GB" dirty="0"/>
              <a:t>found that the imidazole derivatives exhibited good corrosion inhibition properties, with inhibition efficiencies ranging from 50% to 94%.</a:t>
            </a:r>
          </a:p>
          <a:p>
            <a:r>
              <a:rPr lang="en-GB" dirty="0"/>
              <a:t>In another study, Li </a:t>
            </a:r>
            <a:r>
              <a:rPr lang="en-GB" i="1" dirty="0"/>
              <a:t>et al. </a:t>
            </a:r>
            <a:r>
              <a:rPr lang="en-GB" dirty="0"/>
              <a:t>(2019) synthesized a series of imidazole derivatives and evaluated their corrosion inhibition efficiency for carbon steel in a 3.5 </a:t>
            </a:r>
            <a:r>
              <a:rPr lang="en-GB" dirty="0" err="1"/>
              <a:t>wt</a:t>
            </a:r>
            <a:r>
              <a:rPr lang="en-GB" dirty="0"/>
              <a:t>% </a:t>
            </a:r>
            <a:r>
              <a:rPr lang="en-GB" dirty="0" err="1"/>
              <a:t>NaCl</a:t>
            </a:r>
            <a:endParaRPr lang="en-GB" dirty="0"/>
          </a:p>
          <a:p>
            <a:r>
              <a:rPr lang="en-GB" dirty="0"/>
              <a:t>solution. They found that the imidazole derivatives exhibited good corrosion inhibition properties, with inhibition efficiencies ranging from 80% to 95%. 30 In addition to experimental studies, several computational studies have also been conducted to investigate the mechanism of corrosion inhibition by imidazole derivatives. For example, Liu </a:t>
            </a:r>
            <a:r>
              <a:rPr lang="en-GB" i="1" dirty="0"/>
              <a:t>et al. </a:t>
            </a:r>
            <a:r>
              <a:rPr lang="en-GB" dirty="0"/>
              <a:t>(2017) conducted a computational study to investigate the interaction between imidazole derivatives and iron surfaces. They found that the imidazole derivatives could form stable adsorption layers on the iron surface, inhibiting the corrosion process.</a:t>
            </a:r>
          </a:p>
        </p:txBody>
      </p:sp>
      <p:sp>
        <p:nvSpPr>
          <p:cNvPr id="4" name="Rectangle 3"/>
          <p:cNvSpPr/>
          <p:nvPr/>
        </p:nvSpPr>
        <p:spPr>
          <a:xfrm>
            <a:off x="268521" y="2837932"/>
            <a:ext cx="8878926" cy="584775"/>
          </a:xfrm>
          <a:prstGeom prst="rect">
            <a:avLst/>
          </a:prstGeom>
        </p:spPr>
        <p:txBody>
          <a:bodyPr wrap="square">
            <a:spAutoFit/>
          </a:bodyPr>
          <a:lstStyle/>
          <a:p>
            <a:r>
              <a:rPr lang="en-GB" sz="3200" b="1" dirty="0">
                <a:solidFill>
                  <a:schemeClr val="bg1"/>
                </a:solidFill>
              </a:rPr>
              <a:t>2.1 Preparation of Imidazole Derivatives</a:t>
            </a:r>
          </a:p>
        </p:txBody>
      </p:sp>
      <p:sp>
        <p:nvSpPr>
          <p:cNvPr id="5" name="Rectangle 4"/>
          <p:cNvSpPr/>
          <p:nvPr/>
        </p:nvSpPr>
        <p:spPr>
          <a:xfrm>
            <a:off x="971550" y="8237830"/>
            <a:ext cx="16915606" cy="1200329"/>
          </a:xfrm>
          <a:prstGeom prst="rect">
            <a:avLst/>
          </a:prstGeom>
        </p:spPr>
        <p:txBody>
          <a:bodyPr wrap="square">
            <a:spAutoFit/>
          </a:bodyPr>
          <a:lstStyle/>
          <a:p>
            <a:r>
              <a:rPr lang="en-GB" dirty="0" smtClean="0"/>
              <a:t>In </a:t>
            </a:r>
            <a:r>
              <a:rPr lang="en-GB" dirty="0"/>
              <a:t>conclusion, imidazole derivatives have been shown to be effective corrosion inhibitors for various metals. The preparation of imidazole derivatives can be achieved through several methods, including the Debus-</a:t>
            </a:r>
            <a:r>
              <a:rPr lang="en-GB" dirty="0" err="1"/>
              <a:t>Radziszewski</a:t>
            </a:r>
            <a:r>
              <a:rPr lang="en-GB" dirty="0"/>
              <a:t> reaction, the </a:t>
            </a:r>
            <a:r>
              <a:rPr lang="en-GB" dirty="0" err="1"/>
              <a:t>Radziszewski</a:t>
            </a:r>
            <a:r>
              <a:rPr lang="en-GB" dirty="0"/>
              <a:t> reaction, and the Knorr synthesis. Several experimental and computational studies have demonstrated the potential of imidazole derivatives as corrosion inhibitors, highlighting their unique chemical properties and their ability to interact with metal surfaces. Further research is needed to optimize the synthesis of imidazole derivatives and to investigate their potential for corrosion inhibition in different environments and applications.</a:t>
            </a:r>
            <a:endParaRPr lang="en-US" sz="2000" spc="-5" dirty="0">
              <a:cs typeface="Source Sans Pro Light"/>
            </a:endParaRPr>
          </a:p>
        </p:txBody>
      </p:sp>
      <p:sp>
        <p:nvSpPr>
          <p:cNvPr id="6" name="Rectangle 5"/>
          <p:cNvSpPr/>
          <p:nvPr/>
        </p:nvSpPr>
        <p:spPr>
          <a:xfrm>
            <a:off x="268521" y="7466917"/>
            <a:ext cx="2659702" cy="584775"/>
          </a:xfrm>
          <a:prstGeom prst="rect">
            <a:avLst/>
          </a:prstGeom>
        </p:spPr>
        <p:txBody>
          <a:bodyPr wrap="none">
            <a:spAutoFit/>
          </a:bodyPr>
          <a:lstStyle/>
          <a:p>
            <a:r>
              <a:rPr lang="en-GB" sz="3200" b="1" dirty="0">
                <a:solidFill>
                  <a:schemeClr val="bg1"/>
                </a:solidFill>
              </a:rPr>
              <a:t>2.2 Conclusion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1013671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23"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24"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12" name="object 10">
            <a:extLst>
              <a:ext uri="{FF2B5EF4-FFF2-40B4-BE49-F238E27FC236}">
                <a16:creationId xmlns:a16="http://schemas.microsoft.com/office/drawing/2014/main" id="{4B00ADBE-6249-46EB-B9DA-3742A4C1861C}"/>
              </a:ext>
            </a:extLst>
          </p:cNvPr>
          <p:cNvSpPr txBox="1"/>
          <p:nvPr/>
        </p:nvSpPr>
        <p:spPr>
          <a:xfrm>
            <a:off x="943824" y="1602677"/>
            <a:ext cx="17705332" cy="8481809"/>
          </a:xfrm>
          <a:prstGeom prst="rect">
            <a:avLst/>
          </a:prstGeom>
        </p:spPr>
        <p:txBody>
          <a:bodyPr vert="horz" wrap="square" lIns="0" tIns="5080" rIns="0" bIns="0" rtlCol="0">
            <a:spAutoFit/>
          </a:bodyPr>
          <a:lstStyle/>
          <a:p>
            <a:r>
              <a:rPr lang="en-GB" sz="2000" dirty="0"/>
              <a:t>In the beginning, we synthesised palmitic chloride, then we synthesised sodium imidazole, and then we prepared the imidazole derivative from the reaction of the two previous reactions. We examined the products using the TLC method to ensure their purity of the products, and then we performed the FT-IR examination and the NMR magnetic resonance spectrometer, after confirming the validity of the products, we conducted the ASTM G31 experiment, which is specialized in studying the effects of corrosion inhibitor, and it was as follows</a:t>
            </a:r>
          </a:p>
          <a:p>
            <a:r>
              <a:rPr lang="en-GB" sz="2000" b="1" dirty="0"/>
              <a:t>Materials used in the experiment on the synthesis of fatty acid halides:</a:t>
            </a:r>
          </a:p>
          <a:p>
            <a:pPr marL="342900" indent="-342900">
              <a:buFont typeface="Arial" panose="020B0604020202020204" pitchFamily="34" charset="0"/>
              <a:buChar char="•"/>
            </a:pPr>
            <a:r>
              <a:rPr lang="en-GB" sz="2000" dirty="0"/>
              <a:t>Palmitic acid (chemical structure: CH₃(CH₂)₁₄COOH).</a:t>
            </a:r>
          </a:p>
          <a:p>
            <a:pPr marL="342900" indent="-342900">
              <a:buFont typeface="Arial" panose="020B0604020202020204" pitchFamily="34" charset="0"/>
              <a:buChar char="•"/>
            </a:pPr>
            <a:r>
              <a:rPr lang="en-GB" sz="2000" dirty="0"/>
              <a:t>Hydrochloric acid (</a:t>
            </a:r>
            <a:r>
              <a:rPr lang="en-GB" sz="2000" dirty="0" err="1"/>
              <a:t>HCl</a:t>
            </a:r>
            <a:r>
              <a:rPr lang="en-GB" sz="2000" dirty="0"/>
              <a:t>).</a:t>
            </a:r>
          </a:p>
          <a:p>
            <a:pPr marL="342900" indent="-342900">
              <a:buFont typeface="Arial" panose="020B0604020202020204" pitchFamily="34" charset="0"/>
              <a:buChar char="•"/>
            </a:pPr>
            <a:r>
              <a:rPr lang="en-GB" sz="2000" dirty="0"/>
              <a:t>Glassware and equipment (Conical flask, Graduated cylinder, Funnel, Hotplate</a:t>
            </a:r>
            <a:r>
              <a:rPr lang="en-GB" sz="2000" dirty="0" smtClean="0"/>
              <a:t>).</a:t>
            </a:r>
          </a:p>
          <a:p>
            <a:endParaRPr lang="en-GB" sz="2000" dirty="0"/>
          </a:p>
          <a:p>
            <a:r>
              <a:rPr lang="en-GB" b="1" dirty="0"/>
              <a:t>Method of experiment on the synthesis of fatty acid halides:</a:t>
            </a:r>
          </a:p>
          <a:p>
            <a:pPr marL="285750" indent="-285750">
              <a:buFont typeface="Arial" panose="020B0604020202020204" pitchFamily="34" charset="0"/>
              <a:buChar char="•"/>
            </a:pPr>
            <a:r>
              <a:rPr lang="en-GB" dirty="0" smtClean="0"/>
              <a:t>Measuring </a:t>
            </a:r>
            <a:r>
              <a:rPr lang="en-GB" dirty="0"/>
              <a:t>10 grams of solid Palmitic acid place it in an acid-resistant beaker.</a:t>
            </a:r>
          </a:p>
          <a:p>
            <a:pPr marL="285750" indent="-285750">
              <a:buFont typeface="Arial" panose="020B0604020202020204" pitchFamily="34" charset="0"/>
              <a:buChar char="•"/>
            </a:pPr>
            <a:r>
              <a:rPr lang="en-GB" dirty="0" smtClean="0"/>
              <a:t> </a:t>
            </a:r>
            <a:r>
              <a:rPr lang="en-GB" dirty="0"/>
              <a:t>Add 40 mL of hydrochloric acid with a concentration of 37% to the </a:t>
            </a:r>
            <a:r>
              <a:rPr lang="en-GB" dirty="0" smtClean="0"/>
              <a:t>beaker</a:t>
            </a:r>
          </a:p>
          <a:p>
            <a:endParaRPr lang="en-GB" sz="2000" dirty="0"/>
          </a:p>
          <a:p>
            <a:pPr marL="285750" indent="-285750">
              <a:buFont typeface="Arial" panose="020B0604020202020204" pitchFamily="34" charset="0"/>
              <a:buChar char="•"/>
            </a:pPr>
            <a:r>
              <a:rPr lang="en-GB" dirty="0"/>
              <a:t>Place the beaker on a heat source for about an hour, stirring </a:t>
            </a:r>
            <a:r>
              <a:rPr lang="en-GB" dirty="0" smtClean="0"/>
              <a:t>occasionally.</a:t>
            </a:r>
          </a:p>
          <a:p>
            <a:pPr marL="285750" indent="-285750">
              <a:buFont typeface="Arial" panose="020B0604020202020204" pitchFamily="34" charset="0"/>
              <a:buChar char="•"/>
            </a:pPr>
            <a:r>
              <a:rPr lang="en-GB" dirty="0" smtClean="0"/>
              <a:t> </a:t>
            </a:r>
            <a:r>
              <a:rPr lang="en-GB" dirty="0"/>
              <a:t>After the </a:t>
            </a:r>
            <a:r>
              <a:rPr lang="en-GB" dirty="0" smtClean="0"/>
              <a:t>reaction is </a:t>
            </a:r>
            <a:r>
              <a:rPr lang="en-GB" dirty="0"/>
              <a:t>complete, allow the solution to cool completely</a:t>
            </a:r>
            <a:r>
              <a:rPr lang="en-GB" dirty="0" smtClean="0"/>
              <a:t>.</a:t>
            </a:r>
          </a:p>
          <a:p>
            <a:pPr marL="285750" indent="-285750">
              <a:buFont typeface="Arial" panose="020B0604020202020204" pitchFamily="34" charset="0"/>
              <a:buChar char="•"/>
            </a:pPr>
            <a:r>
              <a:rPr lang="en-GB" dirty="0" smtClean="0"/>
              <a:t> Adding an </a:t>
            </a:r>
            <a:r>
              <a:rPr lang="en-GB" dirty="0"/>
              <a:t>organic solvent such as acetone or ethanol to the </a:t>
            </a:r>
            <a:r>
              <a:rPr lang="en-GB" dirty="0" smtClean="0"/>
              <a:t>cooled </a:t>
            </a:r>
            <a:r>
              <a:rPr lang="en-GB" dirty="0"/>
              <a:t>solution until it reaches </a:t>
            </a:r>
            <a:r>
              <a:rPr lang="en-GB" dirty="0" smtClean="0"/>
              <a:t>a volume </a:t>
            </a:r>
            <a:r>
              <a:rPr lang="en-GB" dirty="0"/>
              <a:t>of 100 </a:t>
            </a:r>
            <a:r>
              <a:rPr lang="en-GB" dirty="0" err="1"/>
              <a:t>mL</a:t>
            </a:r>
            <a:r>
              <a:rPr lang="en-GB" dirty="0" err="1" smtClean="0"/>
              <a:t>.</a:t>
            </a:r>
            <a:endParaRPr lang="en-GB" dirty="0" smtClean="0"/>
          </a:p>
          <a:p>
            <a:pPr marL="342900" indent="-342900">
              <a:buFont typeface="Arial" panose="020B0604020202020204" pitchFamily="34" charset="0"/>
              <a:buChar char="•"/>
            </a:pPr>
            <a:endParaRPr lang="en-GB" sz="2000" dirty="0">
              <a:solidFill>
                <a:srgbClr val="FF0000"/>
              </a:solidFill>
            </a:endParaRPr>
          </a:p>
          <a:p>
            <a:pPr marL="285750" indent="-285750">
              <a:buFont typeface="Arial" panose="020B0604020202020204" pitchFamily="34" charset="0"/>
              <a:buChar char="•"/>
            </a:pPr>
            <a:r>
              <a:rPr lang="en-GB" dirty="0"/>
              <a:t>Filter the solution using filter paper to obtain the formed organic </a:t>
            </a:r>
            <a:r>
              <a:rPr lang="en-GB" dirty="0" smtClean="0"/>
              <a:t>halide. </a:t>
            </a:r>
            <a:r>
              <a:rPr lang="en-GB" dirty="0"/>
              <a:t>Washing </a:t>
            </a:r>
            <a:r>
              <a:rPr lang="en-GB" dirty="0" smtClean="0"/>
              <a:t>the </a:t>
            </a:r>
            <a:r>
              <a:rPr lang="en-GB" dirty="0"/>
              <a:t>resulting halide with </a:t>
            </a:r>
            <a:endParaRPr lang="en-GB" dirty="0" smtClean="0"/>
          </a:p>
          <a:p>
            <a:r>
              <a:rPr lang="en-GB" dirty="0" smtClean="0"/>
              <a:t>the </a:t>
            </a:r>
            <a:r>
              <a:rPr lang="en-GB" dirty="0"/>
              <a:t>organic solvent that was added </a:t>
            </a:r>
            <a:r>
              <a:rPr lang="en-GB" dirty="0" smtClean="0"/>
              <a:t>to obtain </a:t>
            </a:r>
            <a:r>
              <a:rPr lang="en-GB" dirty="0"/>
              <a:t>a lower amount of side </a:t>
            </a:r>
            <a:r>
              <a:rPr lang="en-GB" dirty="0" smtClean="0"/>
              <a:t>compounds.</a:t>
            </a:r>
          </a:p>
          <a:p>
            <a:pPr marL="342900" indent="-342900">
              <a:buFont typeface="Arial" panose="020B0604020202020204" pitchFamily="34" charset="0"/>
              <a:buChar char="•"/>
            </a:pPr>
            <a:endParaRPr lang="en-GB" sz="2000" dirty="0"/>
          </a:p>
          <a:p>
            <a:pPr marL="285750" indent="-285750">
              <a:buFont typeface="Arial" panose="020B0604020202020204" pitchFamily="34" charset="0"/>
              <a:buChar char="•"/>
            </a:pPr>
            <a:r>
              <a:rPr lang="en-GB" dirty="0"/>
              <a:t>Drying at low heat, such as under a stream of pure air or vacuum, to obtain the </a:t>
            </a:r>
            <a:r>
              <a:rPr lang="en-GB" dirty="0" smtClean="0"/>
              <a:t>pure halide.</a:t>
            </a:r>
          </a:p>
          <a:p>
            <a:endParaRPr lang="en-GB" sz="2000" dirty="0"/>
          </a:p>
          <a:p>
            <a:r>
              <a:rPr lang="en-GB" dirty="0"/>
              <a:t>To achieve a conversion rate of 90%, the reaction rate and temperature can be adjusted.</a:t>
            </a:r>
          </a:p>
          <a:p>
            <a:r>
              <a:rPr lang="en-GB" dirty="0"/>
              <a:t>Generally, the reaction rate increases with an increase in temperature, but excessive</a:t>
            </a:r>
          </a:p>
          <a:p>
            <a:r>
              <a:rPr lang="en-GB" dirty="0"/>
              <a:t>temperature should be avoided to prevent the formation of undesirable side compounds.</a:t>
            </a:r>
          </a:p>
          <a:p>
            <a:r>
              <a:rPr lang="en-GB" dirty="0"/>
              <a:t>Additionally, increasing the conversion of palmitic acid to the </a:t>
            </a:r>
            <a:r>
              <a:rPr lang="en-GB" dirty="0" smtClean="0"/>
              <a:t>halide can </a:t>
            </a:r>
            <a:r>
              <a:rPr lang="en-GB" dirty="0"/>
              <a:t>be achieved </a:t>
            </a:r>
            <a:r>
              <a:rPr lang="en-GB" dirty="0" smtClean="0"/>
              <a:t>by</a:t>
            </a:r>
            <a:endParaRPr lang="en-GB" dirty="0"/>
          </a:p>
          <a:p>
            <a:r>
              <a:rPr lang="en-GB" dirty="0"/>
              <a:t>using higher concentrations of hydrochloric acid.</a:t>
            </a:r>
            <a:endParaRPr lang="en-GB" sz="2000" dirty="0"/>
          </a:p>
          <a:p>
            <a:pPr marL="298450" indent="-285750" algn="just">
              <a:lnSpc>
                <a:spcPct val="100000"/>
              </a:lnSpc>
              <a:spcBef>
                <a:spcPts val="100"/>
              </a:spcBef>
              <a:buFont typeface="Wingdings" panose="05000000000000000000" pitchFamily="2" charset="2"/>
              <a:buChar char="q"/>
            </a:pPr>
            <a:endParaRPr lang="en-US" sz="2000" dirty="0">
              <a:cs typeface="Source Sans Pro Light"/>
            </a:endParaRPr>
          </a:p>
        </p:txBody>
      </p:sp>
      <p:sp>
        <p:nvSpPr>
          <p:cNvPr id="14" name="object 9">
            <a:extLst>
              <a:ext uri="{FF2B5EF4-FFF2-40B4-BE49-F238E27FC236}">
                <a16:creationId xmlns:a16="http://schemas.microsoft.com/office/drawing/2014/main" id="{EAC32545-9DCF-DFB6-8C36-743E5461EF70}"/>
              </a:ext>
            </a:extLst>
          </p:cNvPr>
          <p:cNvSpPr txBox="1"/>
          <p:nvPr/>
        </p:nvSpPr>
        <p:spPr>
          <a:xfrm>
            <a:off x="1656556" y="3975100"/>
            <a:ext cx="6069104" cy="443711"/>
          </a:xfrm>
          <a:prstGeom prst="rect">
            <a:avLst/>
          </a:prstGeom>
        </p:spPr>
        <p:txBody>
          <a:bodyPr vert="horz" wrap="square" lIns="0" tIns="12700" rIns="0" bIns="0" rtlCol="0">
            <a:spAutoFit/>
          </a:bodyPr>
          <a:lstStyle/>
          <a:p>
            <a:pPr marL="12700">
              <a:lnSpc>
                <a:spcPct val="100000"/>
              </a:lnSpc>
              <a:spcBef>
                <a:spcPts val="100"/>
              </a:spcBef>
            </a:pPr>
            <a:endParaRPr lang="en-US" sz="2800" dirty="0">
              <a:solidFill>
                <a:srgbClr val="FF0000"/>
              </a:solidFill>
              <a:cs typeface="Source Sans Pro Light"/>
            </a:endParaRPr>
          </a:p>
        </p:txBody>
      </p:sp>
      <p:sp>
        <p:nvSpPr>
          <p:cNvPr id="27" name="object 9">
            <a:extLst>
              <a:ext uri="{FF2B5EF4-FFF2-40B4-BE49-F238E27FC236}">
                <a16:creationId xmlns:a16="http://schemas.microsoft.com/office/drawing/2014/main" id="{290C40E7-4402-4FD6-90CE-5CDF3FC9D08D}"/>
              </a:ext>
            </a:extLst>
          </p:cNvPr>
          <p:cNvSpPr txBox="1"/>
          <p:nvPr/>
        </p:nvSpPr>
        <p:spPr>
          <a:xfrm>
            <a:off x="284956" y="727477"/>
            <a:ext cx="11980635" cy="505267"/>
          </a:xfrm>
          <a:prstGeom prst="rect">
            <a:avLst/>
          </a:prstGeom>
        </p:spPr>
        <p:txBody>
          <a:bodyPr vert="horz" wrap="square" lIns="0" tIns="12700" rIns="0" bIns="0" rtlCol="0">
            <a:spAutoFit/>
          </a:bodyPr>
          <a:lstStyle/>
          <a:p>
            <a:pPr marL="12700">
              <a:lnSpc>
                <a:spcPct val="100000"/>
              </a:lnSpc>
              <a:spcBef>
                <a:spcPts val="100"/>
              </a:spcBef>
            </a:pPr>
            <a:r>
              <a:rPr lang="en-US" sz="3200" b="1" spc="-5" dirty="0">
                <a:solidFill>
                  <a:srgbClr val="FFFFFF"/>
                </a:solidFill>
                <a:cs typeface="Source Sans Pro Light"/>
              </a:rPr>
              <a:t>3. </a:t>
            </a:r>
            <a:r>
              <a:rPr lang="en-GB" sz="3200" dirty="0">
                <a:solidFill>
                  <a:schemeClr val="bg1"/>
                </a:solidFill>
              </a:rPr>
              <a:t>MATERIALS AND METHODS</a:t>
            </a:r>
            <a:endParaRPr lang="en-US" sz="2800" b="1" dirty="0">
              <a:solidFill>
                <a:schemeClr val="bg1"/>
              </a:solidFill>
              <a:cs typeface="Source Sans Pro Light"/>
            </a:endParaRPr>
          </a:p>
        </p:txBody>
      </p:sp>
      <p:pic>
        <p:nvPicPr>
          <p:cNvPr id="28" name="Picture 27"/>
          <p:cNvPicPr>
            <a:picLocks noChangeAspect="1"/>
          </p:cNvPicPr>
          <p:nvPr/>
        </p:nvPicPr>
        <p:blipFill>
          <a:blip r:embed="rId2"/>
          <a:stretch>
            <a:fillRect/>
          </a:stretch>
        </p:blipFill>
        <p:spPr>
          <a:xfrm>
            <a:off x="12400756" y="2747078"/>
            <a:ext cx="2313542" cy="3211417"/>
          </a:xfrm>
          <a:prstGeom prst="rect">
            <a:avLst/>
          </a:prstGeom>
        </p:spPr>
      </p:pic>
      <p:pic>
        <p:nvPicPr>
          <p:cNvPr id="29" name="Picture 28"/>
          <p:cNvPicPr>
            <a:picLocks noChangeAspect="1"/>
          </p:cNvPicPr>
          <p:nvPr/>
        </p:nvPicPr>
        <p:blipFill>
          <a:blip r:embed="rId3"/>
          <a:stretch>
            <a:fillRect/>
          </a:stretch>
        </p:blipFill>
        <p:spPr>
          <a:xfrm>
            <a:off x="15483643" y="2747079"/>
            <a:ext cx="2313542" cy="3211416"/>
          </a:xfrm>
          <a:prstGeom prst="rect">
            <a:avLst/>
          </a:prstGeom>
        </p:spPr>
      </p:pic>
      <p:pic>
        <p:nvPicPr>
          <p:cNvPr id="30" name="Picture 29"/>
          <p:cNvPicPr>
            <a:picLocks noChangeAspect="1"/>
          </p:cNvPicPr>
          <p:nvPr/>
        </p:nvPicPr>
        <p:blipFill>
          <a:blip r:embed="rId4"/>
          <a:stretch>
            <a:fillRect/>
          </a:stretch>
        </p:blipFill>
        <p:spPr>
          <a:xfrm>
            <a:off x="12400756" y="6475286"/>
            <a:ext cx="2313542" cy="3211417"/>
          </a:xfrm>
          <a:prstGeom prst="rect">
            <a:avLst/>
          </a:prstGeom>
        </p:spPr>
      </p:pic>
      <p:pic>
        <p:nvPicPr>
          <p:cNvPr id="31" name="Picture 30"/>
          <p:cNvPicPr>
            <a:picLocks noChangeAspect="1"/>
          </p:cNvPicPr>
          <p:nvPr/>
        </p:nvPicPr>
        <p:blipFill>
          <a:blip r:embed="rId5"/>
          <a:stretch>
            <a:fillRect/>
          </a:stretch>
        </p:blipFill>
        <p:spPr>
          <a:xfrm>
            <a:off x="15483643" y="6475285"/>
            <a:ext cx="2317483" cy="3211417"/>
          </a:xfrm>
          <a:prstGeom prst="rect">
            <a:avLst/>
          </a:prstGeom>
        </p:spPr>
      </p:pic>
      <p:sp>
        <p:nvSpPr>
          <p:cNvPr id="2" name="Rectangle 1"/>
          <p:cNvSpPr/>
          <p:nvPr/>
        </p:nvSpPr>
        <p:spPr>
          <a:xfrm>
            <a:off x="12095956" y="2589089"/>
            <a:ext cx="5943600" cy="777239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606799" y="9684600"/>
            <a:ext cx="2313542" cy="646331"/>
          </a:xfrm>
          <a:prstGeom prst="rect">
            <a:avLst/>
          </a:prstGeom>
        </p:spPr>
        <p:txBody>
          <a:bodyPr wrap="square">
            <a:spAutoFit/>
          </a:bodyPr>
          <a:lstStyle/>
          <a:p>
            <a:r>
              <a:rPr lang="en-GB" dirty="0">
                <a:latin typeface="Times New Roman" panose="02020603050405020304" pitchFamily="18" charset="0"/>
              </a:rPr>
              <a:t>Palmitic chloride after reaction finish</a:t>
            </a:r>
            <a:endParaRPr lang="en-GB" dirty="0"/>
          </a:p>
        </p:txBody>
      </p:sp>
      <p:sp>
        <p:nvSpPr>
          <p:cNvPr id="6" name="Rectangle 5"/>
          <p:cNvSpPr/>
          <p:nvPr/>
        </p:nvSpPr>
        <p:spPr>
          <a:xfrm>
            <a:off x="12556408" y="9684600"/>
            <a:ext cx="2466784" cy="646331"/>
          </a:xfrm>
          <a:prstGeom prst="rect">
            <a:avLst/>
          </a:prstGeom>
        </p:spPr>
        <p:txBody>
          <a:bodyPr wrap="square">
            <a:spAutoFit/>
          </a:bodyPr>
          <a:lstStyle/>
          <a:p>
            <a:r>
              <a:rPr lang="en-GB" dirty="0">
                <a:latin typeface="Times New Roman" panose="02020603050405020304" pitchFamily="18" charset="0"/>
              </a:rPr>
              <a:t>Heating for Palmitic acid with </a:t>
            </a:r>
            <a:r>
              <a:rPr lang="en-GB" dirty="0" err="1">
                <a:latin typeface="Times New Roman" panose="02020603050405020304" pitchFamily="18" charset="0"/>
              </a:rPr>
              <a:t>HCl</a:t>
            </a:r>
            <a:endParaRPr lang="en-GB" dirty="0"/>
          </a:p>
        </p:txBody>
      </p:sp>
      <p:sp>
        <p:nvSpPr>
          <p:cNvPr id="7" name="Rectangle 6"/>
          <p:cNvSpPr/>
          <p:nvPr/>
        </p:nvSpPr>
        <p:spPr>
          <a:xfrm>
            <a:off x="15702497" y="5947498"/>
            <a:ext cx="1858201" cy="369332"/>
          </a:xfrm>
          <a:prstGeom prst="rect">
            <a:avLst/>
          </a:prstGeom>
        </p:spPr>
        <p:txBody>
          <a:bodyPr wrap="none">
            <a:spAutoFit/>
          </a:bodyPr>
          <a:lstStyle/>
          <a:p>
            <a:r>
              <a:rPr lang="en-GB" dirty="0">
                <a:latin typeface="Times New Roman" panose="02020603050405020304" pitchFamily="18" charset="0"/>
              </a:rPr>
              <a:t>Hydrochloric acid</a:t>
            </a:r>
            <a:endParaRPr lang="en-GB" dirty="0"/>
          </a:p>
        </p:txBody>
      </p:sp>
      <p:sp>
        <p:nvSpPr>
          <p:cNvPr id="8" name="Rectangle 7"/>
          <p:cNvSpPr/>
          <p:nvPr/>
        </p:nvSpPr>
        <p:spPr>
          <a:xfrm>
            <a:off x="12754180" y="5946675"/>
            <a:ext cx="1396536" cy="369332"/>
          </a:xfrm>
          <a:prstGeom prst="rect">
            <a:avLst/>
          </a:prstGeom>
        </p:spPr>
        <p:txBody>
          <a:bodyPr wrap="none">
            <a:spAutoFit/>
          </a:bodyPr>
          <a:lstStyle/>
          <a:p>
            <a:r>
              <a:rPr lang="en-GB" dirty="0">
                <a:latin typeface="Times New Roman" panose="02020603050405020304" pitchFamily="18" charset="0"/>
              </a:rPr>
              <a:t>Palmitic acid</a:t>
            </a:r>
            <a:endParaRPr lang="en-GB" dirty="0"/>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2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25"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12" name="object 10">
            <a:extLst>
              <a:ext uri="{FF2B5EF4-FFF2-40B4-BE49-F238E27FC236}">
                <a16:creationId xmlns:a16="http://schemas.microsoft.com/office/drawing/2014/main" id="{4B00ADBE-6249-46EB-B9DA-3742A4C1861C}"/>
              </a:ext>
            </a:extLst>
          </p:cNvPr>
          <p:cNvSpPr txBox="1"/>
          <p:nvPr/>
        </p:nvSpPr>
        <p:spPr>
          <a:xfrm>
            <a:off x="747925" y="1602684"/>
            <a:ext cx="11210492" cy="8315097"/>
          </a:xfrm>
          <a:prstGeom prst="rect">
            <a:avLst/>
          </a:prstGeom>
        </p:spPr>
        <p:txBody>
          <a:bodyPr vert="horz" wrap="square" lIns="0" tIns="5080" rIns="0" bIns="0" rtlCol="0">
            <a:spAutoFit/>
          </a:bodyPr>
          <a:lstStyle/>
          <a:p>
            <a:r>
              <a:rPr lang="en-GB" b="1" dirty="0"/>
              <a:t>Materials used in the experiment on the synthesis of sodium Imidazole:</a:t>
            </a:r>
          </a:p>
          <a:p>
            <a:r>
              <a:rPr lang="en-GB" dirty="0"/>
              <a:t>• Imidazole (C3H4N2).</a:t>
            </a:r>
          </a:p>
          <a:p>
            <a:r>
              <a:rPr lang="en-GB" dirty="0"/>
              <a:t>• Sodium hydroxide (</a:t>
            </a:r>
            <a:r>
              <a:rPr lang="en-GB" dirty="0" err="1"/>
              <a:t>NaOH</a:t>
            </a:r>
            <a:r>
              <a:rPr lang="en-GB" dirty="0"/>
              <a:t>).</a:t>
            </a:r>
          </a:p>
          <a:p>
            <a:r>
              <a:rPr lang="en-GB" dirty="0"/>
              <a:t>• Water (H2O).</a:t>
            </a:r>
          </a:p>
          <a:p>
            <a:r>
              <a:rPr lang="en-GB" dirty="0"/>
              <a:t>• Glassware and equipment (Beakers, Conical flask, Graduated cylinder, </a:t>
            </a:r>
            <a:r>
              <a:rPr lang="en-GB" dirty="0" smtClean="0"/>
              <a:t>Funnel, Hotplate).</a:t>
            </a:r>
          </a:p>
          <a:p>
            <a:endParaRPr lang="en-GB" dirty="0"/>
          </a:p>
          <a:p>
            <a:r>
              <a:rPr lang="en-GB" b="1" dirty="0"/>
              <a:t>Method of experiment on the synthesis of sodium imidazole</a:t>
            </a:r>
            <a:r>
              <a:rPr lang="en-GB" b="1" dirty="0" smtClean="0"/>
              <a:t>:</a:t>
            </a:r>
          </a:p>
          <a:p>
            <a:pPr marL="285750" indent="-285750">
              <a:buFont typeface="Arial" panose="020B0604020202020204" pitchFamily="34" charset="0"/>
              <a:buChar char="•"/>
            </a:pPr>
            <a:r>
              <a:rPr lang="en-GB" dirty="0"/>
              <a:t>Measure 10 gm of imidazole and put it in a </a:t>
            </a:r>
            <a:r>
              <a:rPr lang="en-GB" dirty="0" smtClean="0"/>
              <a:t>Beaker.</a:t>
            </a:r>
          </a:p>
          <a:p>
            <a:pPr marL="285750" indent="-285750">
              <a:buFont typeface="Arial" panose="020B0604020202020204" pitchFamily="34" charset="0"/>
              <a:buChar char="•"/>
            </a:pPr>
            <a:r>
              <a:rPr lang="en-GB" dirty="0"/>
              <a:t>Prepare a 1-10 M </a:t>
            </a:r>
            <a:r>
              <a:rPr lang="en-GB" dirty="0" err="1"/>
              <a:t>NaOH</a:t>
            </a:r>
            <a:r>
              <a:rPr lang="en-GB" dirty="0"/>
              <a:t> solution and add 20 mL of a 10-1 M </a:t>
            </a:r>
            <a:r>
              <a:rPr lang="en-GB" dirty="0" err="1"/>
              <a:t>NaOH</a:t>
            </a:r>
            <a:r>
              <a:rPr lang="en-GB" dirty="0"/>
              <a:t> solution to </a:t>
            </a:r>
            <a:r>
              <a:rPr lang="en-GB" dirty="0" smtClean="0"/>
              <a:t>the conical </a:t>
            </a:r>
            <a:r>
              <a:rPr lang="en-GB" dirty="0"/>
              <a:t>flask containing imidazole. Close the conical flask and place it in a water </a:t>
            </a:r>
            <a:r>
              <a:rPr lang="en-GB" dirty="0" smtClean="0"/>
              <a:t>bath heated </a:t>
            </a:r>
            <a:r>
              <a:rPr lang="en-GB" dirty="0"/>
              <a:t>to 70-80 °C for 60 </a:t>
            </a:r>
            <a:r>
              <a:rPr lang="en-GB" dirty="0" smtClean="0"/>
              <a:t>minutes.</a:t>
            </a:r>
          </a:p>
          <a:p>
            <a:pPr marL="285750" indent="-285750">
              <a:buFont typeface="Arial" panose="020B0604020202020204" pitchFamily="34" charset="0"/>
              <a:buChar char="•"/>
            </a:pPr>
            <a:r>
              <a:rPr lang="en-GB" dirty="0"/>
              <a:t>After the time is up, remove the conical flask from the water bath and let it cool to </a:t>
            </a:r>
            <a:r>
              <a:rPr lang="en-GB" dirty="0" smtClean="0"/>
              <a:t>room temperature</a:t>
            </a:r>
            <a:r>
              <a:rPr lang="en-GB" dirty="0"/>
              <a:t>. add 20 mL of distilled water to the conical flask. Adjust the pH of </a:t>
            </a:r>
            <a:r>
              <a:rPr lang="en-GB" dirty="0" smtClean="0"/>
              <a:t>the solution </a:t>
            </a:r>
            <a:r>
              <a:rPr lang="en-GB" dirty="0"/>
              <a:t>to 6-7 By adding drops of diluted </a:t>
            </a:r>
            <a:r>
              <a:rPr lang="en-GB" dirty="0" err="1"/>
              <a:t>HCl</a:t>
            </a:r>
            <a:r>
              <a:rPr lang="en-GB" dirty="0"/>
              <a:t>. Purify the solution by evaporating </a:t>
            </a:r>
            <a:r>
              <a:rPr lang="en-GB" dirty="0" smtClean="0"/>
              <a:t>the solution </a:t>
            </a:r>
            <a:r>
              <a:rPr lang="en-GB" dirty="0"/>
              <a:t>to get rid of the water and obtaining sodium imidazole salt </a:t>
            </a:r>
            <a:r>
              <a:rPr lang="en-GB" dirty="0" smtClean="0"/>
              <a:t>this </a:t>
            </a:r>
            <a:r>
              <a:rPr lang="en-GB" dirty="0"/>
              <a:t>is done </a:t>
            </a:r>
            <a:r>
              <a:rPr lang="en-GB" dirty="0" smtClean="0"/>
              <a:t>by heating </a:t>
            </a:r>
            <a:r>
              <a:rPr lang="en-GB" dirty="0"/>
              <a:t>it on a heat source at a low </a:t>
            </a:r>
            <a:r>
              <a:rPr lang="en-GB" dirty="0" smtClean="0"/>
              <a:t>temperature. </a:t>
            </a:r>
          </a:p>
          <a:p>
            <a:pPr marL="285750" indent="-285750">
              <a:buFont typeface="Arial" panose="020B0604020202020204" pitchFamily="34" charset="0"/>
              <a:buChar char="•"/>
            </a:pPr>
            <a:r>
              <a:rPr lang="en-GB" dirty="0" smtClean="0"/>
              <a:t>After purification</a:t>
            </a:r>
            <a:r>
              <a:rPr lang="en-GB" dirty="0"/>
              <a:t>, sodium imidazole can be stored in airtight containers in a cool dry place</a:t>
            </a:r>
            <a:r>
              <a:rPr lang="en-GB" dirty="0" smtClean="0"/>
              <a:t>.</a:t>
            </a:r>
          </a:p>
          <a:p>
            <a:endParaRPr lang="en-GB" dirty="0"/>
          </a:p>
          <a:p>
            <a:r>
              <a:rPr lang="en-GB" b="1" dirty="0"/>
              <a:t>Materials used in the experiment on the synthesis of ımidazole fatty acid:</a:t>
            </a:r>
          </a:p>
          <a:p>
            <a:pPr marL="285750" indent="-285750">
              <a:buFont typeface="Arial" panose="020B0604020202020204" pitchFamily="34" charset="0"/>
              <a:buChar char="•"/>
            </a:pPr>
            <a:r>
              <a:rPr lang="en-GB" dirty="0" smtClean="0"/>
              <a:t>Palmitic </a:t>
            </a:r>
            <a:r>
              <a:rPr lang="en-GB" dirty="0"/>
              <a:t>chloride (Fatty acid halides).</a:t>
            </a:r>
          </a:p>
          <a:p>
            <a:pPr marL="285750" indent="-285750">
              <a:buFont typeface="Arial" panose="020B0604020202020204" pitchFamily="34" charset="0"/>
              <a:buChar char="•"/>
            </a:pPr>
            <a:r>
              <a:rPr lang="en-GB" dirty="0" smtClean="0"/>
              <a:t>Sodium </a:t>
            </a:r>
            <a:r>
              <a:rPr lang="en-GB" dirty="0"/>
              <a:t>imidazole</a:t>
            </a:r>
          </a:p>
          <a:p>
            <a:pPr marL="285750" indent="-285750">
              <a:buFont typeface="Arial" panose="020B0604020202020204" pitchFamily="34" charset="0"/>
              <a:buChar char="•"/>
            </a:pPr>
            <a:r>
              <a:rPr lang="en-GB" dirty="0" smtClean="0"/>
              <a:t>Glassware </a:t>
            </a:r>
            <a:r>
              <a:rPr lang="en-GB" dirty="0"/>
              <a:t>and equipment (Beakers, Graduated cylinder, Funnel, Hotplate</a:t>
            </a:r>
            <a:r>
              <a:rPr lang="en-GB" dirty="0" smtClean="0"/>
              <a:t>).</a:t>
            </a:r>
          </a:p>
          <a:p>
            <a:pPr marL="285750" indent="-285750">
              <a:buFont typeface="Arial" panose="020B0604020202020204" pitchFamily="34" charset="0"/>
              <a:buChar char="•"/>
            </a:pPr>
            <a:endParaRPr lang="en-GB" dirty="0"/>
          </a:p>
          <a:p>
            <a:r>
              <a:rPr lang="en-GB" b="1" dirty="0"/>
              <a:t>Method of experiment on the synthesis of ımidazole fatty acid:</a:t>
            </a:r>
          </a:p>
          <a:p>
            <a:pPr marL="285750" indent="-285750">
              <a:buFont typeface="Arial" panose="020B0604020202020204" pitchFamily="34" charset="0"/>
              <a:buChar char="•"/>
            </a:pPr>
            <a:r>
              <a:rPr lang="en-GB" dirty="0"/>
              <a:t>Weigh 5 gm of solid Palmitic chloride and place it in a beaker</a:t>
            </a:r>
            <a:r>
              <a:rPr lang="en-GB" dirty="0" smtClean="0"/>
              <a:t>.</a:t>
            </a:r>
          </a:p>
          <a:p>
            <a:pPr marL="285750" indent="-285750">
              <a:buFont typeface="Arial" panose="020B0604020202020204" pitchFamily="34" charset="0"/>
              <a:buChar char="•"/>
            </a:pPr>
            <a:r>
              <a:rPr lang="en-GB" dirty="0" smtClean="0"/>
              <a:t> </a:t>
            </a:r>
            <a:r>
              <a:rPr lang="en-GB" dirty="0"/>
              <a:t>Add an </a:t>
            </a:r>
            <a:r>
              <a:rPr lang="en-GB" dirty="0" smtClean="0"/>
              <a:t>appropriate amount </a:t>
            </a:r>
            <a:r>
              <a:rPr lang="en-GB" dirty="0"/>
              <a:t>of solvent (10 mL </a:t>
            </a:r>
            <a:r>
              <a:rPr lang="en-GB" dirty="0" smtClean="0"/>
              <a:t>of </a:t>
            </a:r>
            <a:r>
              <a:rPr lang="en-GB" dirty="0"/>
              <a:t>Ethanol) to the cup containing the fatty acid halides </a:t>
            </a:r>
            <a:r>
              <a:rPr lang="en-GB" dirty="0" smtClean="0"/>
              <a:t>and stir </a:t>
            </a:r>
            <a:r>
              <a:rPr lang="en-GB" dirty="0"/>
              <a:t>to mix. </a:t>
            </a:r>
            <a:endParaRPr lang="en-GB" dirty="0" smtClean="0"/>
          </a:p>
          <a:p>
            <a:pPr marL="285750" indent="-285750">
              <a:buFont typeface="Arial" panose="020B0604020202020204" pitchFamily="34" charset="0"/>
              <a:buChar char="•"/>
            </a:pPr>
            <a:r>
              <a:rPr lang="en-GB" dirty="0" smtClean="0"/>
              <a:t>Add </a:t>
            </a:r>
            <a:r>
              <a:rPr lang="en-GB" dirty="0"/>
              <a:t>5 g of the solid imidazole sodium to the beaker and stir well </a:t>
            </a:r>
            <a:r>
              <a:rPr lang="en-GB" dirty="0" smtClean="0"/>
              <a:t>to distribute </a:t>
            </a:r>
            <a:r>
              <a:rPr lang="en-GB" dirty="0"/>
              <a:t>the material. </a:t>
            </a:r>
            <a:endParaRPr lang="en-GB" dirty="0" smtClean="0"/>
          </a:p>
          <a:p>
            <a:pPr marL="285750" indent="-285750">
              <a:buFont typeface="Arial" panose="020B0604020202020204" pitchFamily="34" charset="0"/>
              <a:buChar char="•"/>
            </a:pPr>
            <a:r>
              <a:rPr lang="en-GB" dirty="0" smtClean="0"/>
              <a:t>Place </a:t>
            </a:r>
            <a:r>
              <a:rPr lang="en-GB" dirty="0"/>
              <a:t>the beaker on the heat source and leave it for one to </a:t>
            </a:r>
            <a:r>
              <a:rPr lang="en-GB" dirty="0" smtClean="0"/>
              <a:t>two hours</a:t>
            </a:r>
            <a:r>
              <a:rPr lang="en-GB" dirty="0"/>
              <a:t>. </a:t>
            </a:r>
            <a:endParaRPr lang="en-GB" dirty="0" smtClean="0"/>
          </a:p>
          <a:p>
            <a:pPr marL="285750" indent="-285750">
              <a:buFont typeface="Arial" panose="020B0604020202020204" pitchFamily="34" charset="0"/>
              <a:buChar char="•"/>
            </a:pPr>
            <a:r>
              <a:rPr lang="en-GB" dirty="0" smtClean="0"/>
              <a:t>A </a:t>
            </a:r>
            <a:r>
              <a:rPr lang="en-GB" dirty="0"/>
              <a:t>reaction takes place between the substances in the beaker, in which </a:t>
            </a:r>
            <a:r>
              <a:rPr lang="en-GB" dirty="0" smtClean="0"/>
              <a:t>imidazole palmitic </a:t>
            </a:r>
            <a:r>
              <a:rPr lang="en-GB" dirty="0"/>
              <a:t>acid is formed</a:t>
            </a:r>
            <a:r>
              <a:rPr lang="en-GB" dirty="0" smtClean="0"/>
              <a:t>.</a:t>
            </a:r>
          </a:p>
          <a:p>
            <a:pPr marL="285750" indent="-285750">
              <a:buFont typeface="Arial" panose="020B0604020202020204" pitchFamily="34" charset="0"/>
              <a:buChar char="•"/>
            </a:pPr>
            <a:r>
              <a:rPr lang="en-GB" dirty="0" smtClean="0"/>
              <a:t> </a:t>
            </a:r>
            <a:r>
              <a:rPr lang="en-GB" dirty="0"/>
              <a:t>After the reaction is complete, the beaker is cooled and </a:t>
            </a:r>
            <a:r>
              <a:rPr lang="en-GB" dirty="0" smtClean="0"/>
              <a:t>filtered to </a:t>
            </a:r>
            <a:r>
              <a:rPr lang="en-GB" dirty="0"/>
              <a:t>obtain the final product. </a:t>
            </a:r>
            <a:endParaRPr lang="en-GB" dirty="0" smtClean="0"/>
          </a:p>
          <a:p>
            <a:pPr marL="285750" indent="-285750">
              <a:buFont typeface="Arial" panose="020B0604020202020204" pitchFamily="34" charset="0"/>
              <a:buChar char="•"/>
            </a:pPr>
            <a:r>
              <a:rPr lang="en-GB" dirty="0" smtClean="0"/>
              <a:t>The </a:t>
            </a:r>
            <a:r>
              <a:rPr lang="en-GB" dirty="0"/>
              <a:t>product can be purified using appropriate filtration </a:t>
            </a:r>
            <a:r>
              <a:rPr lang="en-GB" dirty="0" smtClean="0"/>
              <a:t>and washing </a:t>
            </a:r>
            <a:r>
              <a:rPr lang="en-GB" dirty="0"/>
              <a:t>techniques (</a:t>
            </a:r>
            <a:r>
              <a:rPr lang="en-GB" dirty="0" err="1"/>
              <a:t>eg</a:t>
            </a:r>
            <a:r>
              <a:rPr lang="en-GB" dirty="0"/>
              <a:t> ethanol).</a:t>
            </a:r>
            <a:r>
              <a:rPr lang="en-US" dirty="0"/>
              <a:t/>
            </a:r>
            <a:br>
              <a:rPr lang="en-US" dirty="0"/>
            </a:br>
            <a:endParaRPr lang="en-US" dirty="0">
              <a:cs typeface="Source Sans Pro Light"/>
            </a:endParaRPr>
          </a:p>
        </p:txBody>
      </p:sp>
      <p:pic>
        <p:nvPicPr>
          <p:cNvPr id="10" name="Picture 9"/>
          <p:cNvPicPr>
            <a:picLocks noChangeAspect="1"/>
          </p:cNvPicPr>
          <p:nvPr/>
        </p:nvPicPr>
        <p:blipFill>
          <a:blip r:embed="rId2"/>
          <a:stretch>
            <a:fillRect/>
          </a:stretch>
        </p:blipFill>
        <p:spPr>
          <a:xfrm>
            <a:off x="12433749" y="2704000"/>
            <a:ext cx="2343000" cy="3211417"/>
          </a:xfrm>
          <a:prstGeom prst="rect">
            <a:avLst/>
          </a:prstGeom>
        </p:spPr>
      </p:pic>
      <p:pic>
        <p:nvPicPr>
          <p:cNvPr id="13" name="Picture 12"/>
          <p:cNvPicPr>
            <a:picLocks noChangeAspect="1"/>
          </p:cNvPicPr>
          <p:nvPr/>
        </p:nvPicPr>
        <p:blipFill>
          <a:blip r:embed="rId3"/>
          <a:stretch>
            <a:fillRect/>
          </a:stretch>
        </p:blipFill>
        <p:spPr>
          <a:xfrm>
            <a:off x="15261251" y="2709443"/>
            <a:ext cx="2343000" cy="3211417"/>
          </a:xfrm>
          <a:prstGeom prst="rect">
            <a:avLst/>
          </a:prstGeom>
        </p:spPr>
      </p:pic>
      <p:pic>
        <p:nvPicPr>
          <p:cNvPr id="15" name="Picture 14"/>
          <p:cNvPicPr>
            <a:picLocks noChangeAspect="1"/>
          </p:cNvPicPr>
          <p:nvPr/>
        </p:nvPicPr>
        <p:blipFill>
          <a:blip r:embed="rId4"/>
          <a:stretch>
            <a:fillRect/>
          </a:stretch>
        </p:blipFill>
        <p:spPr>
          <a:xfrm>
            <a:off x="12433749" y="6561717"/>
            <a:ext cx="2343000" cy="3211417"/>
          </a:xfrm>
          <a:prstGeom prst="rect">
            <a:avLst/>
          </a:prstGeom>
        </p:spPr>
      </p:pic>
      <p:pic>
        <p:nvPicPr>
          <p:cNvPr id="16" name="Picture 15"/>
          <p:cNvPicPr>
            <a:picLocks noChangeAspect="1"/>
          </p:cNvPicPr>
          <p:nvPr/>
        </p:nvPicPr>
        <p:blipFill>
          <a:blip r:embed="rId5"/>
          <a:stretch>
            <a:fillRect/>
          </a:stretch>
        </p:blipFill>
        <p:spPr>
          <a:xfrm>
            <a:off x="15259324" y="6561716"/>
            <a:ext cx="2343000" cy="3211417"/>
          </a:xfrm>
          <a:prstGeom prst="rect">
            <a:avLst/>
          </a:prstGeom>
        </p:spPr>
      </p:pic>
      <p:sp>
        <p:nvSpPr>
          <p:cNvPr id="20" name="object 9">
            <a:extLst>
              <a:ext uri="{FF2B5EF4-FFF2-40B4-BE49-F238E27FC236}">
                <a16:creationId xmlns:a16="http://schemas.microsoft.com/office/drawing/2014/main" id="{290C40E7-4402-4FD6-90CE-5CDF3FC9D08D}"/>
              </a:ext>
            </a:extLst>
          </p:cNvPr>
          <p:cNvSpPr txBox="1"/>
          <p:nvPr/>
        </p:nvSpPr>
        <p:spPr>
          <a:xfrm>
            <a:off x="284956" y="707191"/>
            <a:ext cx="11704417" cy="505267"/>
          </a:xfrm>
          <a:prstGeom prst="rect">
            <a:avLst/>
          </a:prstGeom>
        </p:spPr>
        <p:txBody>
          <a:bodyPr vert="horz" wrap="square" lIns="0" tIns="12700" rIns="0" bIns="0" rtlCol="0">
            <a:spAutoFit/>
          </a:bodyPr>
          <a:lstStyle/>
          <a:p>
            <a:pPr marL="12700">
              <a:lnSpc>
                <a:spcPct val="100000"/>
              </a:lnSpc>
              <a:spcBef>
                <a:spcPts val="100"/>
              </a:spcBef>
            </a:pPr>
            <a:r>
              <a:rPr lang="en-US" sz="3200" b="1" spc="-5" dirty="0">
                <a:solidFill>
                  <a:srgbClr val="FFFFFF"/>
                </a:solidFill>
                <a:cs typeface="Source Sans Pro Light"/>
              </a:rPr>
              <a:t>3. </a:t>
            </a:r>
            <a:r>
              <a:rPr lang="en-GB" sz="3200" dirty="0">
                <a:solidFill>
                  <a:schemeClr val="bg1"/>
                </a:solidFill>
              </a:rPr>
              <a:t>MATERIALS AND METHODS</a:t>
            </a:r>
            <a:endParaRPr lang="en-US" sz="2800" b="1" dirty="0">
              <a:solidFill>
                <a:schemeClr val="bg1"/>
              </a:solidFill>
              <a:cs typeface="Source Sans Pro Light"/>
            </a:endParaRPr>
          </a:p>
        </p:txBody>
      </p:sp>
      <p:sp>
        <p:nvSpPr>
          <p:cNvPr id="21" name="Rectangle 20"/>
          <p:cNvSpPr/>
          <p:nvPr/>
        </p:nvSpPr>
        <p:spPr>
          <a:xfrm>
            <a:off x="12134056" y="2536111"/>
            <a:ext cx="5943600" cy="777239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5522646" y="9761799"/>
            <a:ext cx="1871025" cy="369332"/>
          </a:xfrm>
          <a:prstGeom prst="rect">
            <a:avLst/>
          </a:prstGeom>
        </p:spPr>
        <p:txBody>
          <a:bodyPr wrap="none">
            <a:spAutoFit/>
          </a:bodyPr>
          <a:lstStyle/>
          <a:p>
            <a:r>
              <a:rPr lang="en-GB" dirty="0">
                <a:latin typeface="Times New Roman" panose="02020603050405020304" pitchFamily="18" charset="0"/>
              </a:rPr>
              <a:t>Sodium imidazole</a:t>
            </a:r>
            <a:endParaRPr lang="en-GB" dirty="0"/>
          </a:p>
        </p:txBody>
      </p:sp>
      <p:sp>
        <p:nvSpPr>
          <p:cNvPr id="3" name="Rectangle 2"/>
          <p:cNvSpPr/>
          <p:nvPr/>
        </p:nvSpPr>
        <p:spPr>
          <a:xfrm>
            <a:off x="12810800" y="9761799"/>
            <a:ext cx="1588897" cy="369332"/>
          </a:xfrm>
          <a:prstGeom prst="rect">
            <a:avLst/>
          </a:prstGeom>
        </p:spPr>
        <p:txBody>
          <a:bodyPr wrap="none">
            <a:spAutoFit/>
          </a:bodyPr>
          <a:lstStyle/>
          <a:p>
            <a:r>
              <a:rPr lang="en-GB" dirty="0" err="1">
                <a:latin typeface="Times New Roman" panose="02020603050405020304" pitchFamily="18" charset="0"/>
              </a:rPr>
              <a:t>NaOH</a:t>
            </a:r>
            <a:r>
              <a:rPr lang="en-GB" dirty="0">
                <a:latin typeface="Times New Roman" panose="02020603050405020304" pitchFamily="18" charset="0"/>
              </a:rPr>
              <a:t> solution</a:t>
            </a:r>
            <a:endParaRPr lang="en-GB" dirty="0"/>
          </a:p>
        </p:txBody>
      </p:sp>
      <p:sp>
        <p:nvSpPr>
          <p:cNvPr id="4" name="Rectangle 3"/>
          <p:cNvSpPr/>
          <p:nvPr/>
        </p:nvSpPr>
        <p:spPr>
          <a:xfrm>
            <a:off x="15876826" y="5927893"/>
            <a:ext cx="1107996" cy="369332"/>
          </a:xfrm>
          <a:prstGeom prst="rect">
            <a:avLst/>
          </a:prstGeom>
        </p:spPr>
        <p:txBody>
          <a:bodyPr wrap="none">
            <a:spAutoFit/>
          </a:bodyPr>
          <a:lstStyle/>
          <a:p>
            <a:r>
              <a:rPr lang="en-GB" dirty="0">
                <a:latin typeface="Times New Roman" panose="02020603050405020304" pitchFamily="18" charset="0"/>
              </a:rPr>
              <a:t>Imidazole</a:t>
            </a:r>
            <a:endParaRPr lang="en-GB" dirty="0"/>
          </a:p>
        </p:txBody>
      </p:sp>
      <p:sp>
        <p:nvSpPr>
          <p:cNvPr id="5" name="Rectangle 4"/>
          <p:cNvSpPr/>
          <p:nvPr/>
        </p:nvSpPr>
        <p:spPr>
          <a:xfrm>
            <a:off x="13153842" y="5927893"/>
            <a:ext cx="902811" cy="369332"/>
          </a:xfrm>
          <a:prstGeom prst="rect">
            <a:avLst/>
          </a:prstGeom>
        </p:spPr>
        <p:txBody>
          <a:bodyPr wrap="none">
            <a:spAutoFit/>
          </a:bodyPr>
          <a:lstStyle/>
          <a:p>
            <a:r>
              <a:rPr lang="en-GB" dirty="0">
                <a:latin typeface="Times New Roman" panose="02020603050405020304" pitchFamily="18" charset="0"/>
              </a:rPr>
              <a:t>Ethanol</a:t>
            </a:r>
            <a:endParaRPr lang="en-GB" dirty="0"/>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990180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2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25"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10" name="object 10"/>
          <p:cNvSpPr txBox="1"/>
          <p:nvPr/>
        </p:nvSpPr>
        <p:spPr>
          <a:xfrm>
            <a:off x="555516" y="1535386"/>
            <a:ext cx="8686006" cy="8869095"/>
          </a:xfrm>
          <a:prstGeom prst="rect">
            <a:avLst/>
          </a:prstGeom>
        </p:spPr>
        <p:txBody>
          <a:bodyPr vert="horz" wrap="square" lIns="0" tIns="5080" rIns="0" bIns="0" rtlCol="0">
            <a:spAutoFit/>
          </a:bodyPr>
          <a:lstStyle/>
          <a:p>
            <a:r>
              <a:rPr lang="en-GB" b="1" dirty="0" smtClean="0"/>
              <a:t>Materials </a:t>
            </a:r>
            <a:r>
              <a:rPr lang="en-GB" b="1" dirty="0"/>
              <a:t>used in the experiment on the Corrosion inhibition studies:</a:t>
            </a:r>
          </a:p>
          <a:p>
            <a:pPr marL="285750" indent="-285750">
              <a:buFont typeface="Arial" panose="020B0604020202020204" pitchFamily="34" charset="0"/>
              <a:buChar char="•"/>
            </a:pPr>
            <a:r>
              <a:rPr lang="en-GB" dirty="0" smtClean="0"/>
              <a:t>Strings</a:t>
            </a:r>
            <a:endParaRPr lang="en-GB" dirty="0"/>
          </a:p>
          <a:p>
            <a:pPr marL="285750" indent="-285750">
              <a:buFont typeface="Arial" panose="020B0604020202020204" pitchFamily="34" charset="0"/>
              <a:buChar char="•"/>
            </a:pPr>
            <a:r>
              <a:rPr lang="en-GB" dirty="0" smtClean="0"/>
              <a:t>A3 </a:t>
            </a:r>
            <a:r>
              <a:rPr lang="en-GB" dirty="0"/>
              <a:t>Coupon material with the dimensions 50x25x2mm.</a:t>
            </a:r>
          </a:p>
          <a:p>
            <a:pPr marL="285750" indent="-285750">
              <a:buFont typeface="Arial" panose="020B0604020202020204" pitchFamily="34" charset="0"/>
              <a:buChar char="•"/>
            </a:pPr>
            <a:r>
              <a:rPr lang="en-GB" dirty="0" smtClean="0"/>
              <a:t>Desiccator</a:t>
            </a:r>
            <a:endParaRPr lang="en-GB" dirty="0"/>
          </a:p>
          <a:p>
            <a:pPr marL="285750" indent="-285750">
              <a:buFont typeface="Arial" panose="020B0604020202020204" pitchFamily="34" charset="0"/>
              <a:buChar char="•"/>
            </a:pPr>
            <a:r>
              <a:rPr lang="en-GB" dirty="0" smtClean="0"/>
              <a:t>Cotton wool</a:t>
            </a:r>
          </a:p>
          <a:p>
            <a:pPr marL="285750" indent="-285750">
              <a:buFont typeface="Arial" panose="020B0604020202020204" pitchFamily="34" charset="0"/>
              <a:buChar char="•"/>
            </a:pPr>
            <a:r>
              <a:rPr lang="en-GB" dirty="0" smtClean="0"/>
              <a:t>Filter </a:t>
            </a:r>
            <a:r>
              <a:rPr lang="en-GB" dirty="0"/>
              <a:t>paper</a:t>
            </a:r>
          </a:p>
          <a:p>
            <a:pPr marL="285750" indent="-285750">
              <a:buFont typeface="Arial" panose="020B0604020202020204" pitchFamily="34" charset="0"/>
              <a:buChar char="•"/>
            </a:pPr>
            <a:r>
              <a:rPr lang="en-GB" dirty="0" smtClean="0"/>
              <a:t>Glass </a:t>
            </a:r>
            <a:r>
              <a:rPr lang="en-GB" dirty="0"/>
              <a:t>bottles</a:t>
            </a:r>
          </a:p>
          <a:p>
            <a:pPr marL="285750" indent="-285750">
              <a:buFont typeface="Arial" panose="020B0604020202020204" pitchFamily="34" charset="0"/>
              <a:buChar char="•"/>
            </a:pPr>
            <a:r>
              <a:rPr lang="en-GB" dirty="0" smtClean="0"/>
              <a:t>Petroleum </a:t>
            </a:r>
            <a:r>
              <a:rPr lang="en-GB" dirty="0"/>
              <a:t>ether</a:t>
            </a:r>
          </a:p>
          <a:p>
            <a:pPr marL="285750" indent="-285750">
              <a:buFont typeface="Arial" panose="020B0604020202020204" pitchFamily="34" charset="0"/>
              <a:buChar char="•"/>
            </a:pPr>
            <a:r>
              <a:rPr lang="en-GB" dirty="0" smtClean="0"/>
              <a:t>Water Path</a:t>
            </a:r>
          </a:p>
          <a:p>
            <a:pPr marL="285750" indent="-285750">
              <a:buFont typeface="Arial" panose="020B0604020202020204" pitchFamily="34" charset="0"/>
              <a:buChar char="•"/>
            </a:pPr>
            <a:r>
              <a:rPr lang="en-GB" dirty="0" smtClean="0"/>
              <a:t>Ethanol</a:t>
            </a:r>
            <a:endParaRPr lang="en-GB" dirty="0"/>
          </a:p>
          <a:p>
            <a:pPr marL="285750" indent="-285750">
              <a:buFont typeface="Arial" panose="020B0604020202020204" pitchFamily="34" charset="0"/>
              <a:buChar char="•"/>
            </a:pPr>
            <a:r>
              <a:rPr lang="en-GB" dirty="0" smtClean="0"/>
              <a:t>Balance</a:t>
            </a:r>
            <a:endParaRPr lang="en-GB" dirty="0"/>
          </a:p>
          <a:p>
            <a:pPr marL="285750" indent="-285750">
              <a:buFont typeface="Arial" panose="020B0604020202020204" pitchFamily="34" charset="0"/>
              <a:buChar char="•"/>
            </a:pPr>
            <a:r>
              <a:rPr lang="en-GB" dirty="0" smtClean="0"/>
              <a:t>Cleaning </a:t>
            </a:r>
            <a:r>
              <a:rPr lang="en-GB" dirty="0"/>
              <a:t>solution</a:t>
            </a:r>
          </a:p>
          <a:p>
            <a:r>
              <a:rPr lang="en-GB" b="1" dirty="0"/>
              <a:t>Method of experiment of corrosion inhibition studies:</a:t>
            </a:r>
          </a:p>
          <a:p>
            <a:pPr marL="285750" indent="-285750">
              <a:buFont typeface="Arial" panose="020B0604020202020204" pitchFamily="34" charset="0"/>
              <a:buChar char="•"/>
            </a:pPr>
            <a:r>
              <a:rPr lang="en-GB" dirty="0"/>
              <a:t>Cleaning corrosion coupon: Corrosion coupons are wiped with filter paper, and </a:t>
            </a:r>
            <a:r>
              <a:rPr lang="en-GB" dirty="0" smtClean="0"/>
              <a:t>then place </a:t>
            </a:r>
            <a:r>
              <a:rPr lang="en-GB" dirty="0"/>
              <a:t>the coupon container filled </a:t>
            </a:r>
            <a:r>
              <a:rPr lang="en-GB" dirty="0" smtClean="0"/>
              <a:t>with </a:t>
            </a:r>
            <a:r>
              <a:rPr lang="en-GB" dirty="0"/>
              <a:t>petroleum ether with a boiling point range </a:t>
            </a:r>
            <a:r>
              <a:rPr lang="en-GB" dirty="0" smtClean="0"/>
              <a:t>of 60-90°C</a:t>
            </a:r>
            <a:r>
              <a:rPr lang="en-GB" dirty="0"/>
              <a:t>, </a:t>
            </a:r>
            <a:r>
              <a:rPr lang="en-GB" dirty="0" smtClean="0"/>
              <a:t>then </a:t>
            </a:r>
            <a:r>
              <a:rPr lang="en-GB" dirty="0"/>
              <a:t>remove the oil on the coupon surface with cotton wool, soak it </a:t>
            </a:r>
            <a:r>
              <a:rPr lang="en-GB" dirty="0" smtClean="0"/>
              <a:t>in Anhydrous </a:t>
            </a:r>
            <a:r>
              <a:rPr lang="en-GB" dirty="0"/>
              <a:t>ethanol for about 5min, further degrease and dehydrate. </a:t>
            </a:r>
            <a:endParaRPr lang="en-GB" dirty="0" smtClean="0"/>
          </a:p>
          <a:p>
            <a:pPr marL="285750" indent="-285750">
              <a:buFont typeface="Arial" panose="020B0604020202020204" pitchFamily="34" charset="0"/>
              <a:buChar char="•"/>
            </a:pPr>
            <a:r>
              <a:rPr lang="en-GB" dirty="0" smtClean="0"/>
              <a:t>Remove the Corrosion </a:t>
            </a:r>
            <a:r>
              <a:rPr lang="en-GB" dirty="0"/>
              <a:t>coupon with filter paper and store in a desiccator for 1h and then weigh </a:t>
            </a:r>
            <a:r>
              <a:rPr lang="en-GB" dirty="0" smtClean="0"/>
              <a:t>it, Accurate </a:t>
            </a:r>
            <a:r>
              <a:rPr lang="en-GB" dirty="0"/>
              <a:t>to 0.1 </a:t>
            </a:r>
            <a:r>
              <a:rPr lang="en-GB" dirty="0" smtClean="0"/>
              <a:t>mg.</a:t>
            </a:r>
            <a:endParaRPr lang="en-GB" dirty="0"/>
          </a:p>
          <a:p>
            <a:pPr marL="285750" indent="-285750">
              <a:buFont typeface="Arial" panose="020B0604020202020204" pitchFamily="34" charset="0"/>
              <a:buChar char="•"/>
            </a:pPr>
            <a:r>
              <a:rPr lang="en-GB" dirty="0" smtClean="0"/>
              <a:t>Prepare </a:t>
            </a:r>
            <a:r>
              <a:rPr lang="en-GB" dirty="0"/>
              <a:t>the samples: Take </a:t>
            </a:r>
            <a:r>
              <a:rPr lang="en-GB" dirty="0" smtClean="0"/>
              <a:t>a water </a:t>
            </a:r>
            <a:r>
              <a:rPr lang="en-GB" dirty="0"/>
              <a:t>sample extracted from crude oil, then fill </a:t>
            </a:r>
            <a:r>
              <a:rPr lang="en-GB" dirty="0" smtClean="0"/>
              <a:t>the </a:t>
            </a:r>
            <a:r>
              <a:rPr lang="en-GB" dirty="0" err="1" smtClean="0"/>
              <a:t>est</a:t>
            </a:r>
            <a:r>
              <a:rPr lang="en-GB" dirty="0" smtClean="0"/>
              <a:t> </a:t>
            </a:r>
            <a:r>
              <a:rPr lang="en-GB" dirty="0"/>
              <a:t>bottle </a:t>
            </a:r>
            <a:r>
              <a:rPr lang="en-GB" dirty="0" smtClean="0"/>
              <a:t>by water sample.</a:t>
            </a:r>
          </a:p>
          <a:p>
            <a:pPr marL="285750" indent="-285750">
              <a:buFont typeface="Arial" panose="020B0604020202020204" pitchFamily="34" charset="0"/>
              <a:buChar char="•"/>
            </a:pPr>
            <a:r>
              <a:rPr lang="en-GB" dirty="0" smtClean="0"/>
              <a:t>Suspension </a:t>
            </a:r>
            <a:r>
              <a:rPr lang="en-GB" dirty="0"/>
              <a:t>corrosion coupon: The test corrosion coupons were not allowed to </a:t>
            </a:r>
            <a:r>
              <a:rPr lang="en-GB" dirty="0" smtClean="0"/>
              <a:t>contact with </a:t>
            </a:r>
            <a:r>
              <a:rPr lang="en-GB" dirty="0"/>
              <a:t>the container wall, the space between the corrosion coupons should be above </a:t>
            </a:r>
            <a:r>
              <a:rPr lang="en-GB" dirty="0" smtClean="0"/>
              <a:t>1cm, the </a:t>
            </a:r>
            <a:r>
              <a:rPr lang="en-GB" dirty="0"/>
              <a:t>upper end of the corrosion coupon should be at least 3cm above the fluid </a:t>
            </a:r>
            <a:r>
              <a:rPr lang="en-GB" dirty="0" smtClean="0"/>
              <a:t>surface, and </a:t>
            </a:r>
            <a:r>
              <a:rPr lang="en-GB" dirty="0"/>
              <a:t>tighten the lid. Inject the corrosion inhibitor that we prepared into each of </a:t>
            </a:r>
            <a:r>
              <a:rPr lang="en-GB" dirty="0" smtClean="0"/>
              <a:t>the containers</a:t>
            </a:r>
            <a:r>
              <a:rPr lang="en-GB" dirty="0"/>
              <a:t>, with specific concentrations as follows</a:t>
            </a:r>
            <a:r>
              <a:rPr lang="en-GB" dirty="0" smtClean="0"/>
              <a:t>: </a:t>
            </a:r>
            <a:r>
              <a:rPr lang="en-GB" dirty="0" smtClean="0">
                <a:solidFill>
                  <a:schemeClr val="accent1">
                    <a:lumMod val="50000"/>
                  </a:schemeClr>
                </a:solidFill>
              </a:rPr>
              <a:t>(</a:t>
            </a:r>
            <a:r>
              <a:rPr lang="en-GB" dirty="0">
                <a:solidFill>
                  <a:schemeClr val="accent1">
                    <a:lumMod val="50000"/>
                  </a:schemeClr>
                </a:solidFill>
              </a:rPr>
              <a:t>10 ppm - 20 ppm - 30 ppm - 40 ppm - 50 ppm</a:t>
            </a:r>
            <a:r>
              <a:rPr lang="en-GB" dirty="0" smtClean="0">
                <a:solidFill>
                  <a:schemeClr val="accent1">
                    <a:lumMod val="50000"/>
                  </a:schemeClr>
                </a:solidFill>
              </a:rPr>
              <a:t>)</a:t>
            </a:r>
          </a:p>
          <a:p>
            <a:pPr marL="285750" indent="-285750">
              <a:buFont typeface="Arial" panose="020B0604020202020204" pitchFamily="34" charset="0"/>
              <a:buChar char="•"/>
            </a:pPr>
            <a:r>
              <a:rPr lang="en-GB" dirty="0"/>
              <a:t>We place the glass bottles in the water bath and divide them into three groups, </a:t>
            </a:r>
            <a:r>
              <a:rPr lang="en-GB" dirty="0" smtClean="0"/>
              <a:t>each group </a:t>
            </a:r>
            <a:r>
              <a:rPr lang="en-GB" dirty="0"/>
              <a:t>consisting of 6 bottles. They are open after 7 days, 14 days, and 21 </a:t>
            </a:r>
            <a:r>
              <a:rPr lang="en-GB" dirty="0" smtClean="0"/>
              <a:t>days.</a:t>
            </a:r>
          </a:p>
          <a:p>
            <a:pPr marL="285750" indent="-285750">
              <a:buFont typeface="Arial" panose="020B0604020202020204" pitchFamily="34" charset="0"/>
              <a:buChar char="•"/>
            </a:pPr>
            <a:r>
              <a:rPr lang="en-GB" dirty="0" smtClean="0"/>
              <a:t>Observation </a:t>
            </a:r>
            <a:r>
              <a:rPr lang="en-GB" dirty="0"/>
              <a:t>records: Observe and record surface corrosion and corrosion </a:t>
            </a:r>
            <a:r>
              <a:rPr lang="en-GB" dirty="0" smtClean="0"/>
              <a:t>product adhesion </a:t>
            </a:r>
            <a:r>
              <a:rPr lang="en-GB" dirty="0"/>
              <a:t>situation, and immediately rinse off the test fluid with water and dry it </a:t>
            </a:r>
            <a:r>
              <a:rPr lang="en-GB" dirty="0" smtClean="0"/>
              <a:t>with filter </a:t>
            </a:r>
            <a:r>
              <a:rPr lang="en-GB" dirty="0"/>
              <a:t>paper. According to the experimental steps cleaning the corrosion coupons, </a:t>
            </a:r>
            <a:r>
              <a:rPr lang="en-GB" dirty="0" smtClean="0"/>
              <a:t>then stored </a:t>
            </a:r>
            <a:r>
              <a:rPr lang="en-GB" dirty="0"/>
              <a:t>in a desiccator for 1h and then weigh it.</a:t>
            </a:r>
            <a:endParaRPr lang="en-US" sz="2000" spc="-5" dirty="0">
              <a:cs typeface="Source Sans Pro Light"/>
            </a:endParaRPr>
          </a:p>
        </p:txBody>
      </p:sp>
      <p:pic>
        <p:nvPicPr>
          <p:cNvPr id="11" name="Picture 10"/>
          <p:cNvPicPr>
            <a:picLocks noChangeAspect="1"/>
          </p:cNvPicPr>
          <p:nvPr/>
        </p:nvPicPr>
        <p:blipFill>
          <a:blip r:embed="rId2"/>
          <a:stretch>
            <a:fillRect/>
          </a:stretch>
        </p:blipFill>
        <p:spPr>
          <a:xfrm>
            <a:off x="9505156" y="2202015"/>
            <a:ext cx="4364437" cy="2124516"/>
          </a:xfrm>
          <a:prstGeom prst="rect">
            <a:avLst/>
          </a:prstGeom>
        </p:spPr>
      </p:pic>
      <p:pic>
        <p:nvPicPr>
          <p:cNvPr id="12" name="Picture 11"/>
          <p:cNvPicPr>
            <a:picLocks noChangeAspect="1"/>
          </p:cNvPicPr>
          <p:nvPr/>
        </p:nvPicPr>
        <p:blipFill>
          <a:blip r:embed="rId3"/>
          <a:stretch>
            <a:fillRect/>
          </a:stretch>
        </p:blipFill>
        <p:spPr>
          <a:xfrm>
            <a:off x="9505156" y="4792827"/>
            <a:ext cx="4364437" cy="2123799"/>
          </a:xfrm>
          <a:prstGeom prst="rect">
            <a:avLst/>
          </a:prstGeom>
        </p:spPr>
      </p:pic>
      <p:sp>
        <p:nvSpPr>
          <p:cNvPr id="13" name="object 9">
            <a:extLst>
              <a:ext uri="{FF2B5EF4-FFF2-40B4-BE49-F238E27FC236}">
                <a16:creationId xmlns:a16="http://schemas.microsoft.com/office/drawing/2014/main" id="{290C40E7-4402-4FD6-90CE-5CDF3FC9D08D}"/>
              </a:ext>
            </a:extLst>
          </p:cNvPr>
          <p:cNvSpPr txBox="1"/>
          <p:nvPr/>
        </p:nvSpPr>
        <p:spPr>
          <a:xfrm>
            <a:off x="284956" y="703210"/>
            <a:ext cx="12040393" cy="505267"/>
          </a:xfrm>
          <a:prstGeom prst="rect">
            <a:avLst/>
          </a:prstGeom>
        </p:spPr>
        <p:txBody>
          <a:bodyPr vert="horz" wrap="square" lIns="0" tIns="12700" rIns="0" bIns="0" rtlCol="0">
            <a:spAutoFit/>
          </a:bodyPr>
          <a:lstStyle/>
          <a:p>
            <a:pPr marL="12700">
              <a:lnSpc>
                <a:spcPct val="100000"/>
              </a:lnSpc>
              <a:spcBef>
                <a:spcPts val="100"/>
              </a:spcBef>
            </a:pPr>
            <a:r>
              <a:rPr lang="en-US" sz="3200" b="1" spc="-5" dirty="0">
                <a:solidFill>
                  <a:srgbClr val="FFFFFF"/>
                </a:solidFill>
                <a:cs typeface="Source Sans Pro Light"/>
              </a:rPr>
              <a:t>3. </a:t>
            </a:r>
            <a:r>
              <a:rPr lang="en-GB" sz="3200" dirty="0">
                <a:solidFill>
                  <a:schemeClr val="bg1"/>
                </a:solidFill>
              </a:rPr>
              <a:t>MATERIALS AND METHODS</a:t>
            </a:r>
            <a:endParaRPr lang="en-US" sz="2800" b="1" dirty="0">
              <a:solidFill>
                <a:schemeClr val="bg1"/>
              </a:solidFill>
              <a:cs typeface="Source Sans Pro Light"/>
            </a:endParaRPr>
          </a:p>
        </p:txBody>
      </p:sp>
      <p:sp>
        <p:nvSpPr>
          <p:cNvPr id="2" name="Rectangle 1"/>
          <p:cNvSpPr/>
          <p:nvPr/>
        </p:nvSpPr>
        <p:spPr>
          <a:xfrm>
            <a:off x="10761095" y="4389024"/>
            <a:ext cx="1852558" cy="369332"/>
          </a:xfrm>
          <a:prstGeom prst="rect">
            <a:avLst/>
          </a:prstGeom>
        </p:spPr>
        <p:txBody>
          <a:bodyPr wrap="none">
            <a:spAutoFit/>
          </a:bodyPr>
          <a:lstStyle/>
          <a:p>
            <a:r>
              <a:rPr lang="en-GB" dirty="0"/>
              <a:t>Corrosion coupon</a:t>
            </a:r>
          </a:p>
        </p:txBody>
      </p:sp>
      <p:sp>
        <p:nvSpPr>
          <p:cNvPr id="3" name="Rectangle 2"/>
          <p:cNvSpPr/>
          <p:nvPr/>
        </p:nvSpPr>
        <p:spPr>
          <a:xfrm>
            <a:off x="9667685" y="6973397"/>
            <a:ext cx="4257127" cy="369332"/>
          </a:xfrm>
          <a:prstGeom prst="rect">
            <a:avLst/>
          </a:prstGeom>
        </p:spPr>
        <p:txBody>
          <a:bodyPr wrap="none">
            <a:spAutoFit/>
          </a:bodyPr>
          <a:lstStyle/>
          <a:p>
            <a:r>
              <a:rPr lang="en-GB" dirty="0"/>
              <a:t>When put the coupons inside the container</a:t>
            </a:r>
          </a:p>
        </p:txBody>
      </p:sp>
      <p:pic>
        <p:nvPicPr>
          <p:cNvPr id="17" name="Picture 16"/>
          <p:cNvPicPr>
            <a:picLocks noChangeAspect="1"/>
          </p:cNvPicPr>
          <p:nvPr/>
        </p:nvPicPr>
        <p:blipFill>
          <a:blip r:embed="rId4"/>
          <a:stretch>
            <a:fillRect/>
          </a:stretch>
        </p:blipFill>
        <p:spPr>
          <a:xfrm>
            <a:off x="14153356" y="4788123"/>
            <a:ext cx="4364437" cy="2124516"/>
          </a:xfrm>
          <a:prstGeom prst="rect">
            <a:avLst/>
          </a:prstGeom>
        </p:spPr>
      </p:pic>
      <p:pic>
        <p:nvPicPr>
          <p:cNvPr id="18" name="Picture 17"/>
          <p:cNvPicPr>
            <a:picLocks noChangeAspect="1"/>
          </p:cNvPicPr>
          <p:nvPr/>
        </p:nvPicPr>
        <p:blipFill>
          <a:blip r:embed="rId5"/>
          <a:stretch>
            <a:fillRect/>
          </a:stretch>
        </p:blipFill>
        <p:spPr>
          <a:xfrm>
            <a:off x="9505155" y="7490568"/>
            <a:ext cx="4364437" cy="2148102"/>
          </a:xfrm>
          <a:prstGeom prst="rect">
            <a:avLst/>
          </a:prstGeom>
        </p:spPr>
      </p:pic>
      <p:pic>
        <p:nvPicPr>
          <p:cNvPr id="19" name="Picture 18"/>
          <p:cNvPicPr>
            <a:picLocks noChangeAspect="1"/>
          </p:cNvPicPr>
          <p:nvPr/>
        </p:nvPicPr>
        <p:blipFill>
          <a:blip r:embed="rId6"/>
          <a:stretch>
            <a:fillRect/>
          </a:stretch>
        </p:blipFill>
        <p:spPr>
          <a:xfrm>
            <a:off x="14133225" y="7432515"/>
            <a:ext cx="4364437" cy="2141240"/>
          </a:xfrm>
          <a:prstGeom prst="rect">
            <a:avLst/>
          </a:prstGeom>
        </p:spPr>
      </p:pic>
      <p:sp>
        <p:nvSpPr>
          <p:cNvPr id="4" name="Rectangle 3"/>
          <p:cNvSpPr/>
          <p:nvPr/>
        </p:nvSpPr>
        <p:spPr>
          <a:xfrm>
            <a:off x="14051247" y="6834897"/>
            <a:ext cx="4287044" cy="646331"/>
          </a:xfrm>
          <a:prstGeom prst="rect">
            <a:avLst/>
          </a:prstGeom>
        </p:spPr>
        <p:txBody>
          <a:bodyPr wrap="square">
            <a:spAutoFit/>
          </a:bodyPr>
          <a:lstStyle/>
          <a:p>
            <a:pPr algn="ctr"/>
            <a:r>
              <a:rPr lang="en-GB" dirty="0">
                <a:latin typeface="Times New Roman" panose="02020603050405020304" pitchFamily="18" charset="0"/>
              </a:rPr>
              <a:t>Place the coupons container in the water </a:t>
            </a:r>
            <a:r>
              <a:rPr lang="en-GB" dirty="0" smtClean="0">
                <a:latin typeface="Times New Roman" panose="02020603050405020304" pitchFamily="18" charset="0"/>
              </a:rPr>
              <a:t>   bath </a:t>
            </a:r>
            <a:r>
              <a:rPr lang="en-GB" dirty="0">
                <a:latin typeface="Times New Roman" panose="02020603050405020304" pitchFamily="18" charset="0"/>
              </a:rPr>
              <a:t>after injection</a:t>
            </a:r>
            <a:endParaRPr lang="en-GB" dirty="0"/>
          </a:p>
        </p:txBody>
      </p:sp>
      <p:sp>
        <p:nvSpPr>
          <p:cNvPr id="5" name="Rectangle 4"/>
          <p:cNvSpPr/>
          <p:nvPr/>
        </p:nvSpPr>
        <p:spPr>
          <a:xfrm>
            <a:off x="9571185" y="9628550"/>
            <a:ext cx="4364437" cy="646331"/>
          </a:xfrm>
          <a:prstGeom prst="rect">
            <a:avLst/>
          </a:prstGeom>
        </p:spPr>
        <p:txBody>
          <a:bodyPr wrap="square">
            <a:spAutoFit/>
          </a:bodyPr>
          <a:lstStyle/>
          <a:p>
            <a:pPr algn="ctr"/>
            <a:r>
              <a:rPr lang="en-GB" dirty="0">
                <a:latin typeface="Times New Roman" panose="02020603050405020304" pitchFamily="18" charset="0"/>
              </a:rPr>
              <a:t>When removing the coupons containers from the water bath</a:t>
            </a:r>
            <a:endParaRPr lang="en-GB" dirty="0"/>
          </a:p>
        </p:txBody>
      </p:sp>
      <p:sp>
        <p:nvSpPr>
          <p:cNvPr id="6" name="Rectangle 5"/>
          <p:cNvSpPr/>
          <p:nvPr/>
        </p:nvSpPr>
        <p:spPr>
          <a:xfrm>
            <a:off x="13869592" y="9594750"/>
            <a:ext cx="4496120" cy="646331"/>
          </a:xfrm>
          <a:prstGeom prst="rect">
            <a:avLst/>
          </a:prstGeom>
        </p:spPr>
        <p:txBody>
          <a:bodyPr wrap="square">
            <a:spAutoFit/>
          </a:bodyPr>
          <a:lstStyle/>
          <a:p>
            <a:pPr algn="ctr"/>
            <a:r>
              <a:rPr lang="en-GB" dirty="0">
                <a:latin typeface="Times New Roman" panose="02020603050405020304" pitchFamily="18" charset="0"/>
              </a:rPr>
              <a:t>When taking out the coupons from the containers</a:t>
            </a:r>
            <a:endParaRPr lang="en-GB" dirty="0"/>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5572" t="2189" r="16246" b="13973"/>
          <a:stretch/>
        </p:blipFill>
        <p:spPr>
          <a:xfrm>
            <a:off x="14156926" y="2202732"/>
            <a:ext cx="4364437" cy="2123799"/>
          </a:xfrm>
          <a:prstGeom prst="rect">
            <a:avLst/>
          </a:prstGeom>
        </p:spPr>
      </p:pic>
      <p:sp>
        <p:nvSpPr>
          <p:cNvPr id="20" name="Rectangle 19"/>
          <p:cNvSpPr/>
          <p:nvPr/>
        </p:nvSpPr>
        <p:spPr>
          <a:xfrm>
            <a:off x="14243555" y="4389024"/>
            <a:ext cx="3859646" cy="369332"/>
          </a:xfrm>
          <a:prstGeom prst="rect">
            <a:avLst/>
          </a:prstGeom>
        </p:spPr>
        <p:txBody>
          <a:bodyPr wrap="none">
            <a:spAutoFit/>
          </a:bodyPr>
          <a:lstStyle/>
          <a:p>
            <a:r>
              <a:rPr lang="en-GB" dirty="0"/>
              <a:t>Corrosion </a:t>
            </a:r>
            <a:r>
              <a:rPr lang="en-GB" dirty="0" smtClean="0"/>
              <a:t>coupon inside the Desiccator</a:t>
            </a:r>
          </a:p>
        </p:txBody>
      </p:sp>
      <p:sp>
        <p:nvSpPr>
          <p:cNvPr id="8" name="Rectangle 7"/>
          <p:cNvSpPr/>
          <p:nvPr/>
        </p:nvSpPr>
        <p:spPr>
          <a:xfrm>
            <a:off x="9398324" y="1948595"/>
            <a:ext cx="9250832" cy="845588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1128042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ject 10">
            <a:extLst>
              <a:ext uri="{FF2B5EF4-FFF2-40B4-BE49-F238E27FC236}">
                <a16:creationId xmlns:a16="http://schemas.microsoft.com/office/drawing/2014/main" id="{4B00ADBE-6249-46EB-B9DA-3742A4C1861C}"/>
              </a:ext>
            </a:extLst>
          </p:cNvPr>
          <p:cNvSpPr txBox="1"/>
          <p:nvPr/>
        </p:nvSpPr>
        <p:spPr>
          <a:xfrm>
            <a:off x="800727" y="1993900"/>
            <a:ext cx="7959599" cy="6160661"/>
          </a:xfrm>
          <a:prstGeom prst="rect">
            <a:avLst/>
          </a:prstGeom>
        </p:spPr>
        <p:txBody>
          <a:bodyPr vert="horz" wrap="square" lIns="0" tIns="5080" rIns="0" bIns="0" rtlCol="0">
            <a:spAutoFit/>
          </a:bodyPr>
          <a:lstStyle/>
          <a:p>
            <a:r>
              <a:rPr lang="en-GB" sz="2000" b="1" dirty="0" smtClean="0"/>
              <a:t>Synthesis </a:t>
            </a:r>
            <a:r>
              <a:rPr lang="en-GB" sz="2000" b="1" dirty="0"/>
              <a:t>of </a:t>
            </a:r>
            <a:r>
              <a:rPr lang="en-GB" sz="2000" b="1" dirty="0" err="1"/>
              <a:t>Imidazoline</a:t>
            </a:r>
            <a:r>
              <a:rPr lang="en-GB" sz="2000" b="1" dirty="0"/>
              <a:t> Derivatives</a:t>
            </a:r>
          </a:p>
          <a:p>
            <a:r>
              <a:rPr lang="en-GB" sz="2000" dirty="0"/>
              <a:t>In this study, </a:t>
            </a:r>
            <a:r>
              <a:rPr lang="en-GB" sz="2000" dirty="0" err="1"/>
              <a:t>imidazoline</a:t>
            </a:r>
            <a:r>
              <a:rPr lang="en-GB" sz="2000" dirty="0"/>
              <a:t> derivatives were successfully synthesized. The </a:t>
            </a:r>
            <a:r>
              <a:rPr lang="en-GB" sz="2000" dirty="0" smtClean="0"/>
              <a:t>synthesis process </a:t>
            </a:r>
            <a:r>
              <a:rPr lang="en-GB" sz="2000" dirty="0"/>
              <a:t>involved the preparation of fatty acid halides, followed by the formation </a:t>
            </a:r>
            <a:r>
              <a:rPr lang="en-GB" sz="2000" dirty="0" smtClean="0"/>
              <a:t>of sodium </a:t>
            </a:r>
            <a:r>
              <a:rPr lang="en-GB" sz="2000" dirty="0"/>
              <a:t>imidazole, and ultimately, the synthesis of corrosion inhibitors by reacting </a:t>
            </a:r>
            <a:r>
              <a:rPr lang="en-GB" sz="2000" dirty="0" smtClean="0"/>
              <a:t>fatty acid </a:t>
            </a:r>
            <a:r>
              <a:rPr lang="en-GB" sz="2000" dirty="0"/>
              <a:t>halides with sodium imidazole. We obtained an imidazole derivative with a </a:t>
            </a:r>
            <a:r>
              <a:rPr lang="en-GB" sz="2000" dirty="0" smtClean="0"/>
              <a:t>purity rate </a:t>
            </a:r>
            <a:r>
              <a:rPr lang="en-GB" sz="2000" dirty="0"/>
              <a:t>of 90%. The success of this experiment opens the door to the synthesis of </a:t>
            </a:r>
            <a:r>
              <a:rPr lang="en-GB" sz="2000" dirty="0" smtClean="0"/>
              <a:t>imidazole derivatives </a:t>
            </a:r>
            <a:r>
              <a:rPr lang="en-GB" sz="2000" dirty="0"/>
              <a:t>in a safe way, but it requires developing the technique used to obtain </a:t>
            </a:r>
            <a:r>
              <a:rPr lang="en-GB" sz="2000" dirty="0" smtClean="0"/>
              <a:t>larger quantities </a:t>
            </a:r>
            <a:r>
              <a:rPr lang="en-GB" sz="2000" dirty="0"/>
              <a:t>of the product</a:t>
            </a:r>
            <a:r>
              <a:rPr lang="en-GB" sz="2000" dirty="0" smtClean="0"/>
              <a:t>.</a:t>
            </a:r>
          </a:p>
          <a:p>
            <a:endParaRPr lang="en-GB" sz="2000" dirty="0" smtClean="0"/>
          </a:p>
          <a:p>
            <a:r>
              <a:rPr lang="en-GB" sz="2000" b="1" dirty="0" smtClean="0"/>
              <a:t>Characterisation </a:t>
            </a:r>
            <a:r>
              <a:rPr lang="en-GB" sz="2000" b="1" dirty="0"/>
              <a:t>of Synthesized Compounds</a:t>
            </a:r>
          </a:p>
          <a:p>
            <a:r>
              <a:rPr lang="en-GB" sz="2000" dirty="0"/>
              <a:t>The synthesized </a:t>
            </a:r>
            <a:r>
              <a:rPr lang="en-GB" sz="2000" dirty="0" err="1"/>
              <a:t>imidazoline</a:t>
            </a:r>
            <a:r>
              <a:rPr lang="en-GB" sz="2000" dirty="0"/>
              <a:t> derivatives were characterized using various </a:t>
            </a:r>
            <a:r>
              <a:rPr lang="en-GB" sz="2000" dirty="0" smtClean="0"/>
              <a:t>analytical techniques </a:t>
            </a:r>
            <a:r>
              <a:rPr lang="en-GB" sz="2000" dirty="0"/>
              <a:t>such as NMR spectroscopy, FT-IR, and TLC thin-layer </a:t>
            </a:r>
            <a:r>
              <a:rPr lang="en-GB" sz="2000" dirty="0" smtClean="0"/>
              <a:t>chromatography. The </a:t>
            </a:r>
            <a:r>
              <a:rPr lang="en-GB" sz="2000" dirty="0"/>
              <a:t>obtained data confirmed the successful formation of the target compounds, </a:t>
            </a:r>
            <a:r>
              <a:rPr lang="en-GB" sz="2000" dirty="0" smtClean="0"/>
              <a:t>as evidenced </a:t>
            </a:r>
            <a:r>
              <a:rPr lang="en-GB" sz="2000" dirty="0"/>
              <a:t>by the presence of characteristic peaks in the spectra and the </a:t>
            </a:r>
            <a:r>
              <a:rPr lang="en-GB" sz="2000" dirty="0" smtClean="0"/>
              <a:t>expected elemental </a:t>
            </a:r>
            <a:r>
              <a:rPr lang="en-GB" sz="2000" dirty="0"/>
              <a:t>composition</a:t>
            </a:r>
            <a:r>
              <a:rPr lang="en-GB" sz="2000" dirty="0" smtClean="0"/>
              <a:t>.</a:t>
            </a:r>
          </a:p>
          <a:p>
            <a:endParaRPr lang="en-GB" sz="2000" dirty="0"/>
          </a:p>
          <a:p>
            <a:r>
              <a:rPr lang="en-GB" sz="2000" b="1" dirty="0" smtClean="0"/>
              <a:t>Palmitic </a:t>
            </a:r>
            <a:r>
              <a:rPr lang="en-GB" sz="2000" b="1" dirty="0"/>
              <a:t>Acid Characterization</a:t>
            </a:r>
          </a:p>
          <a:p>
            <a:r>
              <a:rPr lang="en-GB" sz="2000" dirty="0"/>
              <a:t>The Palmitic acid was </a:t>
            </a:r>
            <a:r>
              <a:rPr lang="en-GB" sz="2000" dirty="0" smtClean="0"/>
              <a:t>examined by </a:t>
            </a:r>
            <a:r>
              <a:rPr lang="en-GB" dirty="0" smtClean="0"/>
              <a:t>FT-IR</a:t>
            </a:r>
            <a:r>
              <a:rPr lang="en-GB" sz="2000" dirty="0" smtClean="0"/>
              <a:t>, </a:t>
            </a:r>
            <a:r>
              <a:rPr lang="en-GB" sz="2000" dirty="0"/>
              <a:t>by </a:t>
            </a:r>
            <a:r>
              <a:rPr lang="en-GB" sz="2000" dirty="0" smtClean="0"/>
              <a:t>H1-NMR magnetic </a:t>
            </a:r>
            <a:r>
              <a:rPr lang="en-GB" sz="2000" dirty="0"/>
              <a:t>resonance </a:t>
            </a:r>
            <a:r>
              <a:rPr lang="en-GB" sz="2000" dirty="0" smtClean="0"/>
              <a:t>and </a:t>
            </a:r>
            <a:r>
              <a:rPr lang="en-GB" sz="2000" dirty="0"/>
              <a:t>by C13-NMR </a:t>
            </a:r>
            <a:r>
              <a:rPr lang="en-GB" sz="2000" dirty="0" smtClean="0"/>
              <a:t>magnetic resonance.</a:t>
            </a:r>
            <a:endParaRPr lang="en-US" sz="2000" b="1" dirty="0">
              <a:cs typeface="Source Sans Pro Light"/>
            </a:endParaRPr>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pic>
        <p:nvPicPr>
          <p:cNvPr id="8" name="Picture 7"/>
          <p:cNvPicPr>
            <a:picLocks noChangeAspect="1"/>
          </p:cNvPicPr>
          <p:nvPr/>
        </p:nvPicPr>
        <p:blipFill>
          <a:blip r:embed="rId2"/>
          <a:stretch>
            <a:fillRect/>
          </a:stretch>
        </p:blipFill>
        <p:spPr>
          <a:xfrm>
            <a:off x="9505156" y="1401873"/>
            <a:ext cx="8979184" cy="2018347"/>
          </a:xfrm>
          <a:prstGeom prst="rect">
            <a:avLst/>
          </a:prstGeom>
        </p:spPr>
      </p:pic>
      <p:pic>
        <p:nvPicPr>
          <p:cNvPr id="9" name="Picture 8"/>
          <p:cNvPicPr>
            <a:picLocks noChangeAspect="1"/>
          </p:cNvPicPr>
          <p:nvPr/>
        </p:nvPicPr>
        <p:blipFill>
          <a:blip r:embed="rId3"/>
          <a:stretch>
            <a:fillRect/>
          </a:stretch>
        </p:blipFill>
        <p:spPr>
          <a:xfrm>
            <a:off x="9547623" y="4204677"/>
            <a:ext cx="8979184" cy="2404029"/>
          </a:xfrm>
          <a:prstGeom prst="rect">
            <a:avLst/>
          </a:prstGeom>
        </p:spPr>
      </p:pic>
      <p:pic>
        <p:nvPicPr>
          <p:cNvPr id="10" name="Picture 9"/>
          <p:cNvPicPr>
            <a:picLocks noChangeAspect="1"/>
          </p:cNvPicPr>
          <p:nvPr/>
        </p:nvPicPr>
        <p:blipFill>
          <a:blip r:embed="rId4"/>
          <a:stretch>
            <a:fillRect/>
          </a:stretch>
        </p:blipFill>
        <p:spPr>
          <a:xfrm>
            <a:off x="9420220" y="7531289"/>
            <a:ext cx="9064120" cy="1707950"/>
          </a:xfrm>
          <a:prstGeom prst="rect">
            <a:avLst/>
          </a:prstGeom>
        </p:spPr>
      </p:pic>
      <p:sp>
        <p:nvSpPr>
          <p:cNvPr id="11" name="Rectangle 10"/>
          <p:cNvSpPr/>
          <p:nvPr/>
        </p:nvSpPr>
        <p:spPr>
          <a:xfrm>
            <a:off x="9582149" y="6608706"/>
            <a:ext cx="8474577" cy="646331"/>
          </a:xfrm>
          <a:prstGeom prst="rect">
            <a:avLst/>
          </a:prstGeom>
        </p:spPr>
        <p:txBody>
          <a:bodyPr wrap="square">
            <a:spAutoFit/>
          </a:bodyPr>
          <a:lstStyle/>
          <a:p>
            <a:pPr algn="ctr"/>
            <a:r>
              <a:rPr lang="en-GB" dirty="0">
                <a:latin typeface="Times New Roman" panose="02020603050405020304" pitchFamily="18" charset="0"/>
              </a:rPr>
              <a:t>Mechanism of sodium imidazole reaction: Mechanism of the reaction of an Imidazole</a:t>
            </a:r>
          </a:p>
          <a:p>
            <a:pPr algn="ctr"/>
            <a:r>
              <a:rPr lang="en-GB" dirty="0">
                <a:latin typeface="Times New Roman" panose="02020603050405020304" pitchFamily="18" charset="0"/>
              </a:rPr>
              <a:t>with sodium hydroxide as shown in Equation</a:t>
            </a:r>
            <a:endParaRPr lang="en-GB" dirty="0"/>
          </a:p>
        </p:txBody>
      </p:sp>
      <p:sp>
        <p:nvSpPr>
          <p:cNvPr id="13" name="Rectangle 12"/>
          <p:cNvSpPr/>
          <p:nvPr/>
        </p:nvSpPr>
        <p:spPr>
          <a:xfrm>
            <a:off x="9298781" y="9398777"/>
            <a:ext cx="9502775" cy="646331"/>
          </a:xfrm>
          <a:prstGeom prst="rect">
            <a:avLst/>
          </a:prstGeom>
        </p:spPr>
        <p:txBody>
          <a:bodyPr>
            <a:spAutoFit/>
          </a:bodyPr>
          <a:lstStyle/>
          <a:p>
            <a:pPr algn="ctr"/>
            <a:r>
              <a:rPr lang="en-GB" dirty="0">
                <a:latin typeface="Times New Roman" panose="02020603050405020304" pitchFamily="18" charset="0"/>
              </a:rPr>
              <a:t>Mechanism of Imidazole fatty acid reaction: Mechanism of the reaction </a:t>
            </a:r>
            <a:r>
              <a:rPr lang="en-GB" dirty="0" smtClean="0">
                <a:latin typeface="Times New Roman" panose="02020603050405020304" pitchFamily="18" charset="0"/>
              </a:rPr>
              <a:t>between Palmitic </a:t>
            </a:r>
            <a:r>
              <a:rPr lang="en-GB" dirty="0">
                <a:latin typeface="Times New Roman" panose="02020603050405020304" pitchFamily="18" charset="0"/>
              </a:rPr>
              <a:t>chloride and Sodium imidazole as in Equation</a:t>
            </a:r>
            <a:endParaRPr lang="en-GB" dirty="0"/>
          </a:p>
        </p:txBody>
      </p:sp>
      <p:sp>
        <p:nvSpPr>
          <p:cNvPr id="17" name="Rectangle 16"/>
          <p:cNvSpPr/>
          <p:nvPr/>
        </p:nvSpPr>
        <p:spPr>
          <a:xfrm>
            <a:off x="9298781" y="3735220"/>
            <a:ext cx="9502775" cy="646331"/>
          </a:xfrm>
          <a:prstGeom prst="rect">
            <a:avLst/>
          </a:prstGeom>
        </p:spPr>
        <p:txBody>
          <a:bodyPr>
            <a:spAutoFit/>
          </a:bodyPr>
          <a:lstStyle/>
          <a:p>
            <a:pPr algn="ctr"/>
            <a:r>
              <a:rPr lang="en-GB" dirty="0">
                <a:latin typeface="Times New Roman" panose="02020603050405020304" pitchFamily="18" charset="0"/>
              </a:rPr>
              <a:t>Mechanism of fatty acid halides reaction: Mechanism of the reaction of a fatty acid </a:t>
            </a:r>
            <a:r>
              <a:rPr lang="en-GB" dirty="0" smtClean="0">
                <a:latin typeface="Times New Roman" panose="02020603050405020304" pitchFamily="18" charset="0"/>
              </a:rPr>
              <a:t>with hydrochloric </a:t>
            </a:r>
            <a:r>
              <a:rPr lang="en-GB" dirty="0">
                <a:latin typeface="Times New Roman" panose="02020603050405020304" pitchFamily="18" charset="0"/>
              </a:rPr>
              <a:t>acid, as shown in Equation</a:t>
            </a:r>
            <a:endParaRPr lang="en-GB"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123419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8756" y="165101"/>
            <a:ext cx="18592800" cy="103632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69F51FE-62C8-E79B-E349-74CAD7DA8A39}"/>
              </a:ext>
            </a:extLst>
          </p:cNvPr>
          <p:cNvGrpSpPr/>
          <p:nvPr/>
        </p:nvGrpSpPr>
        <p:grpSpPr>
          <a:xfrm>
            <a:off x="0" y="546100"/>
            <a:ext cx="5312664" cy="828000"/>
            <a:chOff x="0" y="8642689"/>
            <a:chExt cx="4336348" cy="439424"/>
          </a:xfrm>
          <a:solidFill>
            <a:schemeClr val="accent6">
              <a:lumMod val="50000"/>
            </a:schemeClr>
          </a:solidFill>
        </p:grpSpPr>
        <p:sp>
          <p:nvSpPr>
            <p:cNvPr id="4" name="object 4">
              <a:extLst>
                <a:ext uri="{FF2B5EF4-FFF2-40B4-BE49-F238E27FC236}">
                  <a16:creationId xmlns:a16="http://schemas.microsoft.com/office/drawing/2014/main" id="{E6519AE0-B487-D1D8-D46E-E78FC22DFD1D}"/>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sp>
          <p:nvSpPr>
            <p:cNvPr id="6" name="object 5">
              <a:extLst>
                <a:ext uri="{FF2B5EF4-FFF2-40B4-BE49-F238E27FC236}">
                  <a16:creationId xmlns:a16="http://schemas.microsoft.com/office/drawing/2014/main" id="{7FE157BB-D4E5-8A47-89B9-BB7FC83D4BC6}"/>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a:p>
          </p:txBody>
        </p:sp>
      </p:grpSp>
      <p:sp>
        <p:nvSpPr>
          <p:cNvPr id="7" name="object 9">
            <a:extLst>
              <a:ext uri="{FF2B5EF4-FFF2-40B4-BE49-F238E27FC236}">
                <a16:creationId xmlns:a16="http://schemas.microsoft.com/office/drawing/2014/main" id="{BC575E99-96F7-AAA6-914F-55589E3A2470}"/>
              </a:ext>
            </a:extLst>
          </p:cNvPr>
          <p:cNvSpPr txBox="1"/>
          <p:nvPr/>
        </p:nvSpPr>
        <p:spPr>
          <a:xfrm>
            <a:off x="284956" y="558277"/>
            <a:ext cx="16154400" cy="689932"/>
          </a:xfrm>
          <a:prstGeom prst="rect">
            <a:avLst/>
          </a:prstGeom>
        </p:spPr>
        <p:txBody>
          <a:bodyPr vert="horz" wrap="square" lIns="0" tIns="12700" rIns="0" bIns="0" rtlCol="0">
            <a:spAutoFit/>
          </a:bodyPr>
          <a:lstStyle/>
          <a:p>
            <a:pPr marL="12700">
              <a:lnSpc>
                <a:spcPct val="100000"/>
              </a:lnSpc>
              <a:spcBef>
                <a:spcPts val="100"/>
              </a:spcBef>
            </a:pPr>
            <a:r>
              <a:rPr lang="en-US" sz="2800" b="1" spc="-5" dirty="0" smtClean="0">
                <a:solidFill>
                  <a:srgbClr val="FFFFFF"/>
                </a:solidFill>
                <a:cs typeface="Source Sans Pro Light"/>
              </a:rPr>
              <a:t>4</a:t>
            </a:r>
            <a:r>
              <a:rPr lang="en-US" sz="3200" b="1" spc="-5" dirty="0" smtClean="0">
                <a:solidFill>
                  <a:schemeClr val="bg1"/>
                </a:solidFill>
                <a:cs typeface="Source Sans Pro Light"/>
              </a:rPr>
              <a:t>.</a:t>
            </a:r>
            <a:r>
              <a:rPr lang="en-US" sz="4400" b="1" spc="-5" dirty="0" smtClean="0">
                <a:solidFill>
                  <a:schemeClr val="bg1"/>
                </a:solidFill>
                <a:cs typeface="Source Sans Pro Light"/>
              </a:rPr>
              <a:t> </a:t>
            </a:r>
            <a:r>
              <a:rPr lang="en-GB" sz="3200" b="1" dirty="0">
                <a:solidFill>
                  <a:schemeClr val="bg1"/>
                </a:solidFill>
              </a:rPr>
              <a:t>RESULTS AND DISCUSSION</a:t>
            </a:r>
            <a:endParaRPr lang="en-US" sz="2800" b="1" dirty="0">
              <a:solidFill>
                <a:schemeClr val="bg1"/>
              </a:solidFill>
              <a:cs typeface="Source Sans Pro Light"/>
            </a:endParaRPr>
          </a:p>
        </p:txBody>
      </p:sp>
      <p:pic>
        <p:nvPicPr>
          <p:cNvPr id="13" name="Picture 12"/>
          <p:cNvPicPr>
            <a:picLocks noChangeAspect="1"/>
          </p:cNvPicPr>
          <p:nvPr/>
        </p:nvPicPr>
        <p:blipFill>
          <a:blip r:embed="rId2"/>
          <a:stretch>
            <a:fillRect/>
          </a:stretch>
        </p:blipFill>
        <p:spPr>
          <a:xfrm>
            <a:off x="2647156" y="1536700"/>
            <a:ext cx="14554200" cy="8333565"/>
          </a:xfrm>
          <a:prstGeom prst="rect">
            <a:avLst/>
          </a:prstGeom>
        </p:spPr>
      </p:pic>
      <p:sp>
        <p:nvSpPr>
          <p:cNvPr id="8" name="Rectangle 7"/>
          <p:cNvSpPr/>
          <p:nvPr/>
        </p:nvSpPr>
        <p:spPr>
          <a:xfrm>
            <a:off x="7523956" y="9783981"/>
            <a:ext cx="5113579" cy="369332"/>
          </a:xfrm>
          <a:prstGeom prst="rect">
            <a:avLst/>
          </a:prstGeom>
        </p:spPr>
        <p:txBody>
          <a:bodyPr wrap="none">
            <a:spAutoFit/>
          </a:bodyPr>
          <a:lstStyle/>
          <a:p>
            <a:r>
              <a:rPr lang="en-GB" dirty="0">
                <a:latin typeface="Times New Roman" panose="02020603050405020304" pitchFamily="18" charset="0"/>
              </a:rPr>
              <a:t>(FT-IR) spectroscopy for the palmitic acid compound</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3756" y="221723"/>
            <a:ext cx="1285875" cy="1285875"/>
          </a:xfrm>
          <a:prstGeom prst="rect">
            <a:avLst/>
          </a:prstGeom>
        </p:spPr>
      </p:pic>
    </p:spTree>
    <p:extLst>
      <p:ext uri="{BB962C8B-B14F-4D97-AF65-F5344CB8AC3E}">
        <p14:creationId xmlns:p14="http://schemas.microsoft.com/office/powerpoint/2010/main" val="400778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at is a virus_tf78104741" id="{F41455D0-318E-4830-999E-F58477E69777}" vid="{11D173C9-935D-450A-9A98-C9569F6DA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What is a virus</Template>
  <TotalTime>3426</TotalTime>
  <Words>5733</Words>
  <Application>Microsoft Office PowerPoint</Application>
  <PresentationFormat>Custom</PresentationFormat>
  <Paragraphs>300</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Source Sans Pro</vt:lpstr>
      <vt:lpstr>Source Sans Pro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hamza salih</dc:creator>
  <cp:lastModifiedBy>ALFA</cp:lastModifiedBy>
  <cp:revision>102</cp:revision>
  <dcterms:created xsi:type="dcterms:W3CDTF">2022-10-11T21:08:57Z</dcterms:created>
  <dcterms:modified xsi:type="dcterms:W3CDTF">2023-11-20T16:07:11Z</dcterms:modified>
</cp:coreProperties>
</file>