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sldIdLst>
    <p:sldId id="256" r:id="rId2"/>
    <p:sldId id="257" r:id="rId3"/>
    <p:sldId id="258" r:id="rId4"/>
    <p:sldId id="314" r:id="rId5"/>
    <p:sldId id="315" r:id="rId6"/>
    <p:sldId id="259" r:id="rId7"/>
    <p:sldId id="312" r:id="rId8"/>
    <p:sldId id="260" r:id="rId9"/>
    <p:sldId id="286" r:id="rId10"/>
    <p:sldId id="300" r:id="rId11"/>
    <p:sldId id="301" r:id="rId12"/>
    <p:sldId id="311" r:id="rId13"/>
    <p:sldId id="316" r:id="rId14"/>
    <p:sldId id="313" r:id="rId15"/>
    <p:sldId id="304"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88435-003F-48A3-8F87-528D8ECE90C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4BF38F29-3048-4181-8C5D-378DB49C1BD2}">
      <dgm:prSet phldrT="[Metin]"/>
      <dgm:spPr/>
      <dgm:t>
        <a:bodyPr/>
        <a:lstStyle/>
        <a:p>
          <a:r>
            <a:rPr lang="en-US" dirty="0" smtClean="0"/>
            <a:t>Samples</a:t>
          </a:r>
          <a:endParaRPr lang="tr-TR" dirty="0"/>
        </a:p>
      </dgm:t>
    </dgm:pt>
    <dgm:pt modelId="{1F23ED7D-EC67-4A46-9D7C-74592D19FD38}" type="parTrans" cxnId="{345D1363-6B19-4250-B7A2-BE53053886F9}">
      <dgm:prSet/>
      <dgm:spPr/>
      <dgm:t>
        <a:bodyPr/>
        <a:lstStyle/>
        <a:p>
          <a:endParaRPr lang="tr-TR"/>
        </a:p>
      </dgm:t>
    </dgm:pt>
    <dgm:pt modelId="{7B553E7B-F1C0-41CD-ADF6-CF912CA75DB6}" type="sibTrans" cxnId="{345D1363-6B19-4250-B7A2-BE53053886F9}">
      <dgm:prSet/>
      <dgm:spPr/>
      <dgm:t>
        <a:bodyPr/>
        <a:lstStyle/>
        <a:p>
          <a:endParaRPr lang="tr-TR"/>
        </a:p>
      </dgm:t>
    </dgm:pt>
    <dgm:pt modelId="{83B115E0-8F9B-4AED-A993-E3B6B17D7F02}">
      <dgm:prSet phldrT="[Metin]" custT="1"/>
      <dgm:spPr/>
      <dgm:t>
        <a:bodyPr/>
        <a:lstStyle/>
        <a:p>
          <a:r>
            <a:rPr lang="en-US" sz="1800" dirty="0" smtClean="0"/>
            <a:t>120 </a:t>
          </a:r>
          <a:r>
            <a:rPr lang="en-US" sz="1800" dirty="0" smtClean="0"/>
            <a:t>samples from control and  patients with T2DM were divided into the following categories: </a:t>
          </a:r>
          <a:endParaRPr lang="tr-TR" sz="1800" dirty="0"/>
        </a:p>
      </dgm:t>
    </dgm:pt>
    <dgm:pt modelId="{5827B37D-F634-4CA0-A6C3-45CF8FAE2B1E}" type="parTrans" cxnId="{7395DBBA-E53F-4220-A5E3-C9983ADEDC7F}">
      <dgm:prSet/>
      <dgm:spPr/>
      <dgm:t>
        <a:bodyPr/>
        <a:lstStyle/>
        <a:p>
          <a:endParaRPr lang="tr-TR"/>
        </a:p>
      </dgm:t>
    </dgm:pt>
    <dgm:pt modelId="{74887225-DA48-49CC-8C80-008570E92D36}" type="sibTrans" cxnId="{7395DBBA-E53F-4220-A5E3-C9983ADEDC7F}">
      <dgm:prSet/>
      <dgm:spPr/>
      <dgm:t>
        <a:bodyPr/>
        <a:lstStyle/>
        <a:p>
          <a:endParaRPr lang="tr-TR"/>
        </a:p>
      </dgm:t>
    </dgm:pt>
    <dgm:pt modelId="{3E4788E1-E6E8-4939-9653-A0C561FBCBDD}">
      <dgm:prSet phldrT="[Metin]" custT="1"/>
      <dgm:spPr/>
      <dgm:t>
        <a:bodyPr/>
        <a:lstStyle/>
        <a:p>
          <a:r>
            <a:rPr lang="en-US" sz="1800" dirty="0" smtClean="0"/>
            <a:t>60 healthy control</a:t>
          </a:r>
          <a:endParaRPr lang="tr-TR" sz="1800" dirty="0"/>
        </a:p>
      </dgm:t>
    </dgm:pt>
    <dgm:pt modelId="{E7CBDB21-CD52-4F58-ADC0-827124AFFD18}" type="parTrans" cxnId="{9C97956F-A3C8-4728-940E-94E4306803C2}">
      <dgm:prSet/>
      <dgm:spPr/>
      <dgm:t>
        <a:bodyPr/>
        <a:lstStyle/>
        <a:p>
          <a:endParaRPr lang="tr-TR"/>
        </a:p>
      </dgm:t>
    </dgm:pt>
    <dgm:pt modelId="{8461A510-1250-458B-A80E-421434B5D821}" type="sibTrans" cxnId="{9C97956F-A3C8-4728-940E-94E4306803C2}">
      <dgm:prSet/>
      <dgm:spPr/>
      <dgm:t>
        <a:bodyPr/>
        <a:lstStyle/>
        <a:p>
          <a:endParaRPr lang="tr-TR"/>
        </a:p>
      </dgm:t>
    </dgm:pt>
    <dgm:pt modelId="{02DBCB0B-03B8-4689-97F1-E5A33F2CE361}">
      <dgm:prSet phldrT="[Metin]"/>
      <dgm:spPr/>
      <dgm:t>
        <a:bodyPr/>
        <a:lstStyle/>
        <a:p>
          <a:r>
            <a:rPr lang="en-US" dirty="0" smtClean="0"/>
            <a:t>Kit and Origin</a:t>
          </a:r>
          <a:endParaRPr lang="tr-TR" dirty="0"/>
        </a:p>
      </dgm:t>
    </dgm:pt>
    <dgm:pt modelId="{CD38F57F-C1D9-4C2B-9820-28D8DC9AA66D}" type="parTrans" cxnId="{29894143-0C33-4D5F-A22D-FC06F7F545A4}">
      <dgm:prSet/>
      <dgm:spPr/>
      <dgm:t>
        <a:bodyPr/>
        <a:lstStyle/>
        <a:p>
          <a:endParaRPr lang="tr-TR"/>
        </a:p>
      </dgm:t>
    </dgm:pt>
    <dgm:pt modelId="{5B63B1BA-ABA1-4552-9A99-F80D8DC29FC3}" type="sibTrans" cxnId="{29894143-0C33-4D5F-A22D-FC06F7F545A4}">
      <dgm:prSet/>
      <dgm:spPr/>
      <dgm:t>
        <a:bodyPr/>
        <a:lstStyle/>
        <a:p>
          <a:endParaRPr lang="tr-TR"/>
        </a:p>
      </dgm:t>
    </dgm:pt>
    <dgm:pt modelId="{3C6DB7DD-58A1-4714-BDAD-7F0013AEF9CB}">
      <dgm:prSet phldrT="[Metin]" custT="1"/>
      <dgm:spPr/>
      <dgm:t>
        <a:bodyPr/>
        <a:lstStyle/>
        <a:p>
          <a:r>
            <a:rPr lang="en-US" sz="1800" dirty="0" smtClean="0"/>
            <a:t>Visfatin </a:t>
          </a:r>
          <a:r>
            <a:rPr lang="en-US" sz="1800" dirty="0" smtClean="0"/>
            <a:t>ELISA kits from BT LAB, CHINA.</a:t>
          </a:r>
          <a:endParaRPr lang="tr-TR" sz="1800" dirty="0"/>
        </a:p>
      </dgm:t>
    </dgm:pt>
    <dgm:pt modelId="{B264B6D3-68DD-45A4-B28E-9C0A9EDD0AAC}" type="parTrans" cxnId="{8D755CE0-320D-40F6-992F-338DF58B3D08}">
      <dgm:prSet/>
      <dgm:spPr/>
      <dgm:t>
        <a:bodyPr/>
        <a:lstStyle/>
        <a:p>
          <a:endParaRPr lang="tr-TR"/>
        </a:p>
      </dgm:t>
    </dgm:pt>
    <dgm:pt modelId="{4FC178AD-E39A-48B6-8FB0-D4227499E2D7}" type="sibTrans" cxnId="{8D755CE0-320D-40F6-992F-338DF58B3D08}">
      <dgm:prSet/>
      <dgm:spPr/>
      <dgm:t>
        <a:bodyPr/>
        <a:lstStyle/>
        <a:p>
          <a:endParaRPr lang="tr-TR"/>
        </a:p>
      </dgm:t>
    </dgm:pt>
    <dgm:pt modelId="{EE32F48F-73C8-489A-9A95-8FA35E2CF88D}">
      <dgm:prSet phldrT="[Metin]"/>
      <dgm:spPr/>
      <dgm:t>
        <a:bodyPr/>
        <a:lstStyle/>
        <a:p>
          <a:r>
            <a:rPr lang="en-US" dirty="0" smtClean="0"/>
            <a:t>Testing techniques</a:t>
          </a:r>
          <a:endParaRPr lang="tr-TR" dirty="0"/>
        </a:p>
      </dgm:t>
    </dgm:pt>
    <dgm:pt modelId="{E64B409B-F799-404F-8975-CA4C1BADB2A6}" type="parTrans" cxnId="{D6EEDEBC-4A46-40F2-8C82-CE305FD42FA0}">
      <dgm:prSet/>
      <dgm:spPr/>
      <dgm:t>
        <a:bodyPr/>
        <a:lstStyle/>
        <a:p>
          <a:endParaRPr lang="tr-TR"/>
        </a:p>
      </dgm:t>
    </dgm:pt>
    <dgm:pt modelId="{8C9E7F0D-AD7B-4733-B31A-37788C217377}" type="sibTrans" cxnId="{D6EEDEBC-4A46-40F2-8C82-CE305FD42FA0}">
      <dgm:prSet/>
      <dgm:spPr/>
      <dgm:t>
        <a:bodyPr/>
        <a:lstStyle/>
        <a:p>
          <a:endParaRPr lang="tr-TR"/>
        </a:p>
      </dgm:t>
    </dgm:pt>
    <dgm:pt modelId="{4B645B1D-FE2A-4295-8D48-B97B2B8C4F2F}">
      <dgm:prSet phldrT="[Metin]" custT="1"/>
      <dgm:spPr/>
      <dgm:t>
        <a:bodyPr/>
        <a:lstStyle/>
        <a:p>
          <a:r>
            <a:rPr lang="en-US" sz="1800" dirty="0" smtClean="0"/>
            <a:t>Enzyme-Linked Immunosorbent Assay (ELISA), for </a:t>
          </a:r>
          <a:r>
            <a:rPr lang="en-US" sz="1800" dirty="0" smtClean="0"/>
            <a:t>Visfatin</a:t>
          </a:r>
          <a:r>
            <a:rPr lang="en-US" sz="1800" dirty="0" smtClean="0"/>
            <a:t>.</a:t>
          </a:r>
          <a:endParaRPr lang="tr-TR" sz="1800" dirty="0"/>
        </a:p>
      </dgm:t>
    </dgm:pt>
    <dgm:pt modelId="{493C349D-1B0B-45F3-BDA3-491565FC9F5B}" type="parTrans" cxnId="{2BA7872E-85AF-4ED6-9CF9-0CBF5B41093E}">
      <dgm:prSet/>
      <dgm:spPr/>
      <dgm:t>
        <a:bodyPr/>
        <a:lstStyle/>
        <a:p>
          <a:endParaRPr lang="tr-TR"/>
        </a:p>
      </dgm:t>
    </dgm:pt>
    <dgm:pt modelId="{A47A4DC1-6A2D-471B-93CF-57518D15DEF7}" type="sibTrans" cxnId="{2BA7872E-85AF-4ED6-9CF9-0CBF5B41093E}">
      <dgm:prSet/>
      <dgm:spPr/>
      <dgm:t>
        <a:bodyPr/>
        <a:lstStyle/>
        <a:p>
          <a:endParaRPr lang="tr-TR"/>
        </a:p>
      </dgm:t>
    </dgm:pt>
    <dgm:pt modelId="{DB8D3DE6-C0B3-43BC-9FD0-B2FD27405461}">
      <dgm:prSet phldrT="[Metin]" custT="1"/>
      <dgm:spPr/>
      <dgm:t>
        <a:bodyPr/>
        <a:lstStyle/>
        <a:p>
          <a:r>
            <a:rPr lang="en-US" sz="1800" dirty="0" smtClean="0"/>
            <a:t>60 </a:t>
          </a:r>
          <a:r>
            <a:rPr lang="en-US" sz="1800" dirty="0" smtClean="0"/>
            <a:t>T2DM</a:t>
          </a:r>
          <a:endParaRPr lang="tr-TR" sz="1800" dirty="0"/>
        </a:p>
      </dgm:t>
    </dgm:pt>
    <dgm:pt modelId="{DFCE6212-F427-4FE2-8F7B-05B1CEEDB90C}" type="parTrans" cxnId="{DF46ECE0-BA4D-468D-964B-326FDF4E5AED}">
      <dgm:prSet/>
      <dgm:spPr/>
      <dgm:t>
        <a:bodyPr/>
        <a:lstStyle/>
        <a:p>
          <a:endParaRPr lang="en-US"/>
        </a:p>
      </dgm:t>
    </dgm:pt>
    <dgm:pt modelId="{E7479A90-BE64-4A98-A730-E14071E51D51}" type="sibTrans" cxnId="{DF46ECE0-BA4D-468D-964B-326FDF4E5AED}">
      <dgm:prSet/>
      <dgm:spPr/>
      <dgm:t>
        <a:bodyPr/>
        <a:lstStyle/>
        <a:p>
          <a:endParaRPr lang="en-US"/>
        </a:p>
      </dgm:t>
    </dgm:pt>
    <dgm:pt modelId="{EEA6C7E4-EF6E-4886-828F-6A93F0D71BCF}">
      <dgm:prSet/>
      <dgm:spPr/>
      <dgm:t>
        <a:bodyPr/>
        <a:lstStyle/>
        <a:p>
          <a:endParaRPr lang="en-US" sz="900" dirty="0" smtClean="0"/>
        </a:p>
      </dgm:t>
    </dgm:pt>
    <dgm:pt modelId="{CDBC5061-647B-4105-81D8-5127AE56545B}" type="parTrans" cxnId="{14F0F547-9DA3-44F0-BA55-FAB56933DA8C}">
      <dgm:prSet/>
      <dgm:spPr/>
      <dgm:t>
        <a:bodyPr/>
        <a:lstStyle/>
        <a:p>
          <a:endParaRPr lang="en-US"/>
        </a:p>
      </dgm:t>
    </dgm:pt>
    <dgm:pt modelId="{A7D10DB6-6F89-4D6A-9AA5-ACDC057CB8D4}" type="sibTrans" cxnId="{14F0F547-9DA3-44F0-BA55-FAB56933DA8C}">
      <dgm:prSet/>
      <dgm:spPr/>
      <dgm:t>
        <a:bodyPr/>
        <a:lstStyle/>
        <a:p>
          <a:endParaRPr lang="en-US"/>
        </a:p>
      </dgm:t>
    </dgm:pt>
    <dgm:pt modelId="{7EE3BFE7-7E59-4466-A42F-513A8A61F331}">
      <dgm:prSet custT="1"/>
      <dgm:spPr/>
      <dgm:t>
        <a:bodyPr/>
        <a:lstStyle/>
        <a:p>
          <a:r>
            <a:rPr lang="en-US" sz="1800" b="0" i="0" dirty="0" smtClean="0"/>
            <a:t>Fluorescence based POCT immunoassay technique, for </a:t>
          </a:r>
          <a:r>
            <a:rPr lang="en-US" sz="1800" b="0" i="0" dirty="0" smtClean="0"/>
            <a:t>HbA1c</a:t>
          </a:r>
          <a:r>
            <a:rPr lang="en-US" sz="1800" b="0" i="0" dirty="0" smtClean="0"/>
            <a:t>.</a:t>
          </a:r>
          <a:endParaRPr lang="tr-TR" sz="1800" dirty="0"/>
        </a:p>
      </dgm:t>
    </dgm:pt>
    <dgm:pt modelId="{E8608E4B-1FC4-4D9A-AAED-3E8B4BCE8055}" type="parTrans" cxnId="{B74ECA01-A770-4100-B61E-182E41EC884C}">
      <dgm:prSet/>
      <dgm:spPr/>
      <dgm:t>
        <a:bodyPr/>
        <a:lstStyle/>
        <a:p>
          <a:endParaRPr lang="en-US"/>
        </a:p>
      </dgm:t>
    </dgm:pt>
    <dgm:pt modelId="{B89F9EBE-B005-4937-A641-8125FACB5ADF}" type="sibTrans" cxnId="{B74ECA01-A770-4100-B61E-182E41EC884C}">
      <dgm:prSet/>
      <dgm:spPr/>
      <dgm:t>
        <a:bodyPr/>
        <a:lstStyle/>
        <a:p>
          <a:endParaRPr lang="en-US"/>
        </a:p>
      </dgm:t>
    </dgm:pt>
    <dgm:pt modelId="{120950D3-F71A-4296-8151-4EC24353B82B}">
      <dgm:prSet custT="1"/>
      <dgm:spPr/>
      <dgm:t>
        <a:bodyPr/>
        <a:lstStyle/>
        <a:p>
          <a:r>
            <a:rPr lang="en-US" sz="1800" dirty="0" smtClean="0"/>
            <a:t>Visible spectrophotometric technique, for </a:t>
          </a:r>
          <a:r>
            <a:rPr lang="en-US" sz="1800" dirty="0" smtClean="0"/>
            <a:t>S</a:t>
          </a:r>
          <a:r>
            <a:rPr lang="en-US" sz="1800" dirty="0" smtClean="0"/>
            <a:t>. Glucose.</a:t>
          </a:r>
          <a:endParaRPr lang="tr-TR" sz="1800" dirty="0"/>
        </a:p>
      </dgm:t>
    </dgm:pt>
    <dgm:pt modelId="{E9EADBCB-6822-44A5-926F-5056114FED09}" type="parTrans" cxnId="{596E1B50-F3C8-4FB7-983C-1DF93BCA1DDD}">
      <dgm:prSet/>
      <dgm:spPr/>
      <dgm:t>
        <a:bodyPr/>
        <a:lstStyle/>
        <a:p>
          <a:endParaRPr lang="en-US"/>
        </a:p>
      </dgm:t>
    </dgm:pt>
    <dgm:pt modelId="{6F936451-2033-4183-9D4C-376920F340CB}" type="sibTrans" cxnId="{596E1B50-F3C8-4FB7-983C-1DF93BCA1DDD}">
      <dgm:prSet/>
      <dgm:spPr/>
      <dgm:t>
        <a:bodyPr/>
        <a:lstStyle/>
        <a:p>
          <a:endParaRPr lang="en-US"/>
        </a:p>
      </dgm:t>
    </dgm:pt>
    <dgm:pt modelId="{37BA6B46-3F82-4DBD-AA29-E3EC27721F28}">
      <dgm:prSet/>
      <dgm:spPr/>
      <dgm:t>
        <a:bodyPr/>
        <a:lstStyle/>
        <a:p>
          <a:r>
            <a:rPr lang="en-US" dirty="0" smtClean="0"/>
            <a:t>Statistical Analysis</a:t>
          </a:r>
          <a:endParaRPr lang="en-US" dirty="0"/>
        </a:p>
      </dgm:t>
    </dgm:pt>
    <dgm:pt modelId="{EB36BDEC-CE92-446B-B3AE-D6745AFB7CE4}" type="parTrans" cxnId="{8E0D9B57-F21D-4863-9A58-E23B73D00C49}">
      <dgm:prSet/>
      <dgm:spPr/>
      <dgm:t>
        <a:bodyPr/>
        <a:lstStyle/>
        <a:p>
          <a:endParaRPr lang="en-US"/>
        </a:p>
      </dgm:t>
    </dgm:pt>
    <dgm:pt modelId="{CD4C7026-194A-456B-B5D3-504A6FA34865}" type="sibTrans" cxnId="{8E0D9B57-F21D-4863-9A58-E23B73D00C49}">
      <dgm:prSet/>
      <dgm:spPr/>
      <dgm:t>
        <a:bodyPr/>
        <a:lstStyle/>
        <a:p>
          <a:endParaRPr lang="en-US"/>
        </a:p>
      </dgm:t>
    </dgm:pt>
    <dgm:pt modelId="{BF01A4CA-7C2A-44EC-8099-20DBDFD6721C}">
      <dgm:prSet custT="1"/>
      <dgm:spPr/>
      <dgm:t>
        <a:bodyPr/>
        <a:lstStyle/>
        <a:p>
          <a:r>
            <a:rPr lang="en-US" sz="1800" dirty="0" smtClean="0"/>
            <a:t>S</a:t>
          </a:r>
          <a:r>
            <a:rPr lang="en-US" sz="1800" dirty="0" smtClean="0"/>
            <a:t>. Glucose, from </a:t>
          </a:r>
          <a:r>
            <a:rPr lang="tr-TR" sz="1800" dirty="0" smtClean="0"/>
            <a:t>AGAPPE</a:t>
          </a:r>
          <a:r>
            <a:rPr lang="en-US" sz="1800" dirty="0" smtClean="0"/>
            <a:t>/</a:t>
          </a:r>
          <a:r>
            <a:rPr lang="tr-TR" sz="1800" dirty="0" smtClean="0"/>
            <a:t>Spain</a:t>
          </a:r>
          <a:r>
            <a:rPr lang="en-US" sz="1800" dirty="0" smtClean="0"/>
            <a:t>. </a:t>
          </a:r>
          <a:endParaRPr lang="tr-TR" sz="1800" dirty="0"/>
        </a:p>
      </dgm:t>
    </dgm:pt>
    <dgm:pt modelId="{93EFE8E7-0A1C-4405-95F8-497C31A5082A}" type="parTrans" cxnId="{6824C41F-8E41-485F-BD73-0F824CFA21FF}">
      <dgm:prSet/>
      <dgm:spPr/>
      <dgm:t>
        <a:bodyPr/>
        <a:lstStyle/>
        <a:p>
          <a:endParaRPr lang="en-US"/>
        </a:p>
      </dgm:t>
    </dgm:pt>
    <dgm:pt modelId="{638FEA8A-7691-4945-B5CC-EF32531D256F}" type="sibTrans" cxnId="{6824C41F-8E41-485F-BD73-0F824CFA21FF}">
      <dgm:prSet/>
      <dgm:spPr/>
      <dgm:t>
        <a:bodyPr/>
        <a:lstStyle/>
        <a:p>
          <a:endParaRPr lang="en-US"/>
        </a:p>
      </dgm:t>
    </dgm:pt>
    <dgm:pt modelId="{2186443A-0704-4942-9AB3-67903068EC35}">
      <dgm:prSet custT="1"/>
      <dgm:spPr/>
      <dgm:t>
        <a:bodyPr/>
        <a:lstStyle/>
        <a:p>
          <a:r>
            <a:rPr lang="en-US" sz="1800" b="0" i="0" dirty="0" smtClean="0"/>
            <a:t>HbA1c </a:t>
          </a:r>
          <a:r>
            <a:rPr lang="en-US" sz="1800" b="0" i="0" dirty="0" smtClean="0"/>
            <a:t>from BODITCH/S. Korea.</a:t>
          </a:r>
          <a:endParaRPr lang="en-US" sz="1800" dirty="0" smtClean="0"/>
        </a:p>
      </dgm:t>
    </dgm:pt>
    <dgm:pt modelId="{77C40BA0-3D65-4E09-81DF-76AE789FA3D4}" type="parTrans" cxnId="{27F65592-8D36-4B55-87F9-5DE591D5C411}">
      <dgm:prSet/>
      <dgm:spPr/>
      <dgm:t>
        <a:bodyPr/>
        <a:lstStyle/>
        <a:p>
          <a:endParaRPr lang="en-US"/>
        </a:p>
      </dgm:t>
    </dgm:pt>
    <dgm:pt modelId="{8C8F6DD1-F5E0-4325-ACA6-23F0EEA19C23}" type="sibTrans" cxnId="{27F65592-8D36-4B55-87F9-5DE591D5C411}">
      <dgm:prSet/>
      <dgm:spPr/>
      <dgm:t>
        <a:bodyPr/>
        <a:lstStyle/>
        <a:p>
          <a:endParaRPr lang="en-US"/>
        </a:p>
      </dgm:t>
    </dgm:pt>
    <dgm:pt modelId="{6C433E24-5D2B-4E3D-8E34-527A5B24E126}">
      <dgm:prSet custT="1"/>
      <dgm:spPr/>
      <dgm:t>
        <a:bodyPr/>
        <a:lstStyle/>
        <a:p>
          <a:pPr algn="just"/>
          <a:r>
            <a:rPr lang="tr-TR" sz="1800" dirty="0" smtClean="0"/>
            <a:t>It is important to evaluate analytic results in terms of how accurate they are in terms of their sensitivity and specificity and positive and negative predictive values. Mean, and standard deviation are two statistical concepts used to describe analysis results. Mann-Whitney tests are used to compare groups that are abnormally distributed. To be considered statistically significant, the P-value had to be less than 0.01. SPSS 20.0 was used to review and approve all results (SPSS Inc, Chicago, Illinois, USA).</a:t>
          </a:r>
          <a:endParaRPr lang="en-US" sz="1800" dirty="0"/>
        </a:p>
      </dgm:t>
    </dgm:pt>
    <dgm:pt modelId="{B98209B6-2A08-4880-9002-0581E98B5882}" type="parTrans" cxnId="{2D2E3F92-C1D7-49F1-BAC9-104415999529}">
      <dgm:prSet/>
      <dgm:spPr/>
      <dgm:t>
        <a:bodyPr/>
        <a:lstStyle/>
        <a:p>
          <a:endParaRPr lang="en-US"/>
        </a:p>
      </dgm:t>
    </dgm:pt>
    <dgm:pt modelId="{DB7F1D50-85FC-4002-B784-BA5150380438}" type="sibTrans" cxnId="{2D2E3F92-C1D7-49F1-BAC9-104415999529}">
      <dgm:prSet/>
      <dgm:spPr/>
      <dgm:t>
        <a:bodyPr/>
        <a:lstStyle/>
        <a:p>
          <a:endParaRPr lang="en-US"/>
        </a:p>
      </dgm:t>
    </dgm:pt>
    <dgm:pt modelId="{E9AF8D0A-79DF-4374-9936-3FC6BD0C6E30}" type="pres">
      <dgm:prSet presAssocID="{37188435-003F-48A3-8F87-528D8ECE90CE}" presName="linearFlow" presStyleCnt="0">
        <dgm:presLayoutVars>
          <dgm:dir/>
          <dgm:animLvl val="lvl"/>
          <dgm:resizeHandles val="exact"/>
        </dgm:presLayoutVars>
      </dgm:prSet>
      <dgm:spPr/>
      <dgm:t>
        <a:bodyPr/>
        <a:lstStyle/>
        <a:p>
          <a:endParaRPr lang="en-US"/>
        </a:p>
      </dgm:t>
    </dgm:pt>
    <dgm:pt modelId="{1C72F00B-5BF5-498D-8D8A-B91ED97D9897}" type="pres">
      <dgm:prSet presAssocID="{4BF38F29-3048-4181-8C5D-378DB49C1BD2}" presName="composite" presStyleCnt="0"/>
      <dgm:spPr/>
    </dgm:pt>
    <dgm:pt modelId="{F7A807AD-E8E5-4060-9BB7-178D3C6D482D}" type="pres">
      <dgm:prSet presAssocID="{4BF38F29-3048-4181-8C5D-378DB49C1BD2}" presName="parentText" presStyleLbl="alignNode1" presStyleIdx="0" presStyleCnt="4" custScaleY="141528" custLinFactNeighborY="-2247">
        <dgm:presLayoutVars>
          <dgm:chMax val="1"/>
          <dgm:bulletEnabled val="1"/>
        </dgm:presLayoutVars>
      </dgm:prSet>
      <dgm:spPr/>
      <dgm:t>
        <a:bodyPr/>
        <a:lstStyle/>
        <a:p>
          <a:endParaRPr lang="en-US"/>
        </a:p>
      </dgm:t>
    </dgm:pt>
    <dgm:pt modelId="{58951706-B5D3-48EC-82CE-A38C685A32E1}" type="pres">
      <dgm:prSet presAssocID="{4BF38F29-3048-4181-8C5D-378DB49C1BD2}" presName="descendantText" presStyleLbl="alignAcc1" presStyleIdx="0" presStyleCnt="4" custScaleY="166701">
        <dgm:presLayoutVars>
          <dgm:bulletEnabled val="1"/>
        </dgm:presLayoutVars>
      </dgm:prSet>
      <dgm:spPr/>
      <dgm:t>
        <a:bodyPr/>
        <a:lstStyle/>
        <a:p>
          <a:endParaRPr lang="en-US"/>
        </a:p>
      </dgm:t>
    </dgm:pt>
    <dgm:pt modelId="{8257C5E2-251B-4ABC-BF6D-A8F6B60FDCB2}" type="pres">
      <dgm:prSet presAssocID="{7B553E7B-F1C0-41CD-ADF6-CF912CA75DB6}" presName="sp" presStyleCnt="0"/>
      <dgm:spPr/>
    </dgm:pt>
    <dgm:pt modelId="{12C95100-0954-4675-B815-76E6EC5E6428}" type="pres">
      <dgm:prSet presAssocID="{02DBCB0B-03B8-4689-97F1-E5A33F2CE361}" presName="composite" presStyleCnt="0"/>
      <dgm:spPr/>
    </dgm:pt>
    <dgm:pt modelId="{E8D4DD72-7B9C-4E02-A59A-530E11A1444B}" type="pres">
      <dgm:prSet presAssocID="{02DBCB0B-03B8-4689-97F1-E5A33F2CE361}" presName="parentText" presStyleLbl="alignNode1" presStyleIdx="1" presStyleCnt="4" custScaleY="138164" custLinFactNeighborY="-5296">
        <dgm:presLayoutVars>
          <dgm:chMax val="1"/>
          <dgm:bulletEnabled val="1"/>
        </dgm:presLayoutVars>
      </dgm:prSet>
      <dgm:spPr/>
      <dgm:t>
        <a:bodyPr/>
        <a:lstStyle/>
        <a:p>
          <a:endParaRPr lang="en-US"/>
        </a:p>
      </dgm:t>
    </dgm:pt>
    <dgm:pt modelId="{5017B023-965E-41A2-85E3-C1A535791CCE}" type="pres">
      <dgm:prSet presAssocID="{02DBCB0B-03B8-4689-97F1-E5A33F2CE361}" presName="descendantText" presStyleLbl="alignAcc1" presStyleIdx="1" presStyleCnt="4" custScaleY="167737" custLinFactNeighborX="0" custLinFactNeighborY="-1856">
        <dgm:presLayoutVars>
          <dgm:bulletEnabled val="1"/>
        </dgm:presLayoutVars>
      </dgm:prSet>
      <dgm:spPr/>
      <dgm:t>
        <a:bodyPr/>
        <a:lstStyle/>
        <a:p>
          <a:endParaRPr lang="en-US"/>
        </a:p>
      </dgm:t>
    </dgm:pt>
    <dgm:pt modelId="{7F55429D-2D36-4172-8A14-85DE7DBA3B75}" type="pres">
      <dgm:prSet presAssocID="{5B63B1BA-ABA1-4552-9A99-F80D8DC29FC3}" presName="sp" presStyleCnt="0"/>
      <dgm:spPr/>
    </dgm:pt>
    <dgm:pt modelId="{44C8B892-2E5B-495D-942A-435953805A2D}" type="pres">
      <dgm:prSet presAssocID="{EE32F48F-73C8-489A-9A95-8FA35E2CF88D}" presName="composite" presStyleCnt="0"/>
      <dgm:spPr/>
    </dgm:pt>
    <dgm:pt modelId="{0FF92226-8EB4-4603-8798-8C835AE2ACF6}" type="pres">
      <dgm:prSet presAssocID="{EE32F48F-73C8-489A-9A95-8FA35E2CF88D}" presName="parentText" presStyleLbl="alignNode1" presStyleIdx="2" presStyleCnt="4" custScaleY="131775" custLinFactNeighborY="-11778">
        <dgm:presLayoutVars>
          <dgm:chMax val="1"/>
          <dgm:bulletEnabled val="1"/>
        </dgm:presLayoutVars>
      </dgm:prSet>
      <dgm:spPr/>
      <dgm:t>
        <a:bodyPr/>
        <a:lstStyle/>
        <a:p>
          <a:endParaRPr lang="en-US"/>
        </a:p>
      </dgm:t>
    </dgm:pt>
    <dgm:pt modelId="{D52B529F-147F-42D4-83CD-6434B267FEFA}" type="pres">
      <dgm:prSet presAssocID="{EE32F48F-73C8-489A-9A95-8FA35E2CF88D}" presName="descendantText" presStyleLbl="alignAcc1" presStyleIdx="2" presStyleCnt="4" custScaleY="165539" custLinFactNeighborX="192" custLinFactNeighborY="-13853">
        <dgm:presLayoutVars>
          <dgm:bulletEnabled val="1"/>
        </dgm:presLayoutVars>
      </dgm:prSet>
      <dgm:spPr/>
      <dgm:t>
        <a:bodyPr/>
        <a:lstStyle/>
        <a:p>
          <a:endParaRPr lang="en-US"/>
        </a:p>
      </dgm:t>
    </dgm:pt>
    <dgm:pt modelId="{14F47EC3-A889-4FE6-B376-F7F864FC3B51}" type="pres">
      <dgm:prSet presAssocID="{8C9E7F0D-AD7B-4733-B31A-37788C217377}" presName="sp" presStyleCnt="0"/>
      <dgm:spPr/>
    </dgm:pt>
    <dgm:pt modelId="{B98F9A72-BEE4-4B6A-BB6D-C893C682369B}" type="pres">
      <dgm:prSet presAssocID="{37BA6B46-3F82-4DBD-AA29-E3EC27721F28}" presName="composite" presStyleCnt="0"/>
      <dgm:spPr/>
    </dgm:pt>
    <dgm:pt modelId="{11DF35BB-D3C6-42CB-A08D-B2CBEBCEB2E5}" type="pres">
      <dgm:prSet presAssocID="{37BA6B46-3F82-4DBD-AA29-E3EC27721F28}" presName="parentText" presStyleLbl="alignNode1" presStyleIdx="3" presStyleCnt="4" custLinFactNeighborY="-48940">
        <dgm:presLayoutVars>
          <dgm:chMax val="1"/>
          <dgm:bulletEnabled val="1"/>
        </dgm:presLayoutVars>
      </dgm:prSet>
      <dgm:spPr/>
      <dgm:t>
        <a:bodyPr/>
        <a:lstStyle/>
        <a:p>
          <a:endParaRPr lang="en-US"/>
        </a:p>
      </dgm:t>
    </dgm:pt>
    <dgm:pt modelId="{94B7689E-7E5F-437D-8D46-C29037E30532}" type="pres">
      <dgm:prSet presAssocID="{37BA6B46-3F82-4DBD-AA29-E3EC27721F28}" presName="descendantText" presStyleLbl="alignAcc1" presStyleIdx="3" presStyleCnt="4" custScaleY="209676" custLinFactNeighborY="-16428">
        <dgm:presLayoutVars>
          <dgm:bulletEnabled val="1"/>
        </dgm:presLayoutVars>
      </dgm:prSet>
      <dgm:spPr/>
      <dgm:t>
        <a:bodyPr/>
        <a:lstStyle/>
        <a:p>
          <a:endParaRPr lang="en-US"/>
        </a:p>
      </dgm:t>
    </dgm:pt>
  </dgm:ptLst>
  <dgm:cxnLst>
    <dgm:cxn modelId="{8D755CE0-320D-40F6-992F-338DF58B3D08}" srcId="{02DBCB0B-03B8-4689-97F1-E5A33F2CE361}" destId="{3C6DB7DD-58A1-4714-BDAD-7F0013AEF9CB}" srcOrd="0" destOrd="0" parTransId="{B264B6D3-68DD-45A4-B28E-9C0A9EDD0AAC}" sibTransId="{4FC178AD-E39A-48B6-8FB0-D4227499E2D7}"/>
    <dgm:cxn modelId="{77995B57-2A2D-4AC3-9509-838D9164C59A}" type="presOf" srcId="{3C6DB7DD-58A1-4714-BDAD-7F0013AEF9CB}" destId="{5017B023-965E-41A2-85E3-C1A535791CCE}" srcOrd="0" destOrd="0" presId="urn:microsoft.com/office/officeart/2005/8/layout/chevron2"/>
    <dgm:cxn modelId="{B74ECA01-A770-4100-B61E-182E41EC884C}" srcId="{EE32F48F-73C8-489A-9A95-8FA35E2CF88D}" destId="{7EE3BFE7-7E59-4466-A42F-513A8A61F331}" srcOrd="1" destOrd="0" parTransId="{E8608E4B-1FC4-4D9A-AAED-3E8B4BCE8055}" sibTransId="{B89F9EBE-B005-4937-A641-8125FACB5ADF}"/>
    <dgm:cxn modelId="{DF46ECE0-BA4D-468D-964B-326FDF4E5AED}" srcId="{4BF38F29-3048-4181-8C5D-378DB49C1BD2}" destId="{DB8D3DE6-C0B3-43BC-9FD0-B2FD27405461}" srcOrd="2" destOrd="0" parTransId="{DFCE6212-F427-4FE2-8F7B-05B1CEEDB90C}" sibTransId="{E7479A90-BE64-4A98-A730-E14071E51D51}"/>
    <dgm:cxn modelId="{DD6E6587-E8A5-43F8-9D6D-29A07FA55E83}" type="presOf" srcId="{120950D3-F71A-4296-8151-4EC24353B82B}" destId="{D52B529F-147F-42D4-83CD-6434B267FEFA}" srcOrd="0" destOrd="2" presId="urn:microsoft.com/office/officeart/2005/8/layout/chevron2"/>
    <dgm:cxn modelId="{10EA3BB9-8DD0-45EF-AE40-A8ADDBD4F327}" type="presOf" srcId="{7EE3BFE7-7E59-4466-A42F-513A8A61F331}" destId="{D52B529F-147F-42D4-83CD-6434B267FEFA}" srcOrd="0" destOrd="1" presId="urn:microsoft.com/office/officeart/2005/8/layout/chevron2"/>
    <dgm:cxn modelId="{CEDCBA05-9006-4B1E-BBCB-E79A891011CE}" type="presOf" srcId="{EE32F48F-73C8-489A-9A95-8FA35E2CF88D}" destId="{0FF92226-8EB4-4603-8798-8C835AE2ACF6}" srcOrd="0" destOrd="0" presId="urn:microsoft.com/office/officeart/2005/8/layout/chevron2"/>
    <dgm:cxn modelId="{B2A67EFE-1342-4824-96BA-C646889EA56D}" type="presOf" srcId="{3E4788E1-E6E8-4939-9653-A0C561FBCBDD}" destId="{58951706-B5D3-48EC-82CE-A38C685A32E1}" srcOrd="0" destOrd="1" presId="urn:microsoft.com/office/officeart/2005/8/layout/chevron2"/>
    <dgm:cxn modelId="{345D1363-6B19-4250-B7A2-BE53053886F9}" srcId="{37188435-003F-48A3-8F87-528D8ECE90CE}" destId="{4BF38F29-3048-4181-8C5D-378DB49C1BD2}" srcOrd="0" destOrd="0" parTransId="{1F23ED7D-EC67-4A46-9D7C-74592D19FD38}" sibTransId="{7B553E7B-F1C0-41CD-ADF6-CF912CA75DB6}"/>
    <dgm:cxn modelId="{AD3CFF03-590C-4BE4-BBA6-25F3D5297A0C}" type="presOf" srcId="{37BA6B46-3F82-4DBD-AA29-E3EC27721F28}" destId="{11DF35BB-D3C6-42CB-A08D-B2CBEBCEB2E5}" srcOrd="0" destOrd="0" presId="urn:microsoft.com/office/officeart/2005/8/layout/chevron2"/>
    <dgm:cxn modelId="{F0823EEB-8BD2-42C8-B507-892E305D1989}" type="presOf" srcId="{37188435-003F-48A3-8F87-528D8ECE90CE}" destId="{E9AF8D0A-79DF-4374-9936-3FC6BD0C6E30}" srcOrd="0" destOrd="0" presId="urn:microsoft.com/office/officeart/2005/8/layout/chevron2"/>
    <dgm:cxn modelId="{18A3046A-B532-42E6-A214-9552E08DD26B}" type="presOf" srcId="{6C433E24-5D2B-4E3D-8E34-527A5B24E126}" destId="{94B7689E-7E5F-437D-8D46-C29037E30532}" srcOrd="0" destOrd="0" presId="urn:microsoft.com/office/officeart/2005/8/layout/chevron2"/>
    <dgm:cxn modelId="{7395DBBA-E53F-4220-A5E3-C9983ADEDC7F}" srcId="{4BF38F29-3048-4181-8C5D-378DB49C1BD2}" destId="{83B115E0-8F9B-4AED-A993-E3B6B17D7F02}" srcOrd="0" destOrd="0" parTransId="{5827B37D-F634-4CA0-A6C3-45CF8FAE2B1E}" sibTransId="{74887225-DA48-49CC-8C80-008570E92D36}"/>
    <dgm:cxn modelId="{2BA7872E-85AF-4ED6-9CF9-0CBF5B41093E}" srcId="{EE32F48F-73C8-489A-9A95-8FA35E2CF88D}" destId="{4B645B1D-FE2A-4295-8D48-B97B2B8C4F2F}" srcOrd="0" destOrd="0" parTransId="{493C349D-1B0B-45F3-BDA3-491565FC9F5B}" sibTransId="{A47A4DC1-6A2D-471B-93CF-57518D15DEF7}"/>
    <dgm:cxn modelId="{29894143-0C33-4D5F-A22D-FC06F7F545A4}" srcId="{37188435-003F-48A3-8F87-528D8ECE90CE}" destId="{02DBCB0B-03B8-4689-97F1-E5A33F2CE361}" srcOrd="1" destOrd="0" parTransId="{CD38F57F-C1D9-4C2B-9820-28D8DC9AA66D}" sibTransId="{5B63B1BA-ABA1-4552-9A99-F80D8DC29FC3}"/>
    <dgm:cxn modelId="{2F85DE0B-925E-4EF1-9AF4-33A4D790B1FE}" type="presOf" srcId="{4BF38F29-3048-4181-8C5D-378DB49C1BD2}" destId="{F7A807AD-E8E5-4060-9BB7-178D3C6D482D}" srcOrd="0" destOrd="0" presId="urn:microsoft.com/office/officeart/2005/8/layout/chevron2"/>
    <dgm:cxn modelId="{9C97956F-A3C8-4728-940E-94E4306803C2}" srcId="{4BF38F29-3048-4181-8C5D-378DB49C1BD2}" destId="{3E4788E1-E6E8-4939-9653-A0C561FBCBDD}" srcOrd="1" destOrd="0" parTransId="{E7CBDB21-CD52-4F58-ADC0-827124AFFD18}" sibTransId="{8461A510-1250-458B-A80E-421434B5D821}"/>
    <dgm:cxn modelId="{6824C41F-8E41-485F-BD73-0F824CFA21FF}" srcId="{02DBCB0B-03B8-4689-97F1-E5A33F2CE361}" destId="{BF01A4CA-7C2A-44EC-8099-20DBDFD6721C}" srcOrd="2" destOrd="0" parTransId="{93EFE8E7-0A1C-4405-95F8-497C31A5082A}" sibTransId="{638FEA8A-7691-4945-B5CC-EF32531D256F}"/>
    <dgm:cxn modelId="{8E0D9B57-F21D-4863-9A58-E23B73D00C49}" srcId="{37188435-003F-48A3-8F87-528D8ECE90CE}" destId="{37BA6B46-3F82-4DBD-AA29-E3EC27721F28}" srcOrd="3" destOrd="0" parTransId="{EB36BDEC-CE92-446B-B3AE-D6745AFB7CE4}" sibTransId="{CD4C7026-194A-456B-B5D3-504A6FA34865}"/>
    <dgm:cxn modelId="{803D8AD6-713A-46BD-8EBE-C5623FAFE953}" type="presOf" srcId="{BF01A4CA-7C2A-44EC-8099-20DBDFD6721C}" destId="{5017B023-965E-41A2-85E3-C1A535791CCE}" srcOrd="0" destOrd="2" presId="urn:microsoft.com/office/officeart/2005/8/layout/chevron2"/>
    <dgm:cxn modelId="{8BE5F3EF-D2A7-4C96-BDF8-BF7FAE52C2E8}" type="presOf" srcId="{EEA6C7E4-EF6E-4886-828F-6A93F0D71BCF}" destId="{58951706-B5D3-48EC-82CE-A38C685A32E1}" srcOrd="0" destOrd="3" presId="urn:microsoft.com/office/officeart/2005/8/layout/chevron2"/>
    <dgm:cxn modelId="{35F5B408-0A92-4083-9523-5F1A5B570518}" type="presOf" srcId="{02DBCB0B-03B8-4689-97F1-E5A33F2CE361}" destId="{E8D4DD72-7B9C-4E02-A59A-530E11A1444B}" srcOrd="0" destOrd="0" presId="urn:microsoft.com/office/officeart/2005/8/layout/chevron2"/>
    <dgm:cxn modelId="{27F65592-8D36-4B55-87F9-5DE591D5C411}" srcId="{02DBCB0B-03B8-4689-97F1-E5A33F2CE361}" destId="{2186443A-0704-4942-9AB3-67903068EC35}" srcOrd="1" destOrd="0" parTransId="{77C40BA0-3D65-4E09-81DF-76AE789FA3D4}" sibTransId="{8C8F6DD1-F5E0-4325-ACA6-23F0EEA19C23}"/>
    <dgm:cxn modelId="{06D47F49-2610-4392-B93C-263093EDA3C2}" type="presOf" srcId="{83B115E0-8F9B-4AED-A993-E3B6B17D7F02}" destId="{58951706-B5D3-48EC-82CE-A38C685A32E1}" srcOrd="0" destOrd="0" presId="urn:microsoft.com/office/officeart/2005/8/layout/chevron2"/>
    <dgm:cxn modelId="{596E1B50-F3C8-4FB7-983C-1DF93BCA1DDD}" srcId="{EE32F48F-73C8-489A-9A95-8FA35E2CF88D}" destId="{120950D3-F71A-4296-8151-4EC24353B82B}" srcOrd="2" destOrd="0" parTransId="{E9EADBCB-6822-44A5-926F-5056114FED09}" sibTransId="{6F936451-2033-4183-9D4C-376920F340CB}"/>
    <dgm:cxn modelId="{048E82CB-7C67-4DCD-90B3-9D6AB9642873}" type="presOf" srcId="{2186443A-0704-4942-9AB3-67903068EC35}" destId="{5017B023-965E-41A2-85E3-C1A535791CCE}" srcOrd="0" destOrd="1" presId="urn:microsoft.com/office/officeart/2005/8/layout/chevron2"/>
    <dgm:cxn modelId="{14F0F547-9DA3-44F0-BA55-FAB56933DA8C}" srcId="{4BF38F29-3048-4181-8C5D-378DB49C1BD2}" destId="{EEA6C7E4-EF6E-4886-828F-6A93F0D71BCF}" srcOrd="3" destOrd="0" parTransId="{CDBC5061-647B-4105-81D8-5127AE56545B}" sibTransId="{A7D10DB6-6F89-4D6A-9AA5-ACDC057CB8D4}"/>
    <dgm:cxn modelId="{16386328-8190-45DE-87EE-5490ABA59660}" type="presOf" srcId="{4B645B1D-FE2A-4295-8D48-B97B2B8C4F2F}" destId="{D52B529F-147F-42D4-83CD-6434B267FEFA}" srcOrd="0" destOrd="0" presId="urn:microsoft.com/office/officeart/2005/8/layout/chevron2"/>
    <dgm:cxn modelId="{2D2E3F92-C1D7-49F1-BAC9-104415999529}" srcId="{37BA6B46-3F82-4DBD-AA29-E3EC27721F28}" destId="{6C433E24-5D2B-4E3D-8E34-527A5B24E126}" srcOrd="0" destOrd="0" parTransId="{B98209B6-2A08-4880-9002-0581E98B5882}" sibTransId="{DB7F1D50-85FC-4002-B784-BA5150380438}"/>
    <dgm:cxn modelId="{172392A0-BE60-40ED-8AD3-30983F337F62}" type="presOf" srcId="{DB8D3DE6-C0B3-43BC-9FD0-B2FD27405461}" destId="{58951706-B5D3-48EC-82CE-A38C685A32E1}" srcOrd="0" destOrd="2" presId="urn:microsoft.com/office/officeart/2005/8/layout/chevron2"/>
    <dgm:cxn modelId="{D6EEDEBC-4A46-40F2-8C82-CE305FD42FA0}" srcId="{37188435-003F-48A3-8F87-528D8ECE90CE}" destId="{EE32F48F-73C8-489A-9A95-8FA35E2CF88D}" srcOrd="2" destOrd="0" parTransId="{E64B409B-F799-404F-8975-CA4C1BADB2A6}" sibTransId="{8C9E7F0D-AD7B-4733-B31A-37788C217377}"/>
    <dgm:cxn modelId="{713A9642-D011-4B44-916D-48184C3294E5}" type="presParOf" srcId="{E9AF8D0A-79DF-4374-9936-3FC6BD0C6E30}" destId="{1C72F00B-5BF5-498D-8D8A-B91ED97D9897}" srcOrd="0" destOrd="0" presId="urn:microsoft.com/office/officeart/2005/8/layout/chevron2"/>
    <dgm:cxn modelId="{13D2F38B-F91B-4213-BD49-39B6F97CC93C}" type="presParOf" srcId="{1C72F00B-5BF5-498D-8D8A-B91ED97D9897}" destId="{F7A807AD-E8E5-4060-9BB7-178D3C6D482D}" srcOrd="0" destOrd="0" presId="urn:microsoft.com/office/officeart/2005/8/layout/chevron2"/>
    <dgm:cxn modelId="{90723D3B-1C7F-47A0-99AA-DFD34EFF7F10}" type="presParOf" srcId="{1C72F00B-5BF5-498D-8D8A-B91ED97D9897}" destId="{58951706-B5D3-48EC-82CE-A38C685A32E1}" srcOrd="1" destOrd="0" presId="urn:microsoft.com/office/officeart/2005/8/layout/chevron2"/>
    <dgm:cxn modelId="{20AABCDC-123B-4163-85E3-ED43D831DE93}" type="presParOf" srcId="{E9AF8D0A-79DF-4374-9936-3FC6BD0C6E30}" destId="{8257C5E2-251B-4ABC-BF6D-A8F6B60FDCB2}" srcOrd="1" destOrd="0" presId="urn:microsoft.com/office/officeart/2005/8/layout/chevron2"/>
    <dgm:cxn modelId="{747182F5-C7F7-4B83-A595-D8BBD7E0429B}" type="presParOf" srcId="{E9AF8D0A-79DF-4374-9936-3FC6BD0C6E30}" destId="{12C95100-0954-4675-B815-76E6EC5E6428}" srcOrd="2" destOrd="0" presId="urn:microsoft.com/office/officeart/2005/8/layout/chevron2"/>
    <dgm:cxn modelId="{6C13EE4C-5A86-4B20-8FEC-904ADF704CB4}" type="presParOf" srcId="{12C95100-0954-4675-B815-76E6EC5E6428}" destId="{E8D4DD72-7B9C-4E02-A59A-530E11A1444B}" srcOrd="0" destOrd="0" presId="urn:microsoft.com/office/officeart/2005/8/layout/chevron2"/>
    <dgm:cxn modelId="{762B1C0E-2A98-4BB3-91F8-8542DF3B31A4}" type="presParOf" srcId="{12C95100-0954-4675-B815-76E6EC5E6428}" destId="{5017B023-965E-41A2-85E3-C1A535791CCE}" srcOrd="1" destOrd="0" presId="urn:microsoft.com/office/officeart/2005/8/layout/chevron2"/>
    <dgm:cxn modelId="{BBCFEA2F-F92E-4843-9F89-5380880CB4A7}" type="presParOf" srcId="{E9AF8D0A-79DF-4374-9936-3FC6BD0C6E30}" destId="{7F55429D-2D36-4172-8A14-85DE7DBA3B75}" srcOrd="3" destOrd="0" presId="urn:microsoft.com/office/officeart/2005/8/layout/chevron2"/>
    <dgm:cxn modelId="{04E5DB6A-4734-405C-ABCD-E74D6C2ACA47}" type="presParOf" srcId="{E9AF8D0A-79DF-4374-9936-3FC6BD0C6E30}" destId="{44C8B892-2E5B-495D-942A-435953805A2D}" srcOrd="4" destOrd="0" presId="urn:microsoft.com/office/officeart/2005/8/layout/chevron2"/>
    <dgm:cxn modelId="{59CDE18C-F71B-4EAA-9FBB-C462409258AF}" type="presParOf" srcId="{44C8B892-2E5B-495D-942A-435953805A2D}" destId="{0FF92226-8EB4-4603-8798-8C835AE2ACF6}" srcOrd="0" destOrd="0" presId="urn:microsoft.com/office/officeart/2005/8/layout/chevron2"/>
    <dgm:cxn modelId="{AE7A3E40-6DC1-46C1-B0D2-99FC2322A9A6}" type="presParOf" srcId="{44C8B892-2E5B-495D-942A-435953805A2D}" destId="{D52B529F-147F-42D4-83CD-6434B267FEFA}" srcOrd="1" destOrd="0" presId="urn:microsoft.com/office/officeart/2005/8/layout/chevron2"/>
    <dgm:cxn modelId="{3A49CDBE-D1EF-4787-96F8-8BC3F4DDD76E}" type="presParOf" srcId="{E9AF8D0A-79DF-4374-9936-3FC6BD0C6E30}" destId="{14F47EC3-A889-4FE6-B376-F7F864FC3B51}" srcOrd="5" destOrd="0" presId="urn:microsoft.com/office/officeart/2005/8/layout/chevron2"/>
    <dgm:cxn modelId="{E7AB5B6B-3851-4110-B1DB-91EF32DAFEE7}" type="presParOf" srcId="{E9AF8D0A-79DF-4374-9936-3FC6BD0C6E30}" destId="{B98F9A72-BEE4-4B6A-BB6D-C893C682369B}" srcOrd="6" destOrd="0" presId="urn:microsoft.com/office/officeart/2005/8/layout/chevron2"/>
    <dgm:cxn modelId="{27E2B500-5FF0-4FA3-A5B6-DE0C579559F5}" type="presParOf" srcId="{B98F9A72-BEE4-4B6A-BB6D-C893C682369B}" destId="{11DF35BB-D3C6-42CB-A08D-B2CBEBCEB2E5}" srcOrd="0" destOrd="0" presId="urn:microsoft.com/office/officeart/2005/8/layout/chevron2"/>
    <dgm:cxn modelId="{2E939900-8D17-48A6-9791-CE8E74ACBC02}" type="presParOf" srcId="{B98F9A72-BEE4-4B6A-BB6D-C893C682369B}" destId="{94B7689E-7E5F-437D-8D46-C29037E3053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807AD-E8E5-4060-9BB7-178D3C6D482D}">
      <dsp:nvSpPr>
        <dsp:cNvPr id="0" name=""/>
        <dsp:cNvSpPr/>
      </dsp:nvSpPr>
      <dsp:spPr>
        <a:xfrm rot="5400000">
          <a:off x="-360932" y="360932"/>
          <a:ext cx="1428309" cy="706444"/>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Samples</a:t>
          </a:r>
          <a:endParaRPr lang="tr-TR" sz="1100" kern="1200" dirty="0"/>
        </a:p>
      </dsp:txBody>
      <dsp:txXfrm rot="-5400000">
        <a:off x="0" y="353222"/>
        <a:ext cx="706444" cy="721865"/>
      </dsp:txXfrm>
    </dsp:sp>
    <dsp:sp modelId="{58951706-B5D3-48EC-82CE-A38C685A32E1}">
      <dsp:nvSpPr>
        <dsp:cNvPr id="0" name=""/>
        <dsp:cNvSpPr/>
      </dsp:nvSpPr>
      <dsp:spPr>
        <a:xfrm rot="5400000">
          <a:off x="4774695" y="-4064047"/>
          <a:ext cx="1093532" cy="9230034"/>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120 </a:t>
          </a:r>
          <a:r>
            <a:rPr lang="en-US" sz="1800" kern="1200" dirty="0" smtClean="0"/>
            <a:t>samples from control and  patients with T2DM were divided into the following categories: </a:t>
          </a:r>
          <a:endParaRPr lang="tr-TR" sz="1800" kern="1200" dirty="0"/>
        </a:p>
        <a:p>
          <a:pPr marL="171450" lvl="1" indent="-171450" algn="l" defTabSz="800100">
            <a:lnSpc>
              <a:spcPct val="90000"/>
            </a:lnSpc>
            <a:spcBef>
              <a:spcPct val="0"/>
            </a:spcBef>
            <a:spcAft>
              <a:spcPct val="15000"/>
            </a:spcAft>
            <a:buChar char="••"/>
          </a:pPr>
          <a:r>
            <a:rPr lang="en-US" sz="1800" kern="1200" dirty="0" smtClean="0"/>
            <a:t>60 healthy control</a:t>
          </a:r>
          <a:endParaRPr lang="tr-TR" sz="1800" kern="1200" dirty="0"/>
        </a:p>
        <a:p>
          <a:pPr marL="171450" lvl="1" indent="-171450" algn="l" defTabSz="800100">
            <a:lnSpc>
              <a:spcPct val="90000"/>
            </a:lnSpc>
            <a:spcBef>
              <a:spcPct val="0"/>
            </a:spcBef>
            <a:spcAft>
              <a:spcPct val="15000"/>
            </a:spcAft>
            <a:buChar char="••"/>
          </a:pPr>
          <a:r>
            <a:rPr lang="en-US" sz="1800" kern="1200" dirty="0" smtClean="0"/>
            <a:t>60 </a:t>
          </a:r>
          <a:r>
            <a:rPr lang="en-US" sz="1800" kern="1200" dirty="0" smtClean="0"/>
            <a:t>T2DM</a:t>
          </a:r>
          <a:endParaRPr lang="tr-TR" sz="1800" kern="1200" dirty="0"/>
        </a:p>
        <a:p>
          <a:pPr marL="57150" lvl="1" indent="-57150" algn="l" defTabSz="400050">
            <a:lnSpc>
              <a:spcPct val="90000"/>
            </a:lnSpc>
            <a:spcBef>
              <a:spcPct val="0"/>
            </a:spcBef>
            <a:spcAft>
              <a:spcPct val="15000"/>
            </a:spcAft>
            <a:buChar char="••"/>
          </a:pPr>
          <a:endParaRPr lang="en-US" sz="900" kern="1200" dirty="0" smtClean="0"/>
        </a:p>
      </dsp:txBody>
      <dsp:txXfrm rot="-5400000">
        <a:off x="706444" y="57586"/>
        <a:ext cx="9176652" cy="986768"/>
      </dsp:txXfrm>
    </dsp:sp>
    <dsp:sp modelId="{E8D4DD72-7B9C-4E02-A59A-530E11A1444B}">
      <dsp:nvSpPr>
        <dsp:cNvPr id="0" name=""/>
        <dsp:cNvSpPr/>
      </dsp:nvSpPr>
      <dsp:spPr>
        <a:xfrm rot="5400000">
          <a:off x="-343957" y="1660323"/>
          <a:ext cx="1394360" cy="706444"/>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Kit and Origin</a:t>
          </a:r>
          <a:endParaRPr lang="tr-TR" sz="1100" kern="1200" dirty="0"/>
        </a:p>
      </dsp:txBody>
      <dsp:txXfrm rot="-5400000">
        <a:off x="1" y="1669587"/>
        <a:ext cx="706444" cy="687916"/>
      </dsp:txXfrm>
    </dsp:sp>
    <dsp:sp modelId="{5017B023-965E-41A2-85E3-C1A535791CCE}">
      <dsp:nvSpPr>
        <dsp:cNvPr id="0" name=""/>
        <dsp:cNvSpPr/>
      </dsp:nvSpPr>
      <dsp:spPr>
        <a:xfrm rot="5400000">
          <a:off x="4771297" y="-2736809"/>
          <a:ext cx="1100328" cy="9230034"/>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Visfatin </a:t>
          </a:r>
          <a:r>
            <a:rPr lang="en-US" sz="1800" kern="1200" dirty="0" smtClean="0"/>
            <a:t>ELISA kits from BT LAB, CHINA.</a:t>
          </a:r>
          <a:endParaRPr lang="tr-TR" sz="1800" kern="1200" dirty="0"/>
        </a:p>
        <a:p>
          <a:pPr marL="171450" lvl="1" indent="-171450" algn="l" defTabSz="800100">
            <a:lnSpc>
              <a:spcPct val="90000"/>
            </a:lnSpc>
            <a:spcBef>
              <a:spcPct val="0"/>
            </a:spcBef>
            <a:spcAft>
              <a:spcPct val="15000"/>
            </a:spcAft>
            <a:buChar char="••"/>
          </a:pPr>
          <a:r>
            <a:rPr lang="en-US" sz="1800" b="0" i="0" kern="1200" dirty="0" smtClean="0"/>
            <a:t>HbA1c </a:t>
          </a:r>
          <a:r>
            <a:rPr lang="en-US" sz="1800" b="0" i="0" kern="1200" dirty="0" smtClean="0"/>
            <a:t>from BODITCH/S. Korea.</a:t>
          </a: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S</a:t>
          </a:r>
          <a:r>
            <a:rPr lang="en-US" sz="1800" kern="1200" dirty="0" smtClean="0"/>
            <a:t>. Glucose, from </a:t>
          </a:r>
          <a:r>
            <a:rPr lang="tr-TR" sz="1800" kern="1200" dirty="0" smtClean="0"/>
            <a:t>AGAPPE</a:t>
          </a:r>
          <a:r>
            <a:rPr lang="en-US" sz="1800" kern="1200" dirty="0" smtClean="0"/>
            <a:t>/</a:t>
          </a:r>
          <a:r>
            <a:rPr lang="tr-TR" sz="1800" kern="1200" dirty="0" smtClean="0"/>
            <a:t>Spain</a:t>
          </a:r>
          <a:r>
            <a:rPr lang="en-US" sz="1800" kern="1200" dirty="0" smtClean="0"/>
            <a:t>. </a:t>
          </a:r>
          <a:endParaRPr lang="tr-TR" sz="1800" kern="1200" dirty="0"/>
        </a:p>
      </dsp:txBody>
      <dsp:txXfrm rot="-5400000">
        <a:off x="706444" y="1381758"/>
        <a:ext cx="9176320" cy="992900"/>
      </dsp:txXfrm>
    </dsp:sp>
    <dsp:sp modelId="{0FF92226-8EB4-4603-8798-8C835AE2ACF6}">
      <dsp:nvSpPr>
        <dsp:cNvPr id="0" name=""/>
        <dsp:cNvSpPr/>
      </dsp:nvSpPr>
      <dsp:spPr>
        <a:xfrm rot="5400000">
          <a:off x="-311718" y="2910135"/>
          <a:ext cx="1329882" cy="706444"/>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Testing techniques</a:t>
          </a:r>
          <a:endParaRPr lang="tr-TR" sz="1100" kern="1200" dirty="0"/>
        </a:p>
      </dsp:txBody>
      <dsp:txXfrm rot="-5400000">
        <a:off x="1" y="2951638"/>
        <a:ext cx="706444" cy="623438"/>
      </dsp:txXfrm>
    </dsp:sp>
    <dsp:sp modelId="{D52B529F-147F-42D4-83CD-6434B267FEFA}">
      <dsp:nvSpPr>
        <dsp:cNvPr id="0" name=""/>
        <dsp:cNvSpPr/>
      </dsp:nvSpPr>
      <dsp:spPr>
        <a:xfrm rot="5400000">
          <a:off x="4778506" y="-1500279"/>
          <a:ext cx="1085909" cy="9230034"/>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Enzyme-Linked Immunosorbent Assay (ELISA), for </a:t>
          </a:r>
          <a:r>
            <a:rPr lang="en-US" sz="1800" kern="1200" dirty="0" smtClean="0"/>
            <a:t>Visfatin</a:t>
          </a:r>
          <a:r>
            <a:rPr lang="en-US" sz="1800" kern="1200" dirty="0" smtClean="0"/>
            <a:t>.</a:t>
          </a:r>
          <a:endParaRPr lang="tr-TR" sz="1800" kern="1200" dirty="0"/>
        </a:p>
        <a:p>
          <a:pPr marL="171450" lvl="1" indent="-171450" algn="l" defTabSz="800100">
            <a:lnSpc>
              <a:spcPct val="90000"/>
            </a:lnSpc>
            <a:spcBef>
              <a:spcPct val="0"/>
            </a:spcBef>
            <a:spcAft>
              <a:spcPct val="15000"/>
            </a:spcAft>
            <a:buChar char="••"/>
          </a:pPr>
          <a:r>
            <a:rPr lang="en-US" sz="1800" b="0" i="0" kern="1200" dirty="0" smtClean="0"/>
            <a:t>Fluorescence based POCT immunoassay technique, for </a:t>
          </a:r>
          <a:r>
            <a:rPr lang="en-US" sz="1800" b="0" i="0" kern="1200" dirty="0" smtClean="0"/>
            <a:t>HbA1c</a:t>
          </a:r>
          <a:r>
            <a:rPr lang="en-US" sz="1800" b="0" i="0" kern="1200" dirty="0" smtClean="0"/>
            <a:t>.</a:t>
          </a:r>
          <a:endParaRPr lang="tr-TR" sz="1800" kern="1200" dirty="0"/>
        </a:p>
        <a:p>
          <a:pPr marL="171450" lvl="1" indent="-171450" algn="l" defTabSz="800100">
            <a:lnSpc>
              <a:spcPct val="90000"/>
            </a:lnSpc>
            <a:spcBef>
              <a:spcPct val="0"/>
            </a:spcBef>
            <a:spcAft>
              <a:spcPct val="15000"/>
            </a:spcAft>
            <a:buChar char="••"/>
          </a:pPr>
          <a:r>
            <a:rPr lang="en-US" sz="1800" kern="1200" dirty="0" smtClean="0"/>
            <a:t>Visible spectrophotometric technique, for </a:t>
          </a:r>
          <a:r>
            <a:rPr lang="en-US" sz="1800" kern="1200" dirty="0" smtClean="0"/>
            <a:t>S</a:t>
          </a:r>
          <a:r>
            <a:rPr lang="en-US" sz="1800" kern="1200" dirty="0" smtClean="0"/>
            <a:t>. Glucose.</a:t>
          </a:r>
          <a:endParaRPr lang="tr-TR" sz="1800" kern="1200" dirty="0"/>
        </a:p>
      </dsp:txBody>
      <dsp:txXfrm rot="-5400000">
        <a:off x="706444" y="2624793"/>
        <a:ext cx="9177024" cy="979889"/>
      </dsp:txXfrm>
    </dsp:sp>
    <dsp:sp modelId="{11DF35BB-D3C6-42CB-A08D-B2CBEBCEB2E5}">
      <dsp:nvSpPr>
        <dsp:cNvPr id="0" name=""/>
        <dsp:cNvSpPr/>
      </dsp:nvSpPr>
      <dsp:spPr>
        <a:xfrm rot="5400000">
          <a:off x="-151380" y="3962849"/>
          <a:ext cx="1009206" cy="706444"/>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Statistical Analysis</a:t>
          </a:r>
          <a:endParaRPr lang="en-US" sz="1100" kern="1200" dirty="0"/>
        </a:p>
      </dsp:txBody>
      <dsp:txXfrm rot="-5400000">
        <a:off x="1" y="4164690"/>
        <a:ext cx="706444" cy="302762"/>
      </dsp:txXfrm>
    </dsp:sp>
    <dsp:sp modelId="{94B7689E-7E5F-437D-8D46-C29037E30532}">
      <dsp:nvSpPr>
        <dsp:cNvPr id="0" name=""/>
        <dsp:cNvSpPr/>
      </dsp:nvSpPr>
      <dsp:spPr>
        <a:xfrm rot="5400000">
          <a:off x="4633740" y="-89416"/>
          <a:ext cx="1375441" cy="9230034"/>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t>It is important to evaluate analytic results in terms of how accurate they are in terms of their sensitivity and specificity and positive and negative predictive values. Mean, and standard deviation are two statistical concepts used to describe analysis results. Mann-Whitney tests are used to compare groups that are abnormally distributed. To be considered statistically significant, the P-value had to be less than 0.01. SPSS 20.0 was used to review and approve all results (SPSS Inc, Chicago, Illinois, USA).</a:t>
          </a:r>
          <a:endParaRPr lang="en-US" sz="1800" kern="1200" dirty="0"/>
        </a:p>
      </dsp:txBody>
      <dsp:txXfrm rot="-5400000">
        <a:off x="706444" y="3905023"/>
        <a:ext cx="9162891" cy="12411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222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199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7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484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A61015F-7CC6-4D0A-9D87-873EA4C304CC}"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571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364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43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853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8/30/2022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330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C68B11-C5A8-448C-8CE9-B1A273C79CFC}"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866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7616CA0-919D-4A49-9C8A-62FDFB3A5183}"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93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8/30/2022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0175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8E5FAF-6415-4BA2-9E33-CB1C5D5662BF}"/>
              </a:ext>
            </a:extLst>
          </p:cNvPr>
          <p:cNvSpPr>
            <a:spLocks noGrp="1"/>
          </p:cNvSpPr>
          <p:nvPr>
            <p:ph type="ctrTitle"/>
          </p:nvPr>
        </p:nvSpPr>
        <p:spPr/>
        <p:txBody>
          <a:bodyPr>
            <a:normAutofit/>
          </a:bodyPr>
          <a:lstStyle/>
          <a:p>
            <a:pPr algn="ctr"/>
            <a:r>
              <a:rPr lang="en-US" sz="3100" b="1" dirty="0"/>
              <a:t>Correlation between visfatin and hemoglobin A1c in type 2 diabetic patients</a:t>
            </a:r>
            <a:endParaRPr lang="tr-TR" sz="3200" dirty="0"/>
          </a:p>
        </p:txBody>
      </p:sp>
      <p:sp>
        <p:nvSpPr>
          <p:cNvPr id="3" name="Alt Başlık 2">
            <a:extLst>
              <a:ext uri="{FF2B5EF4-FFF2-40B4-BE49-F238E27FC236}">
                <a16:creationId xmlns:a16="http://schemas.microsoft.com/office/drawing/2014/main" id="{20B1ADDF-3FE7-41B1-9880-2AA3412033AB}"/>
              </a:ext>
            </a:extLst>
          </p:cNvPr>
          <p:cNvSpPr>
            <a:spLocks noGrp="1"/>
          </p:cNvSpPr>
          <p:nvPr>
            <p:ph type="subTitle" idx="1"/>
          </p:nvPr>
        </p:nvSpPr>
        <p:spPr>
          <a:xfrm>
            <a:off x="8610600" y="4960137"/>
            <a:ext cx="3581400" cy="1463040"/>
          </a:xfrm>
        </p:spPr>
        <p:txBody>
          <a:bodyPr/>
          <a:lstStyle/>
          <a:p>
            <a:r>
              <a:rPr lang="tr-TR" dirty="0" smtClean="0"/>
              <a:t>Farah ALHADDAD</a:t>
            </a:r>
            <a:r>
              <a:rPr lang="en-US" dirty="0" smtClean="0"/>
              <a:t> </a:t>
            </a:r>
          </a:p>
          <a:p>
            <a:r>
              <a:rPr lang="tr-TR" dirty="0" smtClean="0"/>
              <a:t>Prof</a:t>
            </a:r>
            <a:r>
              <a:rPr lang="tr-TR" dirty="0"/>
              <a:t>. Dr. Volkan </a:t>
            </a:r>
            <a:r>
              <a:rPr lang="tr-TR" dirty="0" smtClean="0"/>
              <a:t>EYÜPOĞLU</a:t>
            </a:r>
            <a:endParaRPr lang="en-US" dirty="0" smtClean="0"/>
          </a:p>
        </p:txBody>
      </p:sp>
    </p:spTree>
    <p:extLst>
      <p:ext uri="{BB962C8B-B14F-4D97-AF65-F5344CB8AC3E}">
        <p14:creationId xmlns:p14="http://schemas.microsoft.com/office/powerpoint/2010/main" val="207585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1A32A-16B8-4835-AD63-77CD1E19240A}"/>
              </a:ext>
            </a:extLst>
          </p:cNvPr>
          <p:cNvSpPr>
            <a:spLocks noGrp="1"/>
          </p:cNvSpPr>
          <p:nvPr>
            <p:ph type="title"/>
          </p:nvPr>
        </p:nvSpPr>
        <p:spPr/>
        <p:txBody>
          <a:bodyPr/>
          <a:lstStyle/>
          <a:p>
            <a:r>
              <a:rPr lang="tr-TR" dirty="0" err="1"/>
              <a:t>Results&amp;dıscussıons</a:t>
            </a:r>
            <a:endParaRPr lang="tr-TR" dirty="0"/>
          </a:p>
        </p:txBody>
      </p:sp>
      <p:pic>
        <p:nvPicPr>
          <p:cNvPr id="7" name="Picture 6"/>
          <p:cNvPicPr>
            <a:picLocks noChangeAspect="1"/>
          </p:cNvPicPr>
          <p:nvPr/>
        </p:nvPicPr>
        <p:blipFill>
          <a:blip r:embed="rId2"/>
          <a:stretch>
            <a:fillRect/>
          </a:stretch>
        </p:blipFill>
        <p:spPr>
          <a:xfrm>
            <a:off x="923848" y="2437130"/>
            <a:ext cx="9920632" cy="2561590"/>
          </a:xfrm>
          <a:prstGeom prst="rect">
            <a:avLst/>
          </a:prstGeom>
        </p:spPr>
      </p:pic>
    </p:spTree>
    <p:extLst>
      <p:ext uri="{BB962C8B-B14F-4D97-AF65-F5344CB8AC3E}">
        <p14:creationId xmlns:p14="http://schemas.microsoft.com/office/powerpoint/2010/main" val="288695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1A32A-16B8-4835-AD63-77CD1E19240A}"/>
              </a:ext>
            </a:extLst>
          </p:cNvPr>
          <p:cNvSpPr>
            <a:spLocks noGrp="1"/>
          </p:cNvSpPr>
          <p:nvPr>
            <p:ph type="title"/>
          </p:nvPr>
        </p:nvSpPr>
        <p:spPr/>
        <p:txBody>
          <a:bodyPr/>
          <a:lstStyle/>
          <a:p>
            <a:r>
              <a:rPr lang="tr-TR" dirty="0" err="1"/>
              <a:t>Results&amp;dıscussıons</a:t>
            </a:r>
            <a:endParaRPr lang="tr-TR" dirty="0"/>
          </a:p>
        </p:txBody>
      </p:sp>
      <p:sp>
        <p:nvSpPr>
          <p:cNvPr id="3" name="İçerik Yer Tutucusu 2">
            <a:extLst>
              <a:ext uri="{FF2B5EF4-FFF2-40B4-BE49-F238E27FC236}">
                <a16:creationId xmlns:a16="http://schemas.microsoft.com/office/drawing/2014/main" id="{38AD26EC-E14D-4259-BA9A-451366745BA5}"/>
              </a:ext>
            </a:extLst>
          </p:cNvPr>
          <p:cNvSpPr>
            <a:spLocks noGrp="1"/>
          </p:cNvSpPr>
          <p:nvPr>
            <p:ph idx="1"/>
          </p:nvPr>
        </p:nvSpPr>
        <p:spPr>
          <a:xfrm>
            <a:off x="1024127" y="1952896"/>
            <a:ext cx="10427643" cy="2122715"/>
          </a:xfrm>
        </p:spPr>
        <p:txBody>
          <a:bodyPr>
            <a:normAutofit/>
          </a:bodyPr>
          <a:lstStyle/>
          <a:p>
            <a:pPr algn="just"/>
            <a:r>
              <a:rPr lang="en-US" b="1" dirty="0" smtClean="0"/>
              <a:t>Correlation</a:t>
            </a:r>
          </a:p>
          <a:p>
            <a:pPr algn="just"/>
            <a:r>
              <a:rPr lang="en-US" dirty="0" smtClean="0">
                <a:solidFill>
                  <a:srgbClr val="0070C0"/>
                </a:solidFill>
              </a:rPr>
              <a:t>When </a:t>
            </a:r>
            <a:r>
              <a:rPr lang="en-US" dirty="0">
                <a:solidFill>
                  <a:srgbClr val="0070C0"/>
                </a:solidFill>
              </a:rPr>
              <a:t>conducting a statistical analysis of the correlation between visfatin, HbA1c, and fasting blood sugar, it was found that visfatin was negatively correlated with HbA1c, where the values of r = -0.3510** and p = 0.0060. In addition, there was no correlation between visfatin and fasting blood sugar, as the values of r = 0.7710 and p = -0.0380. Correlation is considered significant at the 0.01 level (2-tailed), as per table (2). </a:t>
            </a:r>
          </a:p>
          <a:p>
            <a:pPr algn="just"/>
            <a:endParaRPr lang="en-US" dirty="0">
              <a:solidFill>
                <a:srgbClr val="0070C0"/>
              </a:solidFill>
            </a:endParaRPr>
          </a:p>
          <a:p>
            <a:pPr algn="just"/>
            <a:endParaRPr lang="en-US" dirty="0">
              <a:solidFill>
                <a:srgbClr val="0070C0"/>
              </a:solidFill>
            </a:endParaRPr>
          </a:p>
          <a:p>
            <a:pPr algn="just"/>
            <a:endParaRPr lang="tr-TR" dirty="0"/>
          </a:p>
        </p:txBody>
      </p:sp>
      <p:pic>
        <p:nvPicPr>
          <p:cNvPr id="4" name="Picture 3"/>
          <p:cNvPicPr>
            <a:picLocks noChangeAspect="1"/>
          </p:cNvPicPr>
          <p:nvPr/>
        </p:nvPicPr>
        <p:blipFill>
          <a:blip r:embed="rId2"/>
          <a:stretch>
            <a:fillRect/>
          </a:stretch>
        </p:blipFill>
        <p:spPr>
          <a:xfrm>
            <a:off x="1357791" y="4216822"/>
            <a:ext cx="9760314" cy="2452937"/>
          </a:xfrm>
          <a:prstGeom prst="rect">
            <a:avLst/>
          </a:prstGeom>
        </p:spPr>
      </p:pic>
    </p:spTree>
    <p:extLst>
      <p:ext uri="{BB962C8B-B14F-4D97-AF65-F5344CB8AC3E}">
        <p14:creationId xmlns:p14="http://schemas.microsoft.com/office/powerpoint/2010/main" val="271794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1A32A-16B8-4835-AD63-77CD1E19240A}"/>
              </a:ext>
            </a:extLst>
          </p:cNvPr>
          <p:cNvSpPr>
            <a:spLocks noGrp="1"/>
          </p:cNvSpPr>
          <p:nvPr>
            <p:ph type="title"/>
          </p:nvPr>
        </p:nvSpPr>
        <p:spPr/>
        <p:txBody>
          <a:bodyPr/>
          <a:lstStyle/>
          <a:p>
            <a:r>
              <a:rPr lang="tr-TR" dirty="0" err="1"/>
              <a:t>Results&amp;dıscussıons</a:t>
            </a:r>
            <a:endParaRPr lang="tr-TR" dirty="0"/>
          </a:p>
        </p:txBody>
      </p:sp>
      <p:sp>
        <p:nvSpPr>
          <p:cNvPr id="3" name="İçerik Yer Tutucusu 2">
            <a:extLst>
              <a:ext uri="{FF2B5EF4-FFF2-40B4-BE49-F238E27FC236}">
                <a16:creationId xmlns:a16="http://schemas.microsoft.com/office/drawing/2014/main" id="{38AD26EC-E14D-4259-BA9A-451366745BA5}"/>
              </a:ext>
            </a:extLst>
          </p:cNvPr>
          <p:cNvSpPr>
            <a:spLocks noGrp="1"/>
          </p:cNvSpPr>
          <p:nvPr>
            <p:ph idx="1"/>
          </p:nvPr>
        </p:nvSpPr>
        <p:spPr>
          <a:xfrm>
            <a:off x="937042" y="1952896"/>
            <a:ext cx="10340558" cy="2122715"/>
          </a:xfrm>
        </p:spPr>
        <p:txBody>
          <a:bodyPr>
            <a:normAutofit/>
          </a:bodyPr>
          <a:lstStyle/>
          <a:p>
            <a:pPr algn="just"/>
            <a:r>
              <a:rPr lang="en-US" dirty="0" smtClean="0"/>
              <a:t>Higher </a:t>
            </a:r>
            <a:r>
              <a:rPr lang="en-US" dirty="0"/>
              <a:t>concentrations of visfatin, HbA1c, and FBS were found in the blood of those with type 2 diabetes. Visfatin appears to have lost its insulin-like hypoglycemic effect in people with type 2 diabetes, as seen by the patients' raised blood sugar levels. T2DM's etiology and progression could be influenced by this. T2DM and visfatin levels appear to be linked, despite the lack of thorough understanding of this relationship. </a:t>
            </a:r>
            <a:r>
              <a:rPr lang="en-US" dirty="0" err="1"/>
              <a:t>Visfatin's</a:t>
            </a:r>
            <a:r>
              <a:rPr lang="en-US" dirty="0"/>
              <a:t> role in T2DM pathophysiology and development will be clarified with the help of these </a:t>
            </a:r>
            <a:r>
              <a:rPr lang="en-US" dirty="0" smtClean="0"/>
              <a:t>findings</a:t>
            </a:r>
            <a:r>
              <a:rPr lang="en-US" dirty="0" smtClean="0"/>
              <a:t>.</a:t>
            </a:r>
            <a:endParaRPr lang="tr-TR" dirty="0"/>
          </a:p>
        </p:txBody>
      </p:sp>
    </p:spTree>
    <p:extLst>
      <p:ext uri="{BB962C8B-B14F-4D97-AF65-F5344CB8AC3E}">
        <p14:creationId xmlns:p14="http://schemas.microsoft.com/office/powerpoint/2010/main" val="52702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1A32A-16B8-4835-AD63-77CD1E19240A}"/>
              </a:ext>
            </a:extLst>
          </p:cNvPr>
          <p:cNvSpPr>
            <a:spLocks noGrp="1"/>
          </p:cNvSpPr>
          <p:nvPr>
            <p:ph type="title"/>
          </p:nvPr>
        </p:nvSpPr>
        <p:spPr/>
        <p:txBody>
          <a:bodyPr/>
          <a:lstStyle/>
          <a:p>
            <a:r>
              <a:rPr lang="tr-TR" dirty="0" err="1"/>
              <a:t>Results&amp;dıscussıons</a:t>
            </a:r>
            <a:endParaRPr lang="tr-TR" dirty="0"/>
          </a:p>
        </p:txBody>
      </p:sp>
      <p:sp>
        <p:nvSpPr>
          <p:cNvPr id="3" name="İçerik Yer Tutucusu 2">
            <a:extLst>
              <a:ext uri="{FF2B5EF4-FFF2-40B4-BE49-F238E27FC236}">
                <a16:creationId xmlns:a16="http://schemas.microsoft.com/office/drawing/2014/main" id="{38AD26EC-E14D-4259-BA9A-451366745BA5}"/>
              </a:ext>
            </a:extLst>
          </p:cNvPr>
          <p:cNvSpPr>
            <a:spLocks noGrp="1"/>
          </p:cNvSpPr>
          <p:nvPr>
            <p:ph idx="1"/>
          </p:nvPr>
        </p:nvSpPr>
        <p:spPr>
          <a:xfrm>
            <a:off x="937042" y="1952896"/>
            <a:ext cx="10340558" cy="2514601"/>
          </a:xfrm>
        </p:spPr>
        <p:txBody>
          <a:bodyPr>
            <a:normAutofit fontScale="92500"/>
          </a:bodyPr>
          <a:lstStyle/>
          <a:p>
            <a:pPr algn="just"/>
            <a:r>
              <a:rPr lang="en-US" dirty="0"/>
              <a:t>Our study showed that there is no statistical correlation between the level of visfatin and fasting blood sugar for patients. In contrast, a research conducted on humans has showed that the amount of visfatin drops after a period of overfeeding for seven days that is greater than seventy percent of the typical dietary requirements. These findings were found in recent investigations. This suggests that visfatin is not likely involved in the regulation of the glucose metabolic process [8]. It is not clear what caused these differences in </a:t>
            </a:r>
            <a:r>
              <a:rPr lang="en-US" sz="2400" dirty="0"/>
              <a:t>opinion</a:t>
            </a:r>
            <a:r>
              <a:rPr lang="en-US" dirty="0"/>
              <a:t> or judgment. It is likely that the population that was tested had superior glucose regulation, or that the time frame that was used was not long enough to generate a significant increase in the level of </a:t>
            </a:r>
            <a:r>
              <a:rPr lang="en-US" dirty="0" smtClean="0"/>
              <a:t>visfatin</a:t>
            </a:r>
            <a:r>
              <a:rPr lang="en-US" dirty="0" smtClean="0"/>
              <a:t>.</a:t>
            </a:r>
            <a:endParaRPr lang="tr-TR" dirty="0"/>
          </a:p>
        </p:txBody>
      </p:sp>
    </p:spTree>
    <p:extLst>
      <p:ext uri="{BB962C8B-B14F-4D97-AF65-F5344CB8AC3E}">
        <p14:creationId xmlns:p14="http://schemas.microsoft.com/office/powerpoint/2010/main" val="390509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1A32A-16B8-4835-AD63-77CD1E19240A}"/>
              </a:ext>
            </a:extLst>
          </p:cNvPr>
          <p:cNvSpPr>
            <a:spLocks noGrp="1"/>
          </p:cNvSpPr>
          <p:nvPr>
            <p:ph type="title"/>
          </p:nvPr>
        </p:nvSpPr>
        <p:spPr/>
        <p:txBody>
          <a:bodyPr/>
          <a:lstStyle/>
          <a:p>
            <a:r>
              <a:rPr lang="tr-TR" dirty="0" err="1"/>
              <a:t>Results&amp;dıscussıons</a:t>
            </a:r>
            <a:endParaRPr lang="tr-TR" dirty="0"/>
          </a:p>
        </p:txBody>
      </p:sp>
      <p:sp>
        <p:nvSpPr>
          <p:cNvPr id="3" name="İçerik Yer Tutucusu 2">
            <a:extLst>
              <a:ext uri="{FF2B5EF4-FFF2-40B4-BE49-F238E27FC236}">
                <a16:creationId xmlns:a16="http://schemas.microsoft.com/office/drawing/2014/main" id="{38AD26EC-E14D-4259-BA9A-451366745BA5}"/>
              </a:ext>
            </a:extLst>
          </p:cNvPr>
          <p:cNvSpPr>
            <a:spLocks noGrp="1"/>
          </p:cNvSpPr>
          <p:nvPr>
            <p:ph idx="1"/>
          </p:nvPr>
        </p:nvSpPr>
        <p:spPr>
          <a:xfrm>
            <a:off x="937042" y="1952896"/>
            <a:ext cx="10706318" cy="4622075"/>
          </a:xfrm>
        </p:spPr>
        <p:txBody>
          <a:bodyPr>
            <a:normAutofit lnSpcReduction="10000"/>
          </a:bodyPr>
          <a:lstStyle/>
          <a:p>
            <a:pPr algn="just"/>
            <a:r>
              <a:rPr lang="en-US" dirty="0"/>
              <a:t>Visfatin, which regulates glucose levels in a manner analogous to insulin, helps to maintain a consistent glucose level in the blood [3]. From the above facts and it is well known, the increase in blood sugar level in patients with type 2 diabetes, due to lack of insulin or lack of secretion and the response of the pancreas to the increase in circulating blood sugar, and since visfatin plays a mimicry role for insulin, it is natural that its concentration in the blood increases in response to the increase in the level of sugar in the blood. T2DM patients' plasma visfatin levels are likewise elevated by hyperglycemia, which worsens as blood glucose levels </a:t>
            </a:r>
            <a:r>
              <a:rPr lang="en-US" dirty="0" smtClean="0"/>
              <a:t>rise. </a:t>
            </a:r>
            <a:r>
              <a:rPr lang="en-US" dirty="0"/>
              <a:t>A considerable rise in plasma visfatin levels was seen in healthy individuals when levels of glucose were 8.3 </a:t>
            </a:r>
            <a:r>
              <a:rPr lang="en-US" dirty="0" err="1"/>
              <a:t>mmol</a:t>
            </a:r>
            <a:r>
              <a:rPr lang="en-US" dirty="0"/>
              <a:t>/l or </a:t>
            </a:r>
            <a:r>
              <a:rPr lang="en-US" dirty="0" smtClean="0"/>
              <a:t>higher. </a:t>
            </a:r>
            <a:r>
              <a:rPr lang="en-US" dirty="0"/>
              <a:t>Beta cell death has also been linked to a rise in plasma </a:t>
            </a:r>
            <a:r>
              <a:rPr lang="en-US" dirty="0" smtClean="0"/>
              <a:t>visfatin. Since </a:t>
            </a:r>
            <a:r>
              <a:rPr lang="en-US" dirty="0"/>
              <a:t>the patients in this study have type 2 diabetes, it is normal to note that glycated hemoglobin levels are higher and higher than normal in healthy individuals. In a study conducted in 2012 on patients with type 2 diabetes, visfatin levels were determined, which were found to be high compared to healthy people and gave a positive correlation with glycated hemoglobin, and this is the same as what our study led to and also explains the insulin-like behavior of </a:t>
            </a:r>
            <a:r>
              <a:rPr lang="en-US" dirty="0" smtClean="0"/>
              <a:t>visfatin.</a:t>
            </a:r>
            <a:endParaRPr lang="en-US" dirty="0"/>
          </a:p>
          <a:p>
            <a:pPr algn="just"/>
            <a:endParaRPr lang="tr-TR" dirty="0"/>
          </a:p>
        </p:txBody>
      </p:sp>
    </p:spTree>
    <p:extLst>
      <p:ext uri="{BB962C8B-B14F-4D97-AF65-F5344CB8AC3E}">
        <p14:creationId xmlns:p14="http://schemas.microsoft.com/office/powerpoint/2010/main" val="279153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E3D084-E3B8-45AB-AED1-5D7CEB7520F8}"/>
              </a:ext>
            </a:extLst>
          </p:cNvPr>
          <p:cNvSpPr>
            <a:spLocks noGrp="1"/>
          </p:cNvSpPr>
          <p:nvPr>
            <p:ph type="title"/>
          </p:nvPr>
        </p:nvSpPr>
        <p:spPr/>
        <p:txBody>
          <a:bodyPr/>
          <a:lstStyle/>
          <a:p>
            <a:r>
              <a:rPr lang="tr-TR" dirty="0" err="1"/>
              <a:t>Conclusıons</a:t>
            </a:r>
            <a:r>
              <a:rPr lang="tr-TR" dirty="0"/>
              <a:t> </a:t>
            </a:r>
          </a:p>
        </p:txBody>
      </p:sp>
      <p:sp>
        <p:nvSpPr>
          <p:cNvPr id="3" name="İçerik Yer Tutucusu 2">
            <a:extLst>
              <a:ext uri="{FF2B5EF4-FFF2-40B4-BE49-F238E27FC236}">
                <a16:creationId xmlns:a16="http://schemas.microsoft.com/office/drawing/2014/main" id="{8463B931-A9B5-4428-8EE6-95BDD4550BB3}"/>
              </a:ext>
            </a:extLst>
          </p:cNvPr>
          <p:cNvSpPr>
            <a:spLocks noGrp="1"/>
          </p:cNvSpPr>
          <p:nvPr>
            <p:ph idx="1"/>
          </p:nvPr>
        </p:nvSpPr>
        <p:spPr>
          <a:xfrm>
            <a:off x="1024128" y="1950720"/>
            <a:ext cx="10009632" cy="1680754"/>
          </a:xfrm>
        </p:spPr>
        <p:txBody>
          <a:bodyPr>
            <a:normAutofit/>
          </a:bodyPr>
          <a:lstStyle/>
          <a:p>
            <a:pPr algn="just">
              <a:buFont typeface="Wingdings" panose="05000000000000000000" pitchFamily="2" charset="2"/>
              <a:buChar char="q"/>
            </a:pPr>
            <a:r>
              <a:rPr lang="en-US" dirty="0" smtClean="0"/>
              <a:t> </a:t>
            </a:r>
            <a:r>
              <a:rPr lang="en-US" sz="2600" dirty="0"/>
              <a:t>Higher concentrations of visfatin, HbA1c, and FBS were found in the blood of those with type 2 diabetes. Visfatin </a:t>
            </a:r>
            <a:r>
              <a:rPr lang="en-US" sz="2600" dirty="0" err="1"/>
              <a:t>Visfatin</a:t>
            </a:r>
            <a:r>
              <a:rPr lang="en-US" sz="2600" dirty="0"/>
              <a:t> was positively correlated with HbA1c and no correlation with fasting blood sugar in patients with T2DM as per the statistical analysis..</a:t>
            </a:r>
            <a:endParaRPr lang="en-US" sz="2600" dirty="0"/>
          </a:p>
          <a:p>
            <a:endParaRPr lang="tr-TR" dirty="0"/>
          </a:p>
        </p:txBody>
      </p:sp>
    </p:spTree>
    <p:extLst>
      <p:ext uri="{BB962C8B-B14F-4D97-AF65-F5344CB8AC3E}">
        <p14:creationId xmlns:p14="http://schemas.microsoft.com/office/powerpoint/2010/main" val="148242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D68A2B-8B30-4EA0-9ED5-45ED9F27431D}"/>
              </a:ext>
            </a:extLst>
          </p:cNvPr>
          <p:cNvSpPr>
            <a:spLocks noGrp="1"/>
          </p:cNvSpPr>
          <p:nvPr>
            <p:ph type="ctrTitle"/>
          </p:nvPr>
        </p:nvSpPr>
        <p:spPr/>
        <p:txBody>
          <a:bodyPr>
            <a:normAutofit fontScale="90000"/>
          </a:bodyPr>
          <a:lstStyle/>
          <a:p>
            <a:r>
              <a:rPr lang="tr-TR" sz="4400" cap="none" spc="0" dirty="0">
                <a:ln/>
                <a:solidFill>
                  <a:srgbClr val="FF0000"/>
                </a:solidFill>
                <a:effectLst/>
              </a:rPr>
              <a:t/>
            </a:r>
            <a:br>
              <a:rPr lang="tr-TR" sz="4400" cap="none" spc="0" dirty="0">
                <a:ln/>
                <a:solidFill>
                  <a:srgbClr val="FF0000"/>
                </a:solidFill>
                <a:effectLst/>
              </a:rPr>
            </a:br>
            <a:r>
              <a:rPr lang="tr-TR" sz="4400" cap="none" spc="0" dirty="0">
                <a:ln/>
                <a:solidFill>
                  <a:srgbClr val="FF0000"/>
                </a:solidFill>
                <a:effectLst/>
              </a:rPr>
              <a:t>THANKS FOR YOUR PARTICIPATION AND PATIENCE</a:t>
            </a:r>
            <a:r>
              <a:rPr lang="tr-TR" sz="5400" b="1" cap="none" spc="0" dirty="0">
                <a:ln/>
                <a:solidFill>
                  <a:srgbClr val="FF0000"/>
                </a:solidFill>
                <a:effectLst/>
              </a:rPr>
              <a:t/>
            </a:r>
            <a:br>
              <a:rPr lang="tr-TR" sz="5400" b="1" cap="none" spc="0" dirty="0">
                <a:ln/>
                <a:solidFill>
                  <a:srgbClr val="FF0000"/>
                </a:solidFill>
                <a:effectLst/>
              </a:rPr>
            </a:br>
            <a:endParaRPr lang="tr-TR" dirty="0"/>
          </a:p>
        </p:txBody>
      </p:sp>
      <p:sp>
        <p:nvSpPr>
          <p:cNvPr id="3" name="Alt Başlık 2">
            <a:extLst>
              <a:ext uri="{FF2B5EF4-FFF2-40B4-BE49-F238E27FC236}">
                <a16:creationId xmlns:a16="http://schemas.microsoft.com/office/drawing/2014/main" id="{A34110F4-15BF-4CF1-BBD3-FA095DCD9F66}"/>
              </a:ext>
            </a:extLst>
          </p:cNvPr>
          <p:cNvSpPr>
            <a:spLocks noGrp="1"/>
          </p:cNvSpPr>
          <p:nvPr>
            <p:ph type="subTitle" idx="1"/>
          </p:nvPr>
        </p:nvSpPr>
        <p:spPr/>
        <p:txBody>
          <a:bodyPr>
            <a:normAutofit/>
          </a:bodyPr>
          <a:lstStyle/>
          <a:p>
            <a:r>
              <a:rPr lang="tr-TR" sz="4800" dirty="0" err="1">
                <a:solidFill>
                  <a:srgbClr val="00B0F0"/>
                </a:solidFill>
                <a:latin typeface="+mj-lt"/>
              </a:rPr>
              <a:t>The</a:t>
            </a:r>
            <a:r>
              <a:rPr lang="tr-TR" sz="4800" dirty="0">
                <a:solidFill>
                  <a:srgbClr val="00B0F0"/>
                </a:solidFill>
                <a:latin typeface="+mj-lt"/>
              </a:rPr>
              <a:t> </a:t>
            </a:r>
            <a:r>
              <a:rPr lang="tr-TR" sz="4800" dirty="0" err="1">
                <a:solidFill>
                  <a:srgbClr val="00B0F0"/>
                </a:solidFill>
                <a:latin typeface="+mj-lt"/>
              </a:rPr>
              <a:t>End</a:t>
            </a:r>
            <a:endParaRPr lang="tr-TR" sz="4800" dirty="0">
              <a:solidFill>
                <a:srgbClr val="00B0F0"/>
              </a:solidFill>
              <a:latin typeface="+mj-lt"/>
            </a:endParaRPr>
          </a:p>
        </p:txBody>
      </p:sp>
    </p:spTree>
    <p:extLst>
      <p:ext uri="{BB962C8B-B14F-4D97-AF65-F5344CB8AC3E}">
        <p14:creationId xmlns:p14="http://schemas.microsoft.com/office/powerpoint/2010/main" val="226326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E0123-40AF-479F-AAF0-59BED4447767}"/>
              </a:ext>
            </a:extLst>
          </p:cNvPr>
          <p:cNvSpPr>
            <a:spLocks noGrp="1"/>
          </p:cNvSpPr>
          <p:nvPr>
            <p:ph type="title"/>
          </p:nvPr>
        </p:nvSpPr>
        <p:spPr/>
        <p:txBody>
          <a:bodyPr/>
          <a:lstStyle/>
          <a:p>
            <a:r>
              <a:rPr lang="tr-TR" dirty="0"/>
              <a:t>Aım of the </a:t>
            </a:r>
            <a:r>
              <a:rPr lang="en-US" dirty="0" smtClean="0"/>
              <a:t>RESEARCH</a:t>
            </a:r>
            <a:endParaRPr lang="tr-TR" dirty="0"/>
          </a:p>
        </p:txBody>
      </p:sp>
      <p:sp>
        <p:nvSpPr>
          <p:cNvPr id="3" name="İçerik Yer Tutucusu 2">
            <a:extLst>
              <a:ext uri="{FF2B5EF4-FFF2-40B4-BE49-F238E27FC236}">
                <a16:creationId xmlns:a16="http://schemas.microsoft.com/office/drawing/2014/main" id="{8933AE4F-A85E-4EBC-94E2-ECD1DF2A5600}"/>
              </a:ext>
            </a:extLst>
          </p:cNvPr>
          <p:cNvSpPr>
            <a:spLocks noGrp="1"/>
          </p:cNvSpPr>
          <p:nvPr>
            <p:ph idx="1"/>
          </p:nvPr>
        </p:nvSpPr>
        <p:spPr/>
        <p:txBody>
          <a:bodyPr/>
          <a:lstStyle/>
          <a:p>
            <a:pPr algn="just">
              <a:buFont typeface="Wingdings" panose="05000000000000000000" pitchFamily="2" charset="2"/>
              <a:buChar char="q"/>
            </a:pPr>
            <a:r>
              <a:rPr lang="en-US" dirty="0" smtClean="0"/>
              <a:t> </a:t>
            </a:r>
            <a:r>
              <a:rPr lang="en-US" sz="4000" dirty="0"/>
              <a:t>Study the correlation between visfatin and hemoglobin A1c in type 2 diabetic patients</a:t>
            </a:r>
            <a:endParaRPr lang="en-US" dirty="0"/>
          </a:p>
        </p:txBody>
      </p:sp>
    </p:spTree>
    <p:extLst>
      <p:ext uri="{BB962C8B-B14F-4D97-AF65-F5344CB8AC3E}">
        <p14:creationId xmlns:p14="http://schemas.microsoft.com/office/powerpoint/2010/main" val="70427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694A52-8791-4B3D-9EEC-D51D2A0312A6}"/>
              </a:ext>
            </a:extLst>
          </p:cNvPr>
          <p:cNvSpPr>
            <a:spLocks noGrp="1"/>
          </p:cNvSpPr>
          <p:nvPr>
            <p:ph type="title"/>
          </p:nvPr>
        </p:nvSpPr>
        <p:spPr/>
        <p:txBody>
          <a:bodyPr/>
          <a:lstStyle/>
          <a:p>
            <a:r>
              <a:rPr lang="tr-TR" dirty="0" smtClean="0"/>
              <a:t>ABSTRACT</a:t>
            </a:r>
            <a:endParaRPr lang="tr-TR" dirty="0"/>
          </a:p>
        </p:txBody>
      </p:sp>
      <p:sp>
        <p:nvSpPr>
          <p:cNvPr id="3" name="İçerik Yer Tutucusu 2">
            <a:extLst>
              <a:ext uri="{FF2B5EF4-FFF2-40B4-BE49-F238E27FC236}">
                <a16:creationId xmlns:a16="http://schemas.microsoft.com/office/drawing/2014/main" id="{7BB497D2-291B-4B73-B348-71D64FB82B7A}"/>
              </a:ext>
            </a:extLst>
          </p:cNvPr>
          <p:cNvSpPr>
            <a:spLocks noGrp="1"/>
          </p:cNvSpPr>
          <p:nvPr>
            <p:ph idx="1"/>
          </p:nvPr>
        </p:nvSpPr>
        <p:spPr>
          <a:xfrm>
            <a:off x="937042" y="2084832"/>
            <a:ext cx="9720073" cy="4023360"/>
          </a:xfrm>
        </p:spPr>
        <p:txBody>
          <a:bodyPr>
            <a:noAutofit/>
          </a:bodyPr>
          <a:lstStyle/>
          <a:p>
            <a:pPr algn="just"/>
            <a:r>
              <a:rPr lang="en-US" sz="2800" dirty="0"/>
              <a:t>Hyperglycemia is the hallmark of type two diabetes mellitus (T2DM), a chronic metabolic disease. It could be because of a lack of insulin production or a resistance to insulin effects on the body. There's a direct correlation between visfatin levels and T2DM, where visfatin is a newly discovered adipocyte hormone. The study included 120 volunteers who attended some hospitals in Salah al-Din/IRAQ, divided into two groups. The first group included 60 patients diagnosed clinically and under periodic monitoring with type two diabetes for more than five years. The second group included 60 volunteers of an age group close to the </a:t>
            </a:r>
            <a:r>
              <a:rPr lang="en-US" sz="2800" dirty="0" smtClean="0"/>
              <a:t>patients</a:t>
            </a:r>
            <a:r>
              <a:rPr lang="tr-TR" sz="2800" dirty="0" smtClean="0"/>
              <a:t>. </a:t>
            </a:r>
            <a:endParaRPr lang="tr-TR" sz="2800" dirty="0"/>
          </a:p>
        </p:txBody>
      </p:sp>
    </p:spTree>
    <p:extLst>
      <p:ext uri="{BB962C8B-B14F-4D97-AF65-F5344CB8AC3E}">
        <p14:creationId xmlns:p14="http://schemas.microsoft.com/office/powerpoint/2010/main" val="158381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694A52-8791-4B3D-9EEC-D51D2A0312A6}"/>
              </a:ext>
            </a:extLst>
          </p:cNvPr>
          <p:cNvSpPr>
            <a:spLocks noGrp="1"/>
          </p:cNvSpPr>
          <p:nvPr>
            <p:ph type="title"/>
          </p:nvPr>
        </p:nvSpPr>
        <p:spPr/>
        <p:txBody>
          <a:bodyPr/>
          <a:lstStyle/>
          <a:p>
            <a:r>
              <a:rPr lang="en-US" dirty="0" smtClean="0"/>
              <a:t>ABSTRACT</a:t>
            </a:r>
            <a:endParaRPr lang="tr-TR" dirty="0"/>
          </a:p>
        </p:txBody>
      </p:sp>
      <p:sp>
        <p:nvSpPr>
          <p:cNvPr id="3" name="İçerik Yer Tutucusu 2">
            <a:extLst>
              <a:ext uri="{FF2B5EF4-FFF2-40B4-BE49-F238E27FC236}">
                <a16:creationId xmlns:a16="http://schemas.microsoft.com/office/drawing/2014/main" id="{7BB497D2-291B-4B73-B348-71D64FB82B7A}"/>
              </a:ext>
            </a:extLst>
          </p:cNvPr>
          <p:cNvSpPr>
            <a:spLocks noGrp="1"/>
          </p:cNvSpPr>
          <p:nvPr>
            <p:ph idx="1"/>
          </p:nvPr>
        </p:nvSpPr>
        <p:spPr>
          <a:xfrm>
            <a:off x="937042" y="2084832"/>
            <a:ext cx="9720073" cy="4023360"/>
          </a:xfrm>
        </p:spPr>
        <p:txBody>
          <a:bodyPr>
            <a:noAutofit/>
          </a:bodyPr>
          <a:lstStyle/>
          <a:p>
            <a:pPr algn="just"/>
            <a:r>
              <a:rPr lang="en-US" sz="2800" dirty="0" smtClean="0"/>
              <a:t>The </a:t>
            </a:r>
            <a:r>
              <a:rPr lang="en-US" sz="2800" dirty="0"/>
              <a:t>descriptive analysis was conducted, and the mean and standard deviation of the parameters was obtained, where the age was (58.721±7.850 years) for the healthy and (59.345±8.150 years) for the patients, where there was no significant difference. Still, the concentration of visfatin in the serum was elevated in the patients versus healthy volunteers, with a significant difference where; the p-value was ≤0.001**. Concerning glycated hemoglobin was elevated in the patients versus healthy volunteers where there was a significant difference, and the p-value was ≤0.001</a:t>
            </a:r>
            <a:r>
              <a:rPr lang="en-US" sz="2800" dirty="0" smtClean="0"/>
              <a:t>**</a:t>
            </a:r>
            <a:r>
              <a:rPr lang="tr-TR" sz="2800" dirty="0" smtClean="0"/>
              <a:t>. </a:t>
            </a:r>
            <a:endParaRPr lang="tr-TR" sz="2800" dirty="0"/>
          </a:p>
        </p:txBody>
      </p:sp>
    </p:spTree>
    <p:extLst>
      <p:ext uri="{BB962C8B-B14F-4D97-AF65-F5344CB8AC3E}">
        <p14:creationId xmlns:p14="http://schemas.microsoft.com/office/powerpoint/2010/main" val="366222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694A52-8791-4B3D-9EEC-D51D2A0312A6}"/>
              </a:ext>
            </a:extLst>
          </p:cNvPr>
          <p:cNvSpPr>
            <a:spLocks noGrp="1"/>
          </p:cNvSpPr>
          <p:nvPr>
            <p:ph type="title"/>
          </p:nvPr>
        </p:nvSpPr>
        <p:spPr/>
        <p:txBody>
          <a:bodyPr/>
          <a:lstStyle/>
          <a:p>
            <a:r>
              <a:rPr lang="en-US" dirty="0" smtClean="0"/>
              <a:t>ABSTRACT</a:t>
            </a:r>
            <a:endParaRPr lang="tr-TR" dirty="0"/>
          </a:p>
        </p:txBody>
      </p:sp>
      <p:sp>
        <p:nvSpPr>
          <p:cNvPr id="3" name="İçerik Yer Tutucusu 2">
            <a:extLst>
              <a:ext uri="{FF2B5EF4-FFF2-40B4-BE49-F238E27FC236}">
                <a16:creationId xmlns:a16="http://schemas.microsoft.com/office/drawing/2014/main" id="{7BB497D2-291B-4B73-B348-71D64FB82B7A}"/>
              </a:ext>
            </a:extLst>
          </p:cNvPr>
          <p:cNvSpPr>
            <a:spLocks noGrp="1"/>
          </p:cNvSpPr>
          <p:nvPr>
            <p:ph idx="1"/>
          </p:nvPr>
        </p:nvSpPr>
        <p:spPr>
          <a:xfrm>
            <a:off x="937042" y="2084832"/>
            <a:ext cx="9720073" cy="4023360"/>
          </a:xfrm>
        </p:spPr>
        <p:txBody>
          <a:bodyPr>
            <a:noAutofit/>
          </a:bodyPr>
          <a:lstStyle/>
          <a:p>
            <a:pPr algn="just"/>
            <a:r>
              <a:rPr lang="en-US" sz="2800" dirty="0" smtClean="0"/>
              <a:t>Finally</a:t>
            </a:r>
            <a:r>
              <a:rPr lang="en-US" sz="2800" dirty="0"/>
              <a:t>, the fasting blood sugar level was elevated in the patients versus healthy volunteers, there was a significant difference, and the p-value was ≤0.001**. Visfatin was positively correlated with HbA1c, where the values of r = 0.3510** and p = 0.0060. In addition, there was no correlation between visfatin and fasting blood sugar, as the values of r = 0.7710 and p = 0.0380. Correlation is considered significant at the 0.01 level (2-tailed). In conclusion, visfatin was positively correlated with HbA1c and no correlation with fasting blood sugar in patients with T2DM as per the statistical analysis</a:t>
            </a:r>
            <a:r>
              <a:rPr lang="en-US" sz="2800" dirty="0" smtClean="0"/>
              <a:t>.</a:t>
            </a:r>
            <a:endParaRPr lang="tr-TR" sz="2800" dirty="0"/>
          </a:p>
        </p:txBody>
      </p:sp>
    </p:spTree>
    <p:extLst>
      <p:ext uri="{BB962C8B-B14F-4D97-AF65-F5344CB8AC3E}">
        <p14:creationId xmlns:p14="http://schemas.microsoft.com/office/powerpoint/2010/main" val="203071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70B22B-A3D1-4B46-89A9-4B9E69CAFF7E}"/>
              </a:ext>
            </a:extLst>
          </p:cNvPr>
          <p:cNvSpPr>
            <a:spLocks noGrp="1"/>
          </p:cNvSpPr>
          <p:nvPr>
            <p:ph type="title"/>
          </p:nvPr>
        </p:nvSpPr>
        <p:spPr/>
        <p:txBody>
          <a:bodyPr/>
          <a:lstStyle/>
          <a:p>
            <a:r>
              <a:rPr lang="tr-TR" dirty="0" err="1"/>
              <a:t>Materıal&amp;Methods</a:t>
            </a:r>
            <a:endParaRPr lang="tr-TR" dirty="0"/>
          </a:p>
        </p:txBody>
      </p:sp>
      <p:graphicFrame>
        <p:nvGraphicFramePr>
          <p:cNvPr id="4" name="Diyagram 3">
            <a:extLst>
              <a:ext uri="{FF2B5EF4-FFF2-40B4-BE49-F238E27FC236}">
                <a16:creationId xmlns:a16="http://schemas.microsoft.com/office/drawing/2014/main" id="{0510746D-7E79-418C-9E69-E60F774A92E1}"/>
              </a:ext>
            </a:extLst>
          </p:cNvPr>
          <p:cNvGraphicFramePr/>
          <p:nvPr>
            <p:extLst>
              <p:ext uri="{D42A27DB-BD31-4B8C-83A1-F6EECF244321}">
                <p14:modId xmlns:p14="http://schemas.microsoft.com/office/powerpoint/2010/main" val="1077172992"/>
              </p:ext>
            </p:extLst>
          </p:nvPr>
        </p:nvGraphicFramePr>
        <p:xfrm>
          <a:off x="740229" y="1602377"/>
          <a:ext cx="9936479" cy="5325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80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70B22B-A3D1-4B46-89A9-4B9E69CAFF7E}"/>
              </a:ext>
            </a:extLst>
          </p:cNvPr>
          <p:cNvSpPr>
            <a:spLocks noGrp="1"/>
          </p:cNvSpPr>
          <p:nvPr>
            <p:ph type="title"/>
          </p:nvPr>
        </p:nvSpPr>
        <p:spPr/>
        <p:txBody>
          <a:bodyPr/>
          <a:lstStyle/>
          <a:p>
            <a:r>
              <a:rPr lang="tr-TR" dirty="0" err="1"/>
              <a:t>Materıal&amp;Methods</a:t>
            </a:r>
            <a:endParaRPr lang="tr-T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676" y="2068864"/>
            <a:ext cx="1932387" cy="46976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983" y="2068864"/>
            <a:ext cx="1981911" cy="46976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690" y="2068864"/>
            <a:ext cx="1858383" cy="469769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915" y="4515596"/>
            <a:ext cx="2522938" cy="229470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3510" y="4507432"/>
            <a:ext cx="2427691" cy="225912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511" y="2084829"/>
            <a:ext cx="2427690" cy="2294709"/>
          </a:xfrm>
          <a:prstGeom prst="rect">
            <a:avLst/>
          </a:prstGeom>
        </p:spPr>
      </p:pic>
      <p:sp>
        <p:nvSpPr>
          <p:cNvPr id="14" name="Rectangle 13"/>
          <p:cNvSpPr/>
          <p:nvPr/>
        </p:nvSpPr>
        <p:spPr>
          <a:xfrm>
            <a:off x="853967" y="2264037"/>
            <a:ext cx="2268834" cy="1961884"/>
          </a:xfrm>
          <a:prstGeom prst="rect">
            <a:avLst/>
          </a:prstGeom>
        </p:spPr>
        <p:txBody>
          <a:bodyPr wrap="square">
            <a:spAutoFit/>
          </a:bodyPr>
          <a:lstStyle/>
          <a:p>
            <a:pPr algn="ctr">
              <a:lnSpc>
                <a:spcPct val="150000"/>
              </a:lnSpc>
            </a:pPr>
            <a:r>
              <a:rPr lang="en-US" sz="2800" b="1" dirty="0" smtClean="0"/>
              <a:t>Instruments</a:t>
            </a:r>
          </a:p>
          <a:p>
            <a:pPr algn="ctr">
              <a:lnSpc>
                <a:spcPct val="150000"/>
              </a:lnSpc>
            </a:pPr>
            <a:r>
              <a:rPr lang="tr-TR" sz="2800" b="1" dirty="0" smtClean="0"/>
              <a:t>&amp;</a:t>
            </a:r>
            <a:endParaRPr lang="en-US" sz="2800" b="1" dirty="0" smtClean="0"/>
          </a:p>
          <a:p>
            <a:pPr algn="ctr">
              <a:lnSpc>
                <a:spcPct val="150000"/>
              </a:lnSpc>
            </a:pPr>
            <a:r>
              <a:rPr lang="en-US" sz="2800" b="1" dirty="0" smtClean="0"/>
              <a:t>Kits</a:t>
            </a:r>
            <a:endParaRPr lang="en-US" sz="2800" b="1" dirty="0"/>
          </a:p>
        </p:txBody>
      </p:sp>
    </p:spTree>
    <p:extLst>
      <p:ext uri="{BB962C8B-B14F-4D97-AF65-F5344CB8AC3E}">
        <p14:creationId xmlns:p14="http://schemas.microsoft.com/office/powerpoint/2010/main" val="16482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1A32A-16B8-4835-AD63-77CD1E19240A}"/>
              </a:ext>
            </a:extLst>
          </p:cNvPr>
          <p:cNvSpPr>
            <a:spLocks noGrp="1"/>
          </p:cNvSpPr>
          <p:nvPr>
            <p:ph type="title"/>
          </p:nvPr>
        </p:nvSpPr>
        <p:spPr/>
        <p:txBody>
          <a:bodyPr/>
          <a:lstStyle/>
          <a:p>
            <a:r>
              <a:rPr lang="tr-TR" dirty="0" err="1"/>
              <a:t>Results&amp;dıscussıons</a:t>
            </a:r>
            <a:endParaRPr lang="tr-TR" dirty="0"/>
          </a:p>
        </p:txBody>
      </p:sp>
      <p:sp>
        <p:nvSpPr>
          <p:cNvPr id="3" name="İçerik Yer Tutucusu 2">
            <a:extLst>
              <a:ext uri="{FF2B5EF4-FFF2-40B4-BE49-F238E27FC236}">
                <a16:creationId xmlns:a16="http://schemas.microsoft.com/office/drawing/2014/main" id="{38AD26EC-E14D-4259-BA9A-451366745BA5}"/>
              </a:ext>
            </a:extLst>
          </p:cNvPr>
          <p:cNvSpPr>
            <a:spLocks noGrp="1"/>
          </p:cNvSpPr>
          <p:nvPr>
            <p:ph idx="1"/>
          </p:nvPr>
        </p:nvSpPr>
        <p:spPr>
          <a:xfrm>
            <a:off x="1024127" y="2084831"/>
            <a:ext cx="10148970" cy="4429179"/>
          </a:xfrm>
        </p:spPr>
        <p:txBody>
          <a:bodyPr>
            <a:normAutofit/>
          </a:bodyPr>
          <a:lstStyle/>
          <a:p>
            <a:pPr algn="just"/>
            <a:r>
              <a:rPr lang="en-US" dirty="0" smtClean="0">
                <a:solidFill>
                  <a:srgbClr val="0070C0"/>
                </a:solidFill>
              </a:rPr>
              <a:t>Concerning </a:t>
            </a:r>
            <a:r>
              <a:rPr lang="en-US" dirty="0">
                <a:solidFill>
                  <a:srgbClr val="0070C0"/>
                </a:solidFill>
              </a:rPr>
              <a:t>the results, a questionnaire was conducted for all volunteers in the study, where information was collected about the age and medical history of the participants, and tests for visfatin, glycated hemoglobin, and fasting blood sugar were conducted. The descriptive analysis was conducted, and the mean and standard deviation of the parameters was obtained, where the age was (58.721±7.850 years) for the healthy and (59.345±8.150 years) for the patients, where there was no significant difference, but the concentration of visfatin in the serum was (0.781±0.141 ng/mL) for the healthy and (2.935±0.415 ng/mL) for patients where there was a significant difference, and the p-value was ≤0.001**, concerning glycated hemoglobin it was (5.150±0.350 %) for the healthy and 7.650±0.430 %) for the patients where there was a significant difference, and the p-value was ≤0.001**; finally, the fasting blood sugar level was (88.500±6.150 mg/</a:t>
            </a:r>
            <a:r>
              <a:rPr lang="en-US" dirty="0" err="1">
                <a:solidFill>
                  <a:srgbClr val="0070C0"/>
                </a:solidFill>
              </a:rPr>
              <a:t>dL</a:t>
            </a:r>
            <a:r>
              <a:rPr lang="en-US" dirty="0">
                <a:solidFill>
                  <a:srgbClr val="0070C0"/>
                </a:solidFill>
              </a:rPr>
              <a:t>) For healthy subjects and (160.300±5.550 mg/</a:t>
            </a:r>
            <a:r>
              <a:rPr lang="en-US" dirty="0" err="1">
                <a:solidFill>
                  <a:srgbClr val="0070C0"/>
                </a:solidFill>
              </a:rPr>
              <a:t>dL</a:t>
            </a:r>
            <a:r>
              <a:rPr lang="en-US" dirty="0">
                <a:solidFill>
                  <a:srgbClr val="0070C0"/>
                </a:solidFill>
              </a:rPr>
              <a:t>) for patients, there was a significant difference, and the p-value was ≤0.001</a:t>
            </a:r>
            <a:r>
              <a:rPr lang="en-US" dirty="0" smtClean="0">
                <a:solidFill>
                  <a:srgbClr val="0070C0"/>
                </a:solidFill>
              </a:rPr>
              <a:t>**.</a:t>
            </a:r>
            <a:endParaRPr lang="tr-TR" dirty="0"/>
          </a:p>
        </p:txBody>
      </p:sp>
    </p:spTree>
    <p:extLst>
      <p:ext uri="{BB962C8B-B14F-4D97-AF65-F5344CB8AC3E}">
        <p14:creationId xmlns:p14="http://schemas.microsoft.com/office/powerpoint/2010/main" val="362006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1A32A-16B8-4835-AD63-77CD1E19240A}"/>
              </a:ext>
            </a:extLst>
          </p:cNvPr>
          <p:cNvSpPr>
            <a:spLocks noGrp="1"/>
          </p:cNvSpPr>
          <p:nvPr>
            <p:ph type="title"/>
          </p:nvPr>
        </p:nvSpPr>
        <p:spPr/>
        <p:txBody>
          <a:bodyPr/>
          <a:lstStyle/>
          <a:p>
            <a:r>
              <a:rPr lang="tr-TR" dirty="0" err="1"/>
              <a:t>Results&amp;dıscussıons</a:t>
            </a:r>
            <a:endParaRPr lang="tr-TR" dirty="0"/>
          </a:p>
        </p:txBody>
      </p:sp>
      <p:pic>
        <p:nvPicPr>
          <p:cNvPr id="9" name="Picture 8"/>
          <p:cNvPicPr>
            <a:picLocks noChangeAspect="1"/>
          </p:cNvPicPr>
          <p:nvPr/>
        </p:nvPicPr>
        <p:blipFill>
          <a:blip r:embed="rId2"/>
          <a:stretch>
            <a:fillRect/>
          </a:stretch>
        </p:blipFill>
        <p:spPr>
          <a:xfrm>
            <a:off x="630682" y="2282733"/>
            <a:ext cx="10506964" cy="3552010"/>
          </a:xfrm>
          <a:prstGeom prst="rect">
            <a:avLst/>
          </a:prstGeom>
        </p:spPr>
      </p:pic>
    </p:spTree>
    <p:extLst>
      <p:ext uri="{BB962C8B-B14F-4D97-AF65-F5344CB8AC3E}">
        <p14:creationId xmlns:p14="http://schemas.microsoft.com/office/powerpoint/2010/main" val="4081781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238</TotalTime>
  <Words>1360</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Tw Cen MT</vt:lpstr>
      <vt:lpstr>Tw Cen MT Condensed</vt:lpstr>
      <vt:lpstr>Wingdings</vt:lpstr>
      <vt:lpstr>Wingdings 3</vt:lpstr>
      <vt:lpstr>Entegral</vt:lpstr>
      <vt:lpstr>Correlation between visfatin and hemoglobin A1c in type 2 diabetic patients</vt:lpstr>
      <vt:lpstr>Aım of the RESEARCH</vt:lpstr>
      <vt:lpstr>ABSTRACT</vt:lpstr>
      <vt:lpstr>ABSTRACT</vt:lpstr>
      <vt:lpstr>ABSTRACT</vt:lpstr>
      <vt:lpstr>Materıal&amp;Methods</vt:lpstr>
      <vt:lpstr>Materıal&amp;Methods</vt:lpstr>
      <vt:lpstr>Results&amp;dıscussıons</vt:lpstr>
      <vt:lpstr>Results&amp;dıscussıons</vt:lpstr>
      <vt:lpstr>Results&amp;dıscussıons</vt:lpstr>
      <vt:lpstr>Results&amp;dıscussıons</vt:lpstr>
      <vt:lpstr>Results&amp;dıscussıons</vt:lpstr>
      <vt:lpstr>Results&amp;dıscussıons</vt:lpstr>
      <vt:lpstr>Results&amp;dıscussıons</vt:lpstr>
      <vt:lpstr>Conclusıons </vt:lpstr>
      <vt:lpstr> THANKS FOR YOUR PARTICIPATION AND PATIENCE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Thesıs Tıtle</dc:title>
  <dc:creator>volkan eyüpoğlu</dc:creator>
  <cp:lastModifiedBy>Mohammed</cp:lastModifiedBy>
  <cp:revision>67</cp:revision>
  <dcterms:created xsi:type="dcterms:W3CDTF">2022-02-02T10:38:49Z</dcterms:created>
  <dcterms:modified xsi:type="dcterms:W3CDTF">2022-08-30T00:26:14Z</dcterms:modified>
</cp:coreProperties>
</file>