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17.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18.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notesSlides/notesSlide19.xml" ContentType="application/vnd.openxmlformats-officedocument.presentationml.notesSlide+xml"/>
  <Override PartName="/ppt/charts/chart4.xml" ContentType="application/vnd.openxmlformats-officedocument.drawingml.chart+xml"/>
  <Override PartName="/ppt/theme/themeOverride4.xml" ContentType="application/vnd.openxmlformats-officedocument.themeOverride+xml"/>
  <Override PartName="/ppt/notesSlides/notesSlide20.xml" ContentType="application/vnd.openxmlformats-officedocument.presentationml.notesSlide+xml"/>
  <Override PartName="/ppt/charts/chart5.xml" ContentType="application/vnd.openxmlformats-officedocument.drawingml.chart+xml"/>
  <Override PartName="/ppt/theme/themeOverride5.xml" ContentType="application/vnd.openxmlformats-officedocument.themeOverr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7">
  <p:sldMasterIdLst>
    <p:sldMasterId id="2147483726" r:id="rId1"/>
  </p:sldMasterIdLst>
  <p:notesMasterIdLst>
    <p:notesMasterId r:id="rId26"/>
  </p:notesMasterIdLst>
  <p:sldIdLst>
    <p:sldId id="256" r:id="rId2"/>
    <p:sldId id="308" r:id="rId3"/>
    <p:sldId id="319" r:id="rId4"/>
    <p:sldId id="322" r:id="rId5"/>
    <p:sldId id="323" r:id="rId6"/>
    <p:sldId id="321" r:id="rId7"/>
    <p:sldId id="320" r:id="rId8"/>
    <p:sldId id="324" r:id="rId9"/>
    <p:sldId id="316" r:id="rId10"/>
    <p:sldId id="310" r:id="rId11"/>
    <p:sldId id="325" r:id="rId12"/>
    <p:sldId id="318" r:id="rId13"/>
    <p:sldId id="326" r:id="rId14"/>
    <p:sldId id="327" r:id="rId15"/>
    <p:sldId id="328" r:id="rId16"/>
    <p:sldId id="329" r:id="rId17"/>
    <p:sldId id="330" r:id="rId18"/>
    <p:sldId id="309" r:id="rId19"/>
    <p:sldId id="311" r:id="rId20"/>
    <p:sldId id="314" r:id="rId21"/>
    <p:sldId id="312" r:id="rId22"/>
    <p:sldId id="313" r:id="rId23"/>
    <p:sldId id="317" r:id="rId24"/>
    <p:sldId id="303"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57" autoAdjust="0"/>
  </p:normalViewPr>
  <p:slideViewPr>
    <p:cSldViewPr snapToGrid="0">
      <p:cViewPr varScale="1">
        <p:scale>
          <a:sx n="74" d="100"/>
          <a:sy n="74" d="100"/>
        </p:scale>
        <p:origin x="936"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embeddings/oleObject2.bin"/><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embeddings/oleObject3.bin"/><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embeddings/oleObject4.bin"/><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embeddings/oleObject5.bin"/><Relationship Id="rId1" Type="http://schemas.openxmlformats.org/officeDocument/2006/relationships/themeOverride" Target="../theme/themeOverrid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0"/>
      <c:rotY val="20"/>
      <c:rAngAx val="0"/>
    </c:view3D>
    <c:floor>
      <c:thickness val="0"/>
    </c:floor>
    <c:sideWall>
      <c:thickness val="0"/>
    </c:sideWall>
    <c:backWall>
      <c:thickness val="0"/>
    </c:backWall>
    <c:plotArea>
      <c:layout>
        <c:manualLayout>
          <c:layoutTarget val="inner"/>
          <c:xMode val="edge"/>
          <c:yMode val="edge"/>
          <c:x val="0.11308333333333333"/>
          <c:y val="5.3912219305920092E-2"/>
          <c:w val="0.87810192475940507"/>
          <c:h val="0.75253062117235336"/>
        </c:manualLayout>
      </c:layout>
      <c:bar3DChart>
        <c:barDir val="col"/>
        <c:grouping val="clustered"/>
        <c:varyColors val="0"/>
        <c:ser>
          <c:idx val="0"/>
          <c:order val="0"/>
          <c:tx>
            <c:strRef>
              <c:f>Sheet1!$B$3</c:f>
              <c:strCache>
                <c:ptCount val="1"/>
                <c:pt idx="0">
                  <c:v>20 - 40</c:v>
                </c:pt>
              </c:strCache>
            </c:strRef>
          </c:tx>
          <c:spPr>
            <a:solidFill>
              <a:srgbClr val="00B050"/>
            </a:solidFill>
          </c:spPr>
          <c:invertIfNegative val="0"/>
          <c:cat>
            <c:multiLvlStrRef>
              <c:f>Sheet1!$C$1:$F$2</c:f>
              <c:multiLvlStrCache>
                <c:ptCount val="4"/>
                <c:lvl>
                  <c:pt idx="0">
                    <c:v> Control</c:v>
                  </c:pt>
                  <c:pt idx="1">
                    <c:v>Benign tumor</c:v>
                  </c:pt>
                  <c:pt idx="2">
                    <c:v>Newly D BC </c:v>
                  </c:pt>
                  <c:pt idx="3">
                    <c:v>Under T BC </c:v>
                  </c:pt>
                </c:lvl>
                <c:lvl>
                  <c:pt idx="0">
                    <c:v>Studied groups</c:v>
                  </c:pt>
                </c:lvl>
              </c:multiLvlStrCache>
            </c:multiLvlStrRef>
          </c:cat>
          <c:val>
            <c:numRef>
              <c:f>Sheet1!$C$3:$F$3</c:f>
              <c:numCache>
                <c:formatCode>0.00%</c:formatCode>
                <c:ptCount val="4"/>
                <c:pt idx="0">
                  <c:v>0.17599999999999999</c:v>
                </c:pt>
                <c:pt idx="1">
                  <c:v>0.61499999999999999</c:v>
                </c:pt>
                <c:pt idx="2">
                  <c:v>0.23799999999999999</c:v>
                </c:pt>
                <c:pt idx="3">
                  <c:v>0.13500000000000001</c:v>
                </c:pt>
              </c:numCache>
            </c:numRef>
          </c:val>
          <c:extLst>
            <c:ext xmlns:c16="http://schemas.microsoft.com/office/drawing/2014/chart" uri="{C3380CC4-5D6E-409C-BE32-E72D297353CC}">
              <c16:uniqueId val="{00000000-E76F-46B7-AA32-1EB4DD8C8BDF}"/>
            </c:ext>
          </c:extLst>
        </c:ser>
        <c:ser>
          <c:idx val="1"/>
          <c:order val="1"/>
          <c:tx>
            <c:strRef>
              <c:f>Sheet1!$B$4</c:f>
              <c:strCache>
                <c:ptCount val="1"/>
                <c:pt idx="0">
                  <c:v>41 - 60</c:v>
                </c:pt>
              </c:strCache>
            </c:strRef>
          </c:tx>
          <c:spPr>
            <a:solidFill>
              <a:srgbClr val="FF0000"/>
            </a:solidFill>
          </c:spPr>
          <c:invertIfNegative val="0"/>
          <c:cat>
            <c:multiLvlStrRef>
              <c:f>Sheet1!$C$1:$F$2</c:f>
              <c:multiLvlStrCache>
                <c:ptCount val="4"/>
                <c:lvl>
                  <c:pt idx="0">
                    <c:v> Control</c:v>
                  </c:pt>
                  <c:pt idx="1">
                    <c:v>Benign tumor</c:v>
                  </c:pt>
                  <c:pt idx="2">
                    <c:v>Newly D BC </c:v>
                  </c:pt>
                  <c:pt idx="3">
                    <c:v>Under T BC </c:v>
                  </c:pt>
                </c:lvl>
                <c:lvl>
                  <c:pt idx="0">
                    <c:v>Studied groups</c:v>
                  </c:pt>
                </c:lvl>
              </c:multiLvlStrCache>
            </c:multiLvlStrRef>
          </c:cat>
          <c:val>
            <c:numRef>
              <c:f>Sheet1!$C$4:$F$4</c:f>
              <c:numCache>
                <c:formatCode>0.00%</c:formatCode>
                <c:ptCount val="4"/>
                <c:pt idx="0">
                  <c:v>0.70599999999999996</c:v>
                </c:pt>
                <c:pt idx="1">
                  <c:v>0.308</c:v>
                </c:pt>
                <c:pt idx="2">
                  <c:v>0.71399999999999997</c:v>
                </c:pt>
                <c:pt idx="3" formatCode="0%">
                  <c:v>0.73</c:v>
                </c:pt>
              </c:numCache>
            </c:numRef>
          </c:val>
          <c:extLst>
            <c:ext xmlns:c16="http://schemas.microsoft.com/office/drawing/2014/chart" uri="{C3380CC4-5D6E-409C-BE32-E72D297353CC}">
              <c16:uniqueId val="{00000001-E76F-46B7-AA32-1EB4DD8C8BDF}"/>
            </c:ext>
          </c:extLst>
        </c:ser>
        <c:ser>
          <c:idx val="2"/>
          <c:order val="2"/>
          <c:tx>
            <c:strRef>
              <c:f>Sheet1!$B$5</c:f>
              <c:strCache>
                <c:ptCount val="1"/>
                <c:pt idx="0">
                  <c:v>61 - 80</c:v>
                </c:pt>
              </c:strCache>
            </c:strRef>
          </c:tx>
          <c:spPr>
            <a:solidFill>
              <a:srgbClr val="0070C0"/>
            </a:solidFill>
          </c:spPr>
          <c:invertIfNegative val="0"/>
          <c:cat>
            <c:multiLvlStrRef>
              <c:f>Sheet1!$C$1:$F$2</c:f>
              <c:multiLvlStrCache>
                <c:ptCount val="4"/>
                <c:lvl>
                  <c:pt idx="0">
                    <c:v> Control</c:v>
                  </c:pt>
                  <c:pt idx="1">
                    <c:v>Benign tumor</c:v>
                  </c:pt>
                  <c:pt idx="2">
                    <c:v>Newly D BC </c:v>
                  </c:pt>
                  <c:pt idx="3">
                    <c:v>Under T BC </c:v>
                  </c:pt>
                </c:lvl>
                <c:lvl>
                  <c:pt idx="0">
                    <c:v>Studied groups</c:v>
                  </c:pt>
                </c:lvl>
              </c:multiLvlStrCache>
            </c:multiLvlStrRef>
          </c:cat>
          <c:val>
            <c:numRef>
              <c:f>Sheet1!$C$5:$F$5</c:f>
              <c:numCache>
                <c:formatCode>0.00%</c:formatCode>
                <c:ptCount val="4"/>
                <c:pt idx="0">
                  <c:v>0.11799999999999999</c:v>
                </c:pt>
                <c:pt idx="1">
                  <c:v>7.6999999999999999E-2</c:v>
                </c:pt>
                <c:pt idx="2">
                  <c:v>4.8000000000000001E-2</c:v>
                </c:pt>
                <c:pt idx="3">
                  <c:v>0.13500000000000001</c:v>
                </c:pt>
              </c:numCache>
            </c:numRef>
          </c:val>
          <c:extLst>
            <c:ext xmlns:c16="http://schemas.microsoft.com/office/drawing/2014/chart" uri="{C3380CC4-5D6E-409C-BE32-E72D297353CC}">
              <c16:uniqueId val="{00000002-E76F-46B7-AA32-1EB4DD8C8BDF}"/>
            </c:ext>
          </c:extLst>
        </c:ser>
        <c:dLbls>
          <c:showLegendKey val="0"/>
          <c:showVal val="0"/>
          <c:showCatName val="0"/>
          <c:showSerName val="0"/>
          <c:showPercent val="0"/>
          <c:showBubbleSize val="0"/>
        </c:dLbls>
        <c:gapWidth val="150"/>
        <c:shape val="cylinder"/>
        <c:axId val="152509440"/>
        <c:axId val="152643072"/>
        <c:axId val="0"/>
      </c:bar3DChart>
      <c:catAx>
        <c:axId val="152509440"/>
        <c:scaling>
          <c:orientation val="minMax"/>
        </c:scaling>
        <c:delete val="0"/>
        <c:axPos val="b"/>
        <c:numFmt formatCode="General" sourceLinked="0"/>
        <c:majorTickMark val="none"/>
        <c:minorTickMark val="none"/>
        <c:tickLblPos val="nextTo"/>
        <c:txPr>
          <a:bodyPr/>
          <a:lstStyle/>
          <a:p>
            <a:pPr>
              <a:defRPr sz="1200" b="1">
                <a:latin typeface="Times New Roman" pitchFamily="18" charset="0"/>
                <a:cs typeface="Times New Roman" pitchFamily="18" charset="0"/>
              </a:defRPr>
            </a:pPr>
            <a:endParaRPr lang="en-US"/>
          </a:p>
        </c:txPr>
        <c:crossAx val="152643072"/>
        <c:crosses val="autoZero"/>
        <c:auto val="1"/>
        <c:lblAlgn val="ctr"/>
        <c:lblOffset val="100"/>
        <c:noMultiLvlLbl val="0"/>
      </c:catAx>
      <c:valAx>
        <c:axId val="152643072"/>
        <c:scaling>
          <c:orientation val="minMax"/>
          <c:max val="0.8"/>
        </c:scaling>
        <c:delete val="0"/>
        <c:axPos val="l"/>
        <c:numFmt formatCode="0%" sourceLinked="0"/>
        <c:majorTickMark val="out"/>
        <c:minorTickMark val="none"/>
        <c:tickLblPos val="nextTo"/>
        <c:txPr>
          <a:bodyPr/>
          <a:lstStyle/>
          <a:p>
            <a:pPr>
              <a:defRPr sz="1200" b="1">
                <a:latin typeface="Times New Roman" pitchFamily="18" charset="0"/>
                <a:cs typeface="Times New Roman" pitchFamily="18" charset="0"/>
              </a:defRPr>
            </a:pPr>
            <a:endParaRPr lang="en-US"/>
          </a:p>
        </c:txPr>
        <c:crossAx val="152509440"/>
        <c:crosses val="autoZero"/>
        <c:crossBetween val="between"/>
      </c:valAx>
    </c:plotArea>
    <c:legend>
      <c:legendPos val="r"/>
      <c:layout>
        <c:manualLayout>
          <c:xMode val="edge"/>
          <c:yMode val="edge"/>
          <c:x val="0.46306255468066493"/>
          <c:y val="4.4230096237970251E-2"/>
          <c:w val="0.1230485564304462"/>
          <c:h val="0.23561351706036746"/>
        </c:manualLayout>
      </c:layout>
      <c:overlay val="0"/>
      <c:txPr>
        <a:bodyPr/>
        <a:lstStyle/>
        <a:p>
          <a:pPr>
            <a:defRPr b="1">
              <a:latin typeface="Times New Roman" pitchFamily="18" charset="0"/>
              <a:cs typeface="Times New Roman" pitchFamily="18" charset="0"/>
            </a:defRPr>
          </a:pPr>
          <a:endParaRPr lang="en-US"/>
        </a:p>
      </c:txPr>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rAngAx val="0"/>
    </c:view3D>
    <c:floor>
      <c:thickness val="0"/>
    </c:floor>
    <c:sideWall>
      <c:thickness val="0"/>
    </c:sideWall>
    <c:backWall>
      <c:thickness val="0"/>
    </c:backWall>
    <c:plotArea>
      <c:layout>
        <c:manualLayout>
          <c:layoutTarget val="inner"/>
          <c:xMode val="edge"/>
          <c:yMode val="edge"/>
          <c:x val="0.11308333333333333"/>
          <c:y val="5.3912219305920092E-2"/>
          <c:w val="0.86400699912510925"/>
          <c:h val="0.72692111402741322"/>
        </c:manualLayout>
      </c:layout>
      <c:bar3DChart>
        <c:barDir val="col"/>
        <c:grouping val="standard"/>
        <c:varyColors val="0"/>
        <c:ser>
          <c:idx val="0"/>
          <c:order val="0"/>
          <c:tx>
            <c:strRef>
              <c:f>Sheet1!$C$51</c:f>
              <c:strCache>
                <c:ptCount val="1"/>
                <c:pt idx="0">
                  <c:v>Newly D BC </c:v>
                </c:pt>
              </c:strCache>
            </c:strRef>
          </c:tx>
          <c:spPr>
            <a:solidFill>
              <a:srgbClr val="00B050"/>
            </a:solidFill>
          </c:spPr>
          <c:invertIfNegative val="0"/>
          <c:cat>
            <c:multiLvlStrRef>
              <c:f>Sheet1!$A$52:$B$55</c:f>
              <c:multiLvlStrCache>
                <c:ptCount val="4"/>
                <c:lvl>
                  <c:pt idx="0">
                    <c:v>I</c:v>
                  </c:pt>
                  <c:pt idx="1">
                    <c:v>II</c:v>
                  </c:pt>
                  <c:pt idx="2">
                    <c:v>III</c:v>
                  </c:pt>
                  <c:pt idx="3">
                    <c:v>IIII</c:v>
                  </c:pt>
                </c:lvl>
                <c:lvl>
                  <c:pt idx="0">
                    <c:v>Grade</c:v>
                  </c:pt>
                </c:lvl>
              </c:multiLvlStrCache>
            </c:multiLvlStrRef>
          </c:cat>
          <c:val>
            <c:numRef>
              <c:f>Sheet1!$C$52:$C$55</c:f>
              <c:numCache>
                <c:formatCode>0.00%</c:formatCode>
                <c:ptCount val="4"/>
                <c:pt idx="0">
                  <c:v>0.23799999999999999</c:v>
                </c:pt>
                <c:pt idx="1">
                  <c:v>0.38100000000000001</c:v>
                </c:pt>
                <c:pt idx="2">
                  <c:v>0.33300000000000002</c:v>
                </c:pt>
                <c:pt idx="3">
                  <c:v>4.8000000000000001E-2</c:v>
                </c:pt>
              </c:numCache>
            </c:numRef>
          </c:val>
          <c:extLst>
            <c:ext xmlns:c16="http://schemas.microsoft.com/office/drawing/2014/chart" uri="{C3380CC4-5D6E-409C-BE32-E72D297353CC}">
              <c16:uniqueId val="{00000000-7746-41E8-AF79-F7FF0F4FC65F}"/>
            </c:ext>
          </c:extLst>
        </c:ser>
        <c:ser>
          <c:idx val="1"/>
          <c:order val="1"/>
          <c:tx>
            <c:strRef>
              <c:f>Sheet1!$D$51</c:f>
              <c:strCache>
                <c:ptCount val="1"/>
                <c:pt idx="0">
                  <c:v>Under T BC </c:v>
                </c:pt>
              </c:strCache>
            </c:strRef>
          </c:tx>
          <c:spPr>
            <a:solidFill>
              <a:srgbClr val="FF0000"/>
            </a:solidFill>
          </c:spPr>
          <c:invertIfNegative val="0"/>
          <c:cat>
            <c:multiLvlStrRef>
              <c:f>Sheet1!$A$52:$B$55</c:f>
              <c:multiLvlStrCache>
                <c:ptCount val="4"/>
                <c:lvl>
                  <c:pt idx="0">
                    <c:v>I</c:v>
                  </c:pt>
                  <c:pt idx="1">
                    <c:v>II</c:v>
                  </c:pt>
                  <c:pt idx="2">
                    <c:v>III</c:v>
                  </c:pt>
                  <c:pt idx="3">
                    <c:v>IIII</c:v>
                  </c:pt>
                </c:lvl>
                <c:lvl>
                  <c:pt idx="0">
                    <c:v>Grade</c:v>
                  </c:pt>
                </c:lvl>
              </c:multiLvlStrCache>
            </c:multiLvlStrRef>
          </c:cat>
          <c:val>
            <c:numRef>
              <c:f>Sheet1!$D$52:$D$55</c:f>
              <c:numCache>
                <c:formatCode>0.00%</c:formatCode>
                <c:ptCount val="4"/>
                <c:pt idx="0">
                  <c:v>8.1000000000000003E-2</c:v>
                </c:pt>
                <c:pt idx="1">
                  <c:v>0.48599999999999999</c:v>
                </c:pt>
                <c:pt idx="2">
                  <c:v>0.32400000000000001</c:v>
                </c:pt>
                <c:pt idx="3">
                  <c:v>0.108</c:v>
                </c:pt>
              </c:numCache>
            </c:numRef>
          </c:val>
          <c:extLst>
            <c:ext xmlns:c16="http://schemas.microsoft.com/office/drawing/2014/chart" uri="{C3380CC4-5D6E-409C-BE32-E72D297353CC}">
              <c16:uniqueId val="{00000001-7746-41E8-AF79-F7FF0F4FC65F}"/>
            </c:ext>
          </c:extLst>
        </c:ser>
        <c:dLbls>
          <c:showLegendKey val="0"/>
          <c:showVal val="0"/>
          <c:showCatName val="0"/>
          <c:showSerName val="0"/>
          <c:showPercent val="0"/>
          <c:showBubbleSize val="0"/>
        </c:dLbls>
        <c:gapWidth val="150"/>
        <c:shape val="cylinder"/>
        <c:axId val="48204416"/>
        <c:axId val="48214400"/>
        <c:axId val="212077632"/>
      </c:bar3DChart>
      <c:catAx>
        <c:axId val="48204416"/>
        <c:scaling>
          <c:orientation val="minMax"/>
        </c:scaling>
        <c:delete val="0"/>
        <c:axPos val="b"/>
        <c:numFmt formatCode="General" sourceLinked="0"/>
        <c:majorTickMark val="none"/>
        <c:minorTickMark val="none"/>
        <c:tickLblPos val="nextTo"/>
        <c:txPr>
          <a:bodyPr/>
          <a:lstStyle/>
          <a:p>
            <a:pPr>
              <a:defRPr sz="1200" b="1">
                <a:latin typeface="Times New Roman" pitchFamily="18" charset="0"/>
                <a:cs typeface="Times New Roman" pitchFamily="18" charset="0"/>
              </a:defRPr>
            </a:pPr>
            <a:endParaRPr lang="en-US"/>
          </a:p>
        </c:txPr>
        <c:crossAx val="48214400"/>
        <c:crosses val="autoZero"/>
        <c:auto val="1"/>
        <c:lblAlgn val="ctr"/>
        <c:lblOffset val="100"/>
        <c:noMultiLvlLbl val="0"/>
      </c:catAx>
      <c:valAx>
        <c:axId val="48214400"/>
        <c:scaling>
          <c:orientation val="minMax"/>
        </c:scaling>
        <c:delete val="0"/>
        <c:axPos val="l"/>
        <c:numFmt formatCode="0%" sourceLinked="0"/>
        <c:majorTickMark val="out"/>
        <c:minorTickMark val="none"/>
        <c:tickLblPos val="nextTo"/>
        <c:txPr>
          <a:bodyPr/>
          <a:lstStyle/>
          <a:p>
            <a:pPr>
              <a:defRPr sz="1200" b="1">
                <a:latin typeface="Times New Roman" pitchFamily="18" charset="0"/>
                <a:cs typeface="Times New Roman" pitchFamily="18" charset="0"/>
              </a:defRPr>
            </a:pPr>
            <a:endParaRPr lang="en-US"/>
          </a:p>
        </c:txPr>
        <c:crossAx val="48204416"/>
        <c:crosses val="autoZero"/>
        <c:crossBetween val="between"/>
      </c:valAx>
      <c:serAx>
        <c:axId val="212077632"/>
        <c:scaling>
          <c:orientation val="minMax"/>
        </c:scaling>
        <c:delete val="1"/>
        <c:axPos val="b"/>
        <c:majorTickMark val="none"/>
        <c:minorTickMark val="none"/>
        <c:tickLblPos val="nextTo"/>
        <c:crossAx val="48214400"/>
        <c:crosses val="autoZero"/>
      </c:serAx>
    </c:plotArea>
    <c:legend>
      <c:legendPos val="r"/>
      <c:layout>
        <c:manualLayout>
          <c:xMode val="edge"/>
          <c:yMode val="edge"/>
          <c:x val="0.57986811023622042"/>
          <c:y val="6.0351049868766417E-2"/>
          <c:w val="0.39513188976377955"/>
          <c:h val="5.0594196558763488E-2"/>
        </c:manualLayout>
      </c:layout>
      <c:overlay val="0"/>
      <c:txPr>
        <a:bodyPr/>
        <a:lstStyle/>
        <a:p>
          <a:pPr>
            <a:defRPr b="1">
              <a:latin typeface="Times New Roman" pitchFamily="18" charset="0"/>
              <a:cs typeface="Times New Roman" pitchFamily="18" charset="0"/>
            </a:defRPr>
          </a:pPr>
          <a:endParaRPr lang="en-US"/>
        </a:p>
      </c:txPr>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spPr>
            <a:solidFill>
              <a:srgbClr val="FF0000"/>
            </a:solidFill>
          </c:spPr>
          <c:invertIfNegative val="0"/>
          <c:dPt>
            <c:idx val="0"/>
            <c:invertIfNegative val="0"/>
            <c:bubble3D val="0"/>
            <c:spPr>
              <a:solidFill>
                <a:srgbClr val="00B050"/>
              </a:solidFill>
            </c:spPr>
            <c:extLst>
              <c:ext xmlns:c16="http://schemas.microsoft.com/office/drawing/2014/chart" uri="{C3380CC4-5D6E-409C-BE32-E72D297353CC}">
                <c16:uniqueId val="{00000001-A3FD-4161-BD76-980F39E58231}"/>
              </c:ext>
            </c:extLst>
          </c:dPt>
          <c:dPt>
            <c:idx val="2"/>
            <c:invertIfNegative val="0"/>
            <c:bubble3D val="0"/>
            <c:spPr>
              <a:solidFill>
                <a:srgbClr val="0070C0"/>
              </a:solidFill>
            </c:spPr>
            <c:extLst>
              <c:ext xmlns:c16="http://schemas.microsoft.com/office/drawing/2014/chart" uri="{C3380CC4-5D6E-409C-BE32-E72D297353CC}">
                <c16:uniqueId val="{00000003-A3FD-4161-BD76-980F39E58231}"/>
              </c:ext>
            </c:extLst>
          </c:dPt>
          <c:dPt>
            <c:idx val="3"/>
            <c:invertIfNegative val="0"/>
            <c:bubble3D val="0"/>
            <c:spPr>
              <a:solidFill>
                <a:schemeClr val="accent6"/>
              </a:solidFill>
            </c:spPr>
            <c:extLst>
              <c:ext xmlns:c16="http://schemas.microsoft.com/office/drawing/2014/chart" uri="{C3380CC4-5D6E-409C-BE32-E72D297353CC}">
                <c16:uniqueId val="{00000005-A3FD-4161-BD76-980F39E58231}"/>
              </c:ext>
            </c:extLst>
          </c:dPt>
          <c:cat>
            <c:multiLvlStrRef>
              <c:f>Sheet1!$B$101:$C$104</c:f>
              <c:multiLvlStrCache>
                <c:ptCount val="4"/>
                <c:lvl>
                  <c:pt idx="0">
                    <c:v> Control</c:v>
                  </c:pt>
                  <c:pt idx="1">
                    <c:v>Benign tumor</c:v>
                  </c:pt>
                  <c:pt idx="2">
                    <c:v>Newly D BC</c:v>
                  </c:pt>
                  <c:pt idx="3">
                    <c:v>Under T BC</c:v>
                  </c:pt>
                </c:lvl>
                <c:lvl>
                  <c:pt idx="0">
                    <c:v>Studied groups</c:v>
                  </c:pt>
                </c:lvl>
              </c:multiLvlStrCache>
            </c:multiLvlStrRef>
          </c:cat>
          <c:val>
            <c:numRef>
              <c:f>Sheet1!$D$101:$D$104</c:f>
              <c:numCache>
                <c:formatCode>General</c:formatCode>
                <c:ptCount val="4"/>
                <c:pt idx="0">
                  <c:v>0.39729999999999999</c:v>
                </c:pt>
                <c:pt idx="1">
                  <c:v>0.34799999999999998</c:v>
                </c:pt>
                <c:pt idx="2">
                  <c:v>0.40739999999999998</c:v>
                </c:pt>
                <c:pt idx="3">
                  <c:v>0.31480000000000002</c:v>
                </c:pt>
              </c:numCache>
            </c:numRef>
          </c:val>
          <c:extLst>
            <c:ext xmlns:c16="http://schemas.microsoft.com/office/drawing/2014/chart" uri="{C3380CC4-5D6E-409C-BE32-E72D297353CC}">
              <c16:uniqueId val="{00000006-A3FD-4161-BD76-980F39E58231}"/>
            </c:ext>
          </c:extLst>
        </c:ser>
        <c:dLbls>
          <c:showLegendKey val="0"/>
          <c:showVal val="0"/>
          <c:showCatName val="0"/>
          <c:showSerName val="0"/>
          <c:showPercent val="0"/>
          <c:showBubbleSize val="0"/>
        </c:dLbls>
        <c:gapWidth val="0"/>
        <c:gapDepth val="0"/>
        <c:shape val="cylinder"/>
        <c:axId val="48562560"/>
        <c:axId val="48564096"/>
        <c:axId val="0"/>
      </c:bar3DChart>
      <c:catAx>
        <c:axId val="48562560"/>
        <c:scaling>
          <c:orientation val="minMax"/>
        </c:scaling>
        <c:delete val="0"/>
        <c:axPos val="b"/>
        <c:numFmt formatCode="General" sourceLinked="0"/>
        <c:majorTickMark val="none"/>
        <c:minorTickMark val="none"/>
        <c:tickLblPos val="nextTo"/>
        <c:txPr>
          <a:bodyPr/>
          <a:lstStyle/>
          <a:p>
            <a:pPr>
              <a:defRPr sz="1200" b="1">
                <a:latin typeface="Times New Roman" pitchFamily="18" charset="0"/>
                <a:cs typeface="Times New Roman" pitchFamily="18" charset="0"/>
              </a:defRPr>
            </a:pPr>
            <a:endParaRPr lang="en-US"/>
          </a:p>
        </c:txPr>
        <c:crossAx val="48564096"/>
        <c:crosses val="autoZero"/>
        <c:auto val="1"/>
        <c:lblAlgn val="ctr"/>
        <c:lblOffset val="100"/>
        <c:noMultiLvlLbl val="0"/>
      </c:catAx>
      <c:valAx>
        <c:axId val="48564096"/>
        <c:scaling>
          <c:orientation val="minMax"/>
        </c:scaling>
        <c:delete val="0"/>
        <c:axPos val="l"/>
        <c:title>
          <c:tx>
            <c:rich>
              <a:bodyPr/>
              <a:lstStyle/>
              <a:p>
                <a:pPr>
                  <a:defRPr sz="1200">
                    <a:latin typeface="Times New Roman" pitchFamily="18" charset="0"/>
                    <a:cs typeface="Times New Roman" pitchFamily="18" charset="0"/>
                  </a:defRPr>
                </a:pPr>
                <a:r>
                  <a:rPr lang="en-US" sz="1200" b="1" i="0" u="none" strike="noStrike" baseline="0">
                    <a:effectLst/>
                    <a:latin typeface="Times New Roman" pitchFamily="18" charset="0"/>
                    <a:cs typeface="Times New Roman" pitchFamily="18" charset="0"/>
                  </a:rPr>
                  <a:t>Mean of human Golgi protein 73</a:t>
                </a:r>
                <a:r>
                  <a:rPr lang="en-US" sz="1200" b="1" i="0" u="none" strike="noStrike" baseline="0">
                    <a:latin typeface="Times New Roman" pitchFamily="18" charset="0"/>
                    <a:cs typeface="Times New Roman" pitchFamily="18" charset="0"/>
                  </a:rPr>
                  <a:t> </a:t>
                </a:r>
                <a:endParaRPr lang="en-US" sz="1200">
                  <a:latin typeface="Times New Roman" pitchFamily="18" charset="0"/>
                  <a:cs typeface="Times New Roman" pitchFamily="18" charset="0"/>
                </a:endParaRPr>
              </a:p>
            </c:rich>
          </c:tx>
          <c:layout>
            <c:manualLayout>
              <c:xMode val="edge"/>
              <c:yMode val="edge"/>
              <c:x val="2.6994969378827647E-2"/>
              <c:y val="0.14345753789323343"/>
            </c:manualLayout>
          </c:layout>
          <c:overlay val="0"/>
        </c:title>
        <c:numFmt formatCode="General" sourceLinked="1"/>
        <c:majorTickMark val="out"/>
        <c:minorTickMark val="none"/>
        <c:tickLblPos val="nextTo"/>
        <c:txPr>
          <a:bodyPr/>
          <a:lstStyle/>
          <a:p>
            <a:pPr>
              <a:defRPr sz="1200" b="1">
                <a:latin typeface="Times New Roman" pitchFamily="18" charset="0"/>
                <a:cs typeface="Times New Roman" pitchFamily="18" charset="0"/>
              </a:defRPr>
            </a:pPr>
            <a:endParaRPr lang="en-US"/>
          </a:p>
        </c:txPr>
        <c:crossAx val="48562560"/>
        <c:crosses val="autoZero"/>
        <c:crossBetween val="between"/>
        <c:majorUnit val="0.1"/>
      </c:valAx>
    </c:plotArea>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Sheet1!$C$78</c:f>
              <c:strCache>
                <c:ptCount val="1"/>
                <c:pt idx="0">
                  <c:v>Newly D BC </c:v>
                </c:pt>
              </c:strCache>
            </c:strRef>
          </c:tx>
          <c:spPr>
            <a:solidFill>
              <a:srgbClr val="00B050"/>
            </a:solidFill>
          </c:spPr>
          <c:invertIfNegative val="0"/>
          <c:cat>
            <c:multiLvlStrRef>
              <c:f>Sheet1!$A$79:$B$80</c:f>
              <c:multiLvlStrCache>
                <c:ptCount val="2"/>
                <c:lvl>
                  <c:pt idx="0">
                    <c:v>Positive</c:v>
                  </c:pt>
                  <c:pt idx="1">
                    <c:v>Negative</c:v>
                  </c:pt>
                </c:lvl>
                <c:lvl>
                  <c:pt idx="0">
                    <c:v>ER</c:v>
                  </c:pt>
                </c:lvl>
              </c:multiLvlStrCache>
            </c:multiLvlStrRef>
          </c:cat>
          <c:val>
            <c:numRef>
              <c:f>Sheet1!$C$79:$C$80</c:f>
              <c:numCache>
                <c:formatCode>0.00%</c:formatCode>
                <c:ptCount val="2"/>
                <c:pt idx="0">
                  <c:v>0.85699999999999998</c:v>
                </c:pt>
                <c:pt idx="1">
                  <c:v>0.14299999999999999</c:v>
                </c:pt>
              </c:numCache>
            </c:numRef>
          </c:val>
          <c:extLst>
            <c:ext xmlns:c16="http://schemas.microsoft.com/office/drawing/2014/chart" uri="{C3380CC4-5D6E-409C-BE32-E72D297353CC}">
              <c16:uniqueId val="{00000000-5A6F-4764-8C48-7B6801CD1072}"/>
            </c:ext>
          </c:extLst>
        </c:ser>
        <c:ser>
          <c:idx val="1"/>
          <c:order val="1"/>
          <c:tx>
            <c:strRef>
              <c:f>Sheet1!$D$78</c:f>
              <c:strCache>
                <c:ptCount val="1"/>
                <c:pt idx="0">
                  <c:v>Under T BC </c:v>
                </c:pt>
              </c:strCache>
            </c:strRef>
          </c:tx>
          <c:spPr>
            <a:solidFill>
              <a:srgbClr val="FF0000"/>
            </a:solidFill>
          </c:spPr>
          <c:invertIfNegative val="0"/>
          <c:cat>
            <c:multiLvlStrRef>
              <c:f>Sheet1!$A$79:$B$80</c:f>
              <c:multiLvlStrCache>
                <c:ptCount val="2"/>
                <c:lvl>
                  <c:pt idx="0">
                    <c:v>Positive</c:v>
                  </c:pt>
                  <c:pt idx="1">
                    <c:v>Negative</c:v>
                  </c:pt>
                </c:lvl>
                <c:lvl>
                  <c:pt idx="0">
                    <c:v>ER</c:v>
                  </c:pt>
                </c:lvl>
              </c:multiLvlStrCache>
            </c:multiLvlStrRef>
          </c:cat>
          <c:val>
            <c:numRef>
              <c:f>Sheet1!$D$79:$D$80</c:f>
              <c:numCache>
                <c:formatCode>0.00%</c:formatCode>
                <c:ptCount val="2"/>
                <c:pt idx="0">
                  <c:v>0.83799999999999997</c:v>
                </c:pt>
                <c:pt idx="1">
                  <c:v>0.16200000000000001</c:v>
                </c:pt>
              </c:numCache>
            </c:numRef>
          </c:val>
          <c:extLst>
            <c:ext xmlns:c16="http://schemas.microsoft.com/office/drawing/2014/chart" uri="{C3380CC4-5D6E-409C-BE32-E72D297353CC}">
              <c16:uniqueId val="{00000001-5A6F-4764-8C48-7B6801CD1072}"/>
            </c:ext>
          </c:extLst>
        </c:ser>
        <c:dLbls>
          <c:showLegendKey val="0"/>
          <c:showVal val="0"/>
          <c:showCatName val="0"/>
          <c:showSerName val="0"/>
          <c:showPercent val="0"/>
          <c:showBubbleSize val="0"/>
        </c:dLbls>
        <c:gapWidth val="0"/>
        <c:gapDepth val="0"/>
        <c:shape val="cylinder"/>
        <c:axId val="48483328"/>
        <c:axId val="48489216"/>
        <c:axId val="214791040"/>
      </c:bar3DChart>
      <c:catAx>
        <c:axId val="48483328"/>
        <c:scaling>
          <c:orientation val="minMax"/>
        </c:scaling>
        <c:delete val="0"/>
        <c:axPos val="b"/>
        <c:numFmt formatCode="General" sourceLinked="0"/>
        <c:majorTickMark val="none"/>
        <c:minorTickMark val="none"/>
        <c:tickLblPos val="nextTo"/>
        <c:txPr>
          <a:bodyPr/>
          <a:lstStyle/>
          <a:p>
            <a:pPr>
              <a:defRPr sz="1200" b="1">
                <a:latin typeface="Times New Roman" pitchFamily="18" charset="0"/>
                <a:cs typeface="Times New Roman" pitchFamily="18" charset="0"/>
              </a:defRPr>
            </a:pPr>
            <a:endParaRPr lang="en-US"/>
          </a:p>
        </c:txPr>
        <c:crossAx val="48489216"/>
        <c:crosses val="autoZero"/>
        <c:auto val="1"/>
        <c:lblAlgn val="ctr"/>
        <c:lblOffset val="100"/>
        <c:noMultiLvlLbl val="0"/>
      </c:catAx>
      <c:valAx>
        <c:axId val="48489216"/>
        <c:scaling>
          <c:orientation val="minMax"/>
        </c:scaling>
        <c:delete val="0"/>
        <c:axPos val="l"/>
        <c:numFmt formatCode="0%" sourceLinked="0"/>
        <c:majorTickMark val="out"/>
        <c:minorTickMark val="none"/>
        <c:tickLblPos val="nextTo"/>
        <c:txPr>
          <a:bodyPr/>
          <a:lstStyle/>
          <a:p>
            <a:pPr>
              <a:defRPr sz="1200" b="1">
                <a:latin typeface="Times New Roman" pitchFamily="18" charset="0"/>
                <a:cs typeface="Times New Roman" pitchFamily="18" charset="0"/>
              </a:defRPr>
            </a:pPr>
            <a:endParaRPr lang="en-US"/>
          </a:p>
        </c:txPr>
        <c:crossAx val="48483328"/>
        <c:crosses val="autoZero"/>
        <c:crossBetween val="between"/>
      </c:valAx>
      <c:serAx>
        <c:axId val="214791040"/>
        <c:scaling>
          <c:orientation val="minMax"/>
        </c:scaling>
        <c:delete val="0"/>
        <c:axPos val="b"/>
        <c:majorTickMark val="none"/>
        <c:minorTickMark val="none"/>
        <c:tickLblPos val="nextTo"/>
        <c:txPr>
          <a:bodyPr/>
          <a:lstStyle/>
          <a:p>
            <a:pPr>
              <a:defRPr b="1">
                <a:latin typeface="Times New Roman" pitchFamily="18" charset="0"/>
                <a:cs typeface="Times New Roman" pitchFamily="18" charset="0"/>
              </a:defRPr>
            </a:pPr>
            <a:endParaRPr lang="en-US"/>
          </a:p>
        </c:txPr>
        <c:crossAx val="48489216"/>
        <c:crosses val="autoZero"/>
      </c:serAx>
    </c:plotArea>
    <c:plotVisOnly val="1"/>
    <c:dispBlanksAs val="gap"/>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Sheet1!$C$87</c:f>
              <c:strCache>
                <c:ptCount val="1"/>
                <c:pt idx="0">
                  <c:v>Newly D BC </c:v>
                </c:pt>
              </c:strCache>
            </c:strRef>
          </c:tx>
          <c:spPr>
            <a:solidFill>
              <a:srgbClr val="00B050"/>
            </a:solidFill>
          </c:spPr>
          <c:invertIfNegative val="0"/>
          <c:cat>
            <c:multiLvlStrRef>
              <c:f>Sheet1!$A$88:$B$89</c:f>
              <c:multiLvlStrCache>
                <c:ptCount val="2"/>
                <c:lvl>
                  <c:pt idx="0">
                    <c:v>Positive</c:v>
                  </c:pt>
                  <c:pt idx="1">
                    <c:v>Negative</c:v>
                  </c:pt>
                </c:lvl>
                <c:lvl>
                  <c:pt idx="0">
                    <c:v>CA15 - 3</c:v>
                  </c:pt>
                </c:lvl>
              </c:multiLvlStrCache>
            </c:multiLvlStrRef>
          </c:cat>
          <c:val>
            <c:numRef>
              <c:f>Sheet1!$C$88:$C$89</c:f>
              <c:numCache>
                <c:formatCode>0.00%</c:formatCode>
                <c:ptCount val="2"/>
                <c:pt idx="0">
                  <c:v>0.90500000000000003</c:v>
                </c:pt>
                <c:pt idx="1">
                  <c:v>9.5000000000000001E-2</c:v>
                </c:pt>
              </c:numCache>
            </c:numRef>
          </c:val>
          <c:extLst>
            <c:ext xmlns:c16="http://schemas.microsoft.com/office/drawing/2014/chart" uri="{C3380CC4-5D6E-409C-BE32-E72D297353CC}">
              <c16:uniqueId val="{00000000-6901-4947-A664-56BA97153369}"/>
            </c:ext>
          </c:extLst>
        </c:ser>
        <c:ser>
          <c:idx val="1"/>
          <c:order val="1"/>
          <c:tx>
            <c:strRef>
              <c:f>Sheet1!$D$87</c:f>
              <c:strCache>
                <c:ptCount val="1"/>
                <c:pt idx="0">
                  <c:v>Under T BC </c:v>
                </c:pt>
              </c:strCache>
            </c:strRef>
          </c:tx>
          <c:spPr>
            <a:solidFill>
              <a:srgbClr val="FF0000"/>
            </a:solidFill>
          </c:spPr>
          <c:invertIfNegative val="0"/>
          <c:cat>
            <c:multiLvlStrRef>
              <c:f>Sheet1!$A$88:$B$89</c:f>
              <c:multiLvlStrCache>
                <c:ptCount val="2"/>
                <c:lvl>
                  <c:pt idx="0">
                    <c:v>Positive</c:v>
                  </c:pt>
                  <c:pt idx="1">
                    <c:v>Negative</c:v>
                  </c:pt>
                </c:lvl>
                <c:lvl>
                  <c:pt idx="0">
                    <c:v>CA15 - 3</c:v>
                  </c:pt>
                </c:lvl>
              </c:multiLvlStrCache>
            </c:multiLvlStrRef>
          </c:cat>
          <c:val>
            <c:numRef>
              <c:f>Sheet1!$D$88:$D$89</c:f>
              <c:numCache>
                <c:formatCode>0.00%</c:formatCode>
                <c:ptCount val="2"/>
                <c:pt idx="0">
                  <c:v>0.97299999999999998</c:v>
                </c:pt>
                <c:pt idx="1">
                  <c:v>2.7E-2</c:v>
                </c:pt>
              </c:numCache>
            </c:numRef>
          </c:val>
          <c:extLst>
            <c:ext xmlns:c16="http://schemas.microsoft.com/office/drawing/2014/chart" uri="{C3380CC4-5D6E-409C-BE32-E72D297353CC}">
              <c16:uniqueId val="{00000001-6901-4947-A664-56BA97153369}"/>
            </c:ext>
          </c:extLst>
        </c:ser>
        <c:dLbls>
          <c:showLegendKey val="0"/>
          <c:showVal val="0"/>
          <c:showCatName val="0"/>
          <c:showSerName val="0"/>
          <c:showPercent val="0"/>
          <c:showBubbleSize val="0"/>
        </c:dLbls>
        <c:gapWidth val="0"/>
        <c:gapDepth val="0"/>
        <c:shape val="cylinder"/>
        <c:axId val="48524288"/>
        <c:axId val="48530176"/>
        <c:axId val="214793280"/>
      </c:bar3DChart>
      <c:catAx>
        <c:axId val="48524288"/>
        <c:scaling>
          <c:orientation val="minMax"/>
        </c:scaling>
        <c:delete val="0"/>
        <c:axPos val="b"/>
        <c:numFmt formatCode="General" sourceLinked="0"/>
        <c:majorTickMark val="none"/>
        <c:minorTickMark val="none"/>
        <c:tickLblPos val="nextTo"/>
        <c:txPr>
          <a:bodyPr/>
          <a:lstStyle/>
          <a:p>
            <a:pPr>
              <a:defRPr sz="1200" b="1">
                <a:latin typeface="Times New Roman" pitchFamily="18" charset="0"/>
                <a:cs typeface="Times New Roman" pitchFamily="18" charset="0"/>
              </a:defRPr>
            </a:pPr>
            <a:endParaRPr lang="en-US"/>
          </a:p>
        </c:txPr>
        <c:crossAx val="48530176"/>
        <c:crosses val="autoZero"/>
        <c:auto val="1"/>
        <c:lblAlgn val="ctr"/>
        <c:lblOffset val="100"/>
        <c:noMultiLvlLbl val="0"/>
      </c:catAx>
      <c:valAx>
        <c:axId val="48530176"/>
        <c:scaling>
          <c:orientation val="minMax"/>
        </c:scaling>
        <c:delete val="0"/>
        <c:axPos val="l"/>
        <c:numFmt formatCode="0%" sourceLinked="0"/>
        <c:majorTickMark val="out"/>
        <c:minorTickMark val="none"/>
        <c:tickLblPos val="nextTo"/>
        <c:txPr>
          <a:bodyPr/>
          <a:lstStyle/>
          <a:p>
            <a:pPr>
              <a:defRPr sz="1200" b="1">
                <a:latin typeface="Times New Roman" pitchFamily="18" charset="0"/>
                <a:cs typeface="Times New Roman" pitchFamily="18" charset="0"/>
              </a:defRPr>
            </a:pPr>
            <a:endParaRPr lang="en-US"/>
          </a:p>
        </c:txPr>
        <c:crossAx val="48524288"/>
        <c:crosses val="autoZero"/>
        <c:crossBetween val="between"/>
      </c:valAx>
      <c:serAx>
        <c:axId val="214793280"/>
        <c:scaling>
          <c:orientation val="minMax"/>
        </c:scaling>
        <c:delete val="0"/>
        <c:axPos val="b"/>
        <c:majorTickMark val="none"/>
        <c:minorTickMark val="none"/>
        <c:tickLblPos val="nextTo"/>
        <c:txPr>
          <a:bodyPr/>
          <a:lstStyle/>
          <a:p>
            <a:pPr>
              <a:defRPr b="1">
                <a:latin typeface="Times New Roman" pitchFamily="18" charset="0"/>
                <a:cs typeface="Times New Roman" pitchFamily="18" charset="0"/>
              </a:defRPr>
            </a:pPr>
            <a:endParaRPr lang="en-US"/>
          </a:p>
        </c:txPr>
        <c:crossAx val="48530176"/>
        <c:crosses val="autoZero"/>
      </c:serAx>
    </c:plotArea>
    <c:plotVisOnly val="1"/>
    <c:dispBlanksAs val="gap"/>
    <c:showDLblsOverMax val="0"/>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27F137-9C40-43F5-8C36-0E761E26E94E}" type="datetimeFigureOut">
              <a:rPr lang="en-US" smtClean="0"/>
              <a:t>12/14/2023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6C369C-0A57-4D98-B993-511908BC7E48}" type="slidenum">
              <a:rPr lang="en-US" smtClean="0"/>
              <a:t>‹#›</a:t>
            </a:fld>
            <a:endParaRPr lang="en-US"/>
          </a:p>
        </p:txBody>
      </p:sp>
    </p:spTree>
    <p:extLst>
      <p:ext uri="{BB962C8B-B14F-4D97-AF65-F5344CB8AC3E}">
        <p14:creationId xmlns:p14="http://schemas.microsoft.com/office/powerpoint/2010/main" val="142781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252525"/>
                </a:solidFill>
                <a:effectLst/>
              </a:rPr>
              <a:t>This table shows a graduated increase in serum beta between groups.</a:t>
            </a:r>
          </a:p>
        </p:txBody>
      </p:sp>
      <p:sp>
        <p:nvSpPr>
          <p:cNvPr id="4" name="Slide Number Placeholder 3"/>
          <p:cNvSpPr>
            <a:spLocks noGrp="1"/>
          </p:cNvSpPr>
          <p:nvPr>
            <p:ph type="sldNum" sz="quarter" idx="5"/>
          </p:nvPr>
        </p:nvSpPr>
        <p:spPr/>
        <p:txBody>
          <a:bodyPr/>
          <a:lstStyle/>
          <a:p>
            <a:fld id="{A76C369C-0A57-4D98-B993-511908BC7E48}" type="slidenum">
              <a:rPr lang="en-US" smtClean="0"/>
              <a:t>2</a:t>
            </a:fld>
            <a:endParaRPr lang="en-US"/>
          </a:p>
        </p:txBody>
      </p:sp>
    </p:spTree>
    <p:extLst>
      <p:ext uri="{BB962C8B-B14F-4D97-AF65-F5344CB8AC3E}">
        <p14:creationId xmlns:p14="http://schemas.microsoft.com/office/powerpoint/2010/main" val="4268348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252525"/>
                </a:solidFill>
                <a:effectLst/>
              </a:rPr>
              <a:t>This table shows a graduated increase in serum beta between groups.</a:t>
            </a:r>
          </a:p>
        </p:txBody>
      </p:sp>
      <p:sp>
        <p:nvSpPr>
          <p:cNvPr id="4" name="Slide Number Placeholder 3"/>
          <p:cNvSpPr>
            <a:spLocks noGrp="1"/>
          </p:cNvSpPr>
          <p:nvPr>
            <p:ph type="sldNum" sz="quarter" idx="5"/>
          </p:nvPr>
        </p:nvSpPr>
        <p:spPr/>
        <p:txBody>
          <a:bodyPr/>
          <a:lstStyle/>
          <a:p>
            <a:fld id="{A76C369C-0A57-4D98-B993-511908BC7E48}" type="slidenum">
              <a:rPr lang="en-US" smtClean="0"/>
              <a:t>11</a:t>
            </a:fld>
            <a:endParaRPr lang="en-US"/>
          </a:p>
        </p:txBody>
      </p:sp>
    </p:spTree>
    <p:extLst>
      <p:ext uri="{BB962C8B-B14F-4D97-AF65-F5344CB8AC3E}">
        <p14:creationId xmlns:p14="http://schemas.microsoft.com/office/powerpoint/2010/main" val="31743624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252525"/>
                </a:solidFill>
                <a:effectLst/>
              </a:rPr>
              <a:t>This table shows a graduated increase in serum beta between groups.</a:t>
            </a:r>
          </a:p>
        </p:txBody>
      </p:sp>
      <p:sp>
        <p:nvSpPr>
          <p:cNvPr id="4" name="Slide Number Placeholder 3"/>
          <p:cNvSpPr>
            <a:spLocks noGrp="1"/>
          </p:cNvSpPr>
          <p:nvPr>
            <p:ph type="sldNum" sz="quarter" idx="5"/>
          </p:nvPr>
        </p:nvSpPr>
        <p:spPr/>
        <p:txBody>
          <a:bodyPr/>
          <a:lstStyle/>
          <a:p>
            <a:fld id="{A76C369C-0A57-4D98-B993-511908BC7E48}" type="slidenum">
              <a:rPr lang="en-US" smtClean="0"/>
              <a:t>12</a:t>
            </a:fld>
            <a:endParaRPr lang="en-US"/>
          </a:p>
        </p:txBody>
      </p:sp>
    </p:spTree>
    <p:extLst>
      <p:ext uri="{BB962C8B-B14F-4D97-AF65-F5344CB8AC3E}">
        <p14:creationId xmlns:p14="http://schemas.microsoft.com/office/powerpoint/2010/main" val="21543812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252525"/>
                </a:solidFill>
                <a:effectLst/>
              </a:rPr>
              <a:t>This table shows a graduated increase in serum beta between groups.</a:t>
            </a:r>
          </a:p>
        </p:txBody>
      </p:sp>
      <p:sp>
        <p:nvSpPr>
          <p:cNvPr id="4" name="Slide Number Placeholder 3"/>
          <p:cNvSpPr>
            <a:spLocks noGrp="1"/>
          </p:cNvSpPr>
          <p:nvPr>
            <p:ph type="sldNum" sz="quarter" idx="5"/>
          </p:nvPr>
        </p:nvSpPr>
        <p:spPr/>
        <p:txBody>
          <a:bodyPr/>
          <a:lstStyle/>
          <a:p>
            <a:fld id="{A76C369C-0A57-4D98-B993-511908BC7E48}" type="slidenum">
              <a:rPr lang="en-US" smtClean="0"/>
              <a:t>13</a:t>
            </a:fld>
            <a:endParaRPr lang="en-US"/>
          </a:p>
        </p:txBody>
      </p:sp>
    </p:spTree>
    <p:extLst>
      <p:ext uri="{BB962C8B-B14F-4D97-AF65-F5344CB8AC3E}">
        <p14:creationId xmlns:p14="http://schemas.microsoft.com/office/powerpoint/2010/main" val="36044783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252525"/>
                </a:solidFill>
                <a:effectLst/>
              </a:rPr>
              <a:t>This table shows a graduated increase in serum beta between groups.</a:t>
            </a:r>
          </a:p>
        </p:txBody>
      </p:sp>
      <p:sp>
        <p:nvSpPr>
          <p:cNvPr id="4" name="Slide Number Placeholder 3"/>
          <p:cNvSpPr>
            <a:spLocks noGrp="1"/>
          </p:cNvSpPr>
          <p:nvPr>
            <p:ph type="sldNum" sz="quarter" idx="5"/>
          </p:nvPr>
        </p:nvSpPr>
        <p:spPr/>
        <p:txBody>
          <a:bodyPr/>
          <a:lstStyle/>
          <a:p>
            <a:fld id="{A76C369C-0A57-4D98-B993-511908BC7E48}" type="slidenum">
              <a:rPr lang="en-US" smtClean="0"/>
              <a:t>14</a:t>
            </a:fld>
            <a:endParaRPr lang="en-US"/>
          </a:p>
        </p:txBody>
      </p:sp>
    </p:spTree>
    <p:extLst>
      <p:ext uri="{BB962C8B-B14F-4D97-AF65-F5344CB8AC3E}">
        <p14:creationId xmlns:p14="http://schemas.microsoft.com/office/powerpoint/2010/main" val="26425010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252525"/>
                </a:solidFill>
                <a:effectLst/>
              </a:rPr>
              <a:t>This table shows a graduated increase in serum beta between groups.</a:t>
            </a:r>
          </a:p>
        </p:txBody>
      </p:sp>
      <p:sp>
        <p:nvSpPr>
          <p:cNvPr id="4" name="Slide Number Placeholder 3"/>
          <p:cNvSpPr>
            <a:spLocks noGrp="1"/>
          </p:cNvSpPr>
          <p:nvPr>
            <p:ph type="sldNum" sz="quarter" idx="5"/>
          </p:nvPr>
        </p:nvSpPr>
        <p:spPr/>
        <p:txBody>
          <a:bodyPr/>
          <a:lstStyle/>
          <a:p>
            <a:fld id="{A76C369C-0A57-4D98-B993-511908BC7E48}" type="slidenum">
              <a:rPr lang="en-US" smtClean="0"/>
              <a:t>15</a:t>
            </a:fld>
            <a:endParaRPr lang="en-US"/>
          </a:p>
        </p:txBody>
      </p:sp>
    </p:spTree>
    <p:extLst>
      <p:ext uri="{BB962C8B-B14F-4D97-AF65-F5344CB8AC3E}">
        <p14:creationId xmlns:p14="http://schemas.microsoft.com/office/powerpoint/2010/main" val="1294865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252525"/>
                </a:solidFill>
                <a:effectLst/>
              </a:rPr>
              <a:t>This table shows a graduated increase in serum beta between groups.</a:t>
            </a:r>
          </a:p>
        </p:txBody>
      </p:sp>
      <p:sp>
        <p:nvSpPr>
          <p:cNvPr id="4" name="Slide Number Placeholder 3"/>
          <p:cNvSpPr>
            <a:spLocks noGrp="1"/>
          </p:cNvSpPr>
          <p:nvPr>
            <p:ph type="sldNum" sz="quarter" idx="5"/>
          </p:nvPr>
        </p:nvSpPr>
        <p:spPr/>
        <p:txBody>
          <a:bodyPr/>
          <a:lstStyle/>
          <a:p>
            <a:fld id="{A76C369C-0A57-4D98-B993-511908BC7E48}" type="slidenum">
              <a:rPr lang="en-US" smtClean="0"/>
              <a:t>16</a:t>
            </a:fld>
            <a:endParaRPr lang="en-US"/>
          </a:p>
        </p:txBody>
      </p:sp>
    </p:spTree>
    <p:extLst>
      <p:ext uri="{BB962C8B-B14F-4D97-AF65-F5344CB8AC3E}">
        <p14:creationId xmlns:p14="http://schemas.microsoft.com/office/powerpoint/2010/main" val="5087319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252525"/>
                </a:solidFill>
                <a:effectLst/>
              </a:rPr>
              <a:t>This table shows a graduated increase in serum beta between groups.</a:t>
            </a:r>
          </a:p>
        </p:txBody>
      </p:sp>
      <p:sp>
        <p:nvSpPr>
          <p:cNvPr id="4" name="Slide Number Placeholder 3"/>
          <p:cNvSpPr>
            <a:spLocks noGrp="1"/>
          </p:cNvSpPr>
          <p:nvPr>
            <p:ph type="sldNum" sz="quarter" idx="5"/>
          </p:nvPr>
        </p:nvSpPr>
        <p:spPr/>
        <p:txBody>
          <a:bodyPr/>
          <a:lstStyle/>
          <a:p>
            <a:fld id="{A76C369C-0A57-4D98-B993-511908BC7E48}" type="slidenum">
              <a:rPr lang="en-US" smtClean="0"/>
              <a:t>17</a:t>
            </a:fld>
            <a:endParaRPr lang="en-US"/>
          </a:p>
        </p:txBody>
      </p:sp>
    </p:spTree>
    <p:extLst>
      <p:ext uri="{BB962C8B-B14F-4D97-AF65-F5344CB8AC3E}">
        <p14:creationId xmlns:p14="http://schemas.microsoft.com/office/powerpoint/2010/main" val="27934581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76C369C-0A57-4D98-B993-511908BC7E48}" type="slidenum">
              <a:rPr lang="en-US" smtClean="0"/>
              <a:t>19</a:t>
            </a:fld>
            <a:endParaRPr lang="en-US"/>
          </a:p>
        </p:txBody>
      </p:sp>
    </p:spTree>
    <p:extLst>
      <p:ext uri="{BB962C8B-B14F-4D97-AF65-F5344CB8AC3E}">
        <p14:creationId xmlns:p14="http://schemas.microsoft.com/office/powerpoint/2010/main" val="27544959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76C369C-0A57-4D98-B993-511908BC7E48}" type="slidenum">
              <a:rPr lang="en-US" smtClean="0"/>
              <a:t>20</a:t>
            </a:fld>
            <a:endParaRPr lang="en-US"/>
          </a:p>
        </p:txBody>
      </p:sp>
    </p:spTree>
    <p:extLst>
      <p:ext uri="{BB962C8B-B14F-4D97-AF65-F5344CB8AC3E}">
        <p14:creationId xmlns:p14="http://schemas.microsoft.com/office/powerpoint/2010/main" val="6739752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76C369C-0A57-4D98-B993-511908BC7E48}" type="slidenum">
              <a:rPr lang="en-US" smtClean="0"/>
              <a:t>21</a:t>
            </a:fld>
            <a:endParaRPr lang="en-US"/>
          </a:p>
        </p:txBody>
      </p:sp>
    </p:spTree>
    <p:extLst>
      <p:ext uri="{BB962C8B-B14F-4D97-AF65-F5344CB8AC3E}">
        <p14:creationId xmlns:p14="http://schemas.microsoft.com/office/powerpoint/2010/main" val="833873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252525"/>
                </a:solidFill>
                <a:effectLst/>
              </a:rPr>
              <a:t>This table shows a graduated increase in serum beta between groups.</a:t>
            </a:r>
          </a:p>
        </p:txBody>
      </p:sp>
      <p:sp>
        <p:nvSpPr>
          <p:cNvPr id="4" name="Slide Number Placeholder 3"/>
          <p:cNvSpPr>
            <a:spLocks noGrp="1"/>
          </p:cNvSpPr>
          <p:nvPr>
            <p:ph type="sldNum" sz="quarter" idx="5"/>
          </p:nvPr>
        </p:nvSpPr>
        <p:spPr/>
        <p:txBody>
          <a:bodyPr/>
          <a:lstStyle/>
          <a:p>
            <a:fld id="{A76C369C-0A57-4D98-B993-511908BC7E48}" type="slidenum">
              <a:rPr lang="en-US" smtClean="0"/>
              <a:t>3</a:t>
            </a:fld>
            <a:endParaRPr lang="en-US"/>
          </a:p>
        </p:txBody>
      </p:sp>
    </p:spTree>
    <p:extLst>
      <p:ext uri="{BB962C8B-B14F-4D97-AF65-F5344CB8AC3E}">
        <p14:creationId xmlns:p14="http://schemas.microsoft.com/office/powerpoint/2010/main" val="7114954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76C369C-0A57-4D98-B993-511908BC7E48}" type="slidenum">
              <a:rPr lang="en-US" smtClean="0"/>
              <a:t>22</a:t>
            </a:fld>
            <a:endParaRPr lang="en-US"/>
          </a:p>
        </p:txBody>
      </p:sp>
    </p:spTree>
    <p:extLst>
      <p:ext uri="{BB962C8B-B14F-4D97-AF65-F5344CB8AC3E}">
        <p14:creationId xmlns:p14="http://schemas.microsoft.com/office/powerpoint/2010/main" val="4150630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76C369C-0A57-4D98-B993-511908BC7E48}" type="slidenum">
              <a:rPr lang="en-US" smtClean="0"/>
              <a:t>23</a:t>
            </a:fld>
            <a:endParaRPr lang="en-US"/>
          </a:p>
        </p:txBody>
      </p:sp>
    </p:spTree>
    <p:extLst>
      <p:ext uri="{BB962C8B-B14F-4D97-AF65-F5344CB8AC3E}">
        <p14:creationId xmlns:p14="http://schemas.microsoft.com/office/powerpoint/2010/main" val="65386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252525"/>
                </a:solidFill>
                <a:effectLst/>
              </a:rPr>
              <a:t>This table shows a graduated increase in serum beta between groups.</a:t>
            </a:r>
          </a:p>
        </p:txBody>
      </p:sp>
      <p:sp>
        <p:nvSpPr>
          <p:cNvPr id="4" name="Slide Number Placeholder 3"/>
          <p:cNvSpPr>
            <a:spLocks noGrp="1"/>
          </p:cNvSpPr>
          <p:nvPr>
            <p:ph type="sldNum" sz="quarter" idx="5"/>
          </p:nvPr>
        </p:nvSpPr>
        <p:spPr/>
        <p:txBody>
          <a:bodyPr/>
          <a:lstStyle/>
          <a:p>
            <a:fld id="{A76C369C-0A57-4D98-B993-511908BC7E48}" type="slidenum">
              <a:rPr lang="en-US" smtClean="0"/>
              <a:t>4</a:t>
            </a:fld>
            <a:endParaRPr lang="en-US"/>
          </a:p>
        </p:txBody>
      </p:sp>
    </p:spTree>
    <p:extLst>
      <p:ext uri="{BB962C8B-B14F-4D97-AF65-F5344CB8AC3E}">
        <p14:creationId xmlns:p14="http://schemas.microsoft.com/office/powerpoint/2010/main" val="32940294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252525"/>
                </a:solidFill>
                <a:effectLst/>
              </a:rPr>
              <a:t>This table shows a graduated increase in serum beta between groups.</a:t>
            </a:r>
          </a:p>
        </p:txBody>
      </p:sp>
      <p:sp>
        <p:nvSpPr>
          <p:cNvPr id="4" name="Slide Number Placeholder 3"/>
          <p:cNvSpPr>
            <a:spLocks noGrp="1"/>
          </p:cNvSpPr>
          <p:nvPr>
            <p:ph type="sldNum" sz="quarter" idx="5"/>
          </p:nvPr>
        </p:nvSpPr>
        <p:spPr/>
        <p:txBody>
          <a:bodyPr/>
          <a:lstStyle/>
          <a:p>
            <a:fld id="{A76C369C-0A57-4D98-B993-511908BC7E48}" type="slidenum">
              <a:rPr lang="en-US" smtClean="0"/>
              <a:t>5</a:t>
            </a:fld>
            <a:endParaRPr lang="en-US"/>
          </a:p>
        </p:txBody>
      </p:sp>
    </p:spTree>
    <p:extLst>
      <p:ext uri="{BB962C8B-B14F-4D97-AF65-F5344CB8AC3E}">
        <p14:creationId xmlns:p14="http://schemas.microsoft.com/office/powerpoint/2010/main" val="6854601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252525"/>
                </a:solidFill>
                <a:effectLst/>
              </a:rPr>
              <a:t>This table shows a graduated increase in serum beta between groups.</a:t>
            </a:r>
          </a:p>
        </p:txBody>
      </p:sp>
      <p:sp>
        <p:nvSpPr>
          <p:cNvPr id="4" name="Slide Number Placeholder 3"/>
          <p:cNvSpPr>
            <a:spLocks noGrp="1"/>
          </p:cNvSpPr>
          <p:nvPr>
            <p:ph type="sldNum" sz="quarter" idx="5"/>
          </p:nvPr>
        </p:nvSpPr>
        <p:spPr/>
        <p:txBody>
          <a:bodyPr/>
          <a:lstStyle/>
          <a:p>
            <a:fld id="{A76C369C-0A57-4D98-B993-511908BC7E48}" type="slidenum">
              <a:rPr lang="en-US" smtClean="0"/>
              <a:t>6</a:t>
            </a:fld>
            <a:endParaRPr lang="en-US"/>
          </a:p>
        </p:txBody>
      </p:sp>
    </p:spTree>
    <p:extLst>
      <p:ext uri="{BB962C8B-B14F-4D97-AF65-F5344CB8AC3E}">
        <p14:creationId xmlns:p14="http://schemas.microsoft.com/office/powerpoint/2010/main" val="5382867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252525"/>
                </a:solidFill>
                <a:effectLst/>
              </a:rPr>
              <a:t>This table shows a graduated increase in serum beta between groups.</a:t>
            </a:r>
          </a:p>
        </p:txBody>
      </p:sp>
      <p:sp>
        <p:nvSpPr>
          <p:cNvPr id="4" name="Slide Number Placeholder 3"/>
          <p:cNvSpPr>
            <a:spLocks noGrp="1"/>
          </p:cNvSpPr>
          <p:nvPr>
            <p:ph type="sldNum" sz="quarter" idx="5"/>
          </p:nvPr>
        </p:nvSpPr>
        <p:spPr/>
        <p:txBody>
          <a:bodyPr/>
          <a:lstStyle/>
          <a:p>
            <a:fld id="{A76C369C-0A57-4D98-B993-511908BC7E48}" type="slidenum">
              <a:rPr lang="en-US" smtClean="0"/>
              <a:t>7</a:t>
            </a:fld>
            <a:endParaRPr lang="en-US"/>
          </a:p>
        </p:txBody>
      </p:sp>
    </p:spTree>
    <p:extLst>
      <p:ext uri="{BB962C8B-B14F-4D97-AF65-F5344CB8AC3E}">
        <p14:creationId xmlns:p14="http://schemas.microsoft.com/office/powerpoint/2010/main" val="765189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252525"/>
                </a:solidFill>
                <a:effectLst/>
              </a:rPr>
              <a:t>This table shows a graduated increase in serum beta between groups.</a:t>
            </a:r>
          </a:p>
        </p:txBody>
      </p:sp>
      <p:sp>
        <p:nvSpPr>
          <p:cNvPr id="4" name="Slide Number Placeholder 3"/>
          <p:cNvSpPr>
            <a:spLocks noGrp="1"/>
          </p:cNvSpPr>
          <p:nvPr>
            <p:ph type="sldNum" sz="quarter" idx="5"/>
          </p:nvPr>
        </p:nvSpPr>
        <p:spPr/>
        <p:txBody>
          <a:bodyPr/>
          <a:lstStyle/>
          <a:p>
            <a:fld id="{A76C369C-0A57-4D98-B993-511908BC7E48}" type="slidenum">
              <a:rPr lang="en-US" smtClean="0"/>
              <a:t>8</a:t>
            </a:fld>
            <a:endParaRPr lang="en-US"/>
          </a:p>
        </p:txBody>
      </p:sp>
    </p:spTree>
    <p:extLst>
      <p:ext uri="{BB962C8B-B14F-4D97-AF65-F5344CB8AC3E}">
        <p14:creationId xmlns:p14="http://schemas.microsoft.com/office/powerpoint/2010/main" val="26669638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252525"/>
                </a:solidFill>
                <a:effectLst/>
              </a:rPr>
              <a:t>This table shows a graduated increase in serum beta between groups.</a:t>
            </a:r>
          </a:p>
        </p:txBody>
      </p:sp>
      <p:sp>
        <p:nvSpPr>
          <p:cNvPr id="4" name="Slide Number Placeholder 3"/>
          <p:cNvSpPr>
            <a:spLocks noGrp="1"/>
          </p:cNvSpPr>
          <p:nvPr>
            <p:ph type="sldNum" sz="quarter" idx="5"/>
          </p:nvPr>
        </p:nvSpPr>
        <p:spPr/>
        <p:txBody>
          <a:bodyPr/>
          <a:lstStyle/>
          <a:p>
            <a:fld id="{A76C369C-0A57-4D98-B993-511908BC7E48}" type="slidenum">
              <a:rPr lang="en-US" smtClean="0"/>
              <a:t>9</a:t>
            </a:fld>
            <a:endParaRPr lang="en-US"/>
          </a:p>
        </p:txBody>
      </p:sp>
    </p:spTree>
    <p:extLst>
      <p:ext uri="{BB962C8B-B14F-4D97-AF65-F5344CB8AC3E}">
        <p14:creationId xmlns:p14="http://schemas.microsoft.com/office/powerpoint/2010/main" val="24321376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table shows a graduated increase in serum beta between groups.</a:t>
            </a:r>
          </a:p>
        </p:txBody>
      </p:sp>
      <p:sp>
        <p:nvSpPr>
          <p:cNvPr id="4" name="Slide Number Placeholder 3"/>
          <p:cNvSpPr>
            <a:spLocks noGrp="1"/>
          </p:cNvSpPr>
          <p:nvPr>
            <p:ph type="sldNum" sz="quarter" idx="5"/>
          </p:nvPr>
        </p:nvSpPr>
        <p:spPr/>
        <p:txBody>
          <a:bodyPr/>
          <a:lstStyle/>
          <a:p>
            <a:fld id="{A76C369C-0A57-4D98-B993-511908BC7E48}" type="slidenum">
              <a:rPr lang="en-US" smtClean="0"/>
              <a:t>10</a:t>
            </a:fld>
            <a:endParaRPr lang="en-US"/>
          </a:p>
        </p:txBody>
      </p:sp>
    </p:spTree>
    <p:extLst>
      <p:ext uri="{BB962C8B-B14F-4D97-AF65-F5344CB8AC3E}">
        <p14:creationId xmlns:p14="http://schemas.microsoft.com/office/powerpoint/2010/main" val="24253217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BFFC8FD-D993-40C4-AFF1-2337CA1EBB58}" type="datetimeFigureOut">
              <a:rPr lang="en-US" smtClean="0"/>
              <a:t>12/14/2023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76F7F2-72B8-40C7-AAAD-4801BBF8FF64}" type="slidenum">
              <a:rPr lang="en-US" smtClean="0"/>
              <a:t>‹#›</a:t>
            </a:fld>
            <a:endParaRPr lang="en-US"/>
          </a:p>
        </p:txBody>
      </p:sp>
    </p:spTree>
    <p:extLst>
      <p:ext uri="{BB962C8B-B14F-4D97-AF65-F5344CB8AC3E}">
        <p14:creationId xmlns:p14="http://schemas.microsoft.com/office/powerpoint/2010/main" val="3103823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FFC8FD-D993-40C4-AFF1-2337CA1EBB58}" type="datetimeFigureOut">
              <a:rPr lang="en-US" smtClean="0"/>
              <a:t>12/14/2023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76F7F2-72B8-40C7-AAAD-4801BBF8FF64}" type="slidenum">
              <a:rPr lang="en-US" smtClean="0"/>
              <a:t>‹#›</a:t>
            </a:fld>
            <a:endParaRPr lang="en-US"/>
          </a:p>
        </p:txBody>
      </p:sp>
    </p:spTree>
    <p:extLst>
      <p:ext uri="{BB962C8B-B14F-4D97-AF65-F5344CB8AC3E}">
        <p14:creationId xmlns:p14="http://schemas.microsoft.com/office/powerpoint/2010/main" val="264929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FFC8FD-D993-40C4-AFF1-2337CA1EBB58}" type="datetimeFigureOut">
              <a:rPr lang="en-US" smtClean="0"/>
              <a:t>12/14/2023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76F7F2-72B8-40C7-AAAD-4801BBF8FF64}"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556904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FFC8FD-D993-40C4-AFF1-2337CA1EBB58}" type="datetimeFigureOut">
              <a:rPr lang="en-US" smtClean="0"/>
              <a:t>12/14/2023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76F7F2-72B8-40C7-AAAD-4801BBF8FF64}" type="slidenum">
              <a:rPr lang="en-US" smtClean="0"/>
              <a:t>‹#›</a:t>
            </a:fld>
            <a:endParaRPr lang="en-US"/>
          </a:p>
        </p:txBody>
      </p:sp>
    </p:spTree>
    <p:extLst>
      <p:ext uri="{BB962C8B-B14F-4D97-AF65-F5344CB8AC3E}">
        <p14:creationId xmlns:p14="http://schemas.microsoft.com/office/powerpoint/2010/main" val="18638220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FFC8FD-D993-40C4-AFF1-2337CA1EBB58}" type="datetimeFigureOut">
              <a:rPr lang="en-US" smtClean="0"/>
              <a:t>12/14/2023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76F7F2-72B8-40C7-AAAD-4801BBF8FF6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106267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FFC8FD-D993-40C4-AFF1-2337CA1EBB58}" type="datetimeFigureOut">
              <a:rPr lang="en-US" smtClean="0"/>
              <a:t>12/14/2023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76F7F2-72B8-40C7-AAAD-4801BBF8FF64}" type="slidenum">
              <a:rPr lang="en-US" smtClean="0"/>
              <a:t>‹#›</a:t>
            </a:fld>
            <a:endParaRPr lang="en-US"/>
          </a:p>
        </p:txBody>
      </p:sp>
    </p:spTree>
    <p:extLst>
      <p:ext uri="{BB962C8B-B14F-4D97-AF65-F5344CB8AC3E}">
        <p14:creationId xmlns:p14="http://schemas.microsoft.com/office/powerpoint/2010/main" val="24460059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FFC8FD-D993-40C4-AFF1-2337CA1EBB58}" type="datetimeFigureOut">
              <a:rPr lang="en-US" smtClean="0"/>
              <a:t>12/14/2023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76F7F2-72B8-40C7-AAAD-4801BBF8FF64}" type="slidenum">
              <a:rPr lang="en-US" smtClean="0"/>
              <a:t>‹#›</a:t>
            </a:fld>
            <a:endParaRPr lang="en-US"/>
          </a:p>
        </p:txBody>
      </p:sp>
    </p:spTree>
    <p:extLst>
      <p:ext uri="{BB962C8B-B14F-4D97-AF65-F5344CB8AC3E}">
        <p14:creationId xmlns:p14="http://schemas.microsoft.com/office/powerpoint/2010/main" val="9989592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FFC8FD-D993-40C4-AFF1-2337CA1EBB58}" type="datetimeFigureOut">
              <a:rPr lang="en-US" smtClean="0"/>
              <a:t>12/14/2023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76F7F2-72B8-40C7-AAAD-4801BBF8FF64}" type="slidenum">
              <a:rPr lang="en-US" smtClean="0"/>
              <a:t>‹#›</a:t>
            </a:fld>
            <a:endParaRPr lang="en-US"/>
          </a:p>
        </p:txBody>
      </p:sp>
    </p:spTree>
    <p:extLst>
      <p:ext uri="{BB962C8B-B14F-4D97-AF65-F5344CB8AC3E}">
        <p14:creationId xmlns:p14="http://schemas.microsoft.com/office/powerpoint/2010/main" val="557652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FFC8FD-D993-40C4-AFF1-2337CA1EBB58}" type="datetimeFigureOut">
              <a:rPr lang="en-US" smtClean="0"/>
              <a:t>12/14/2023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76F7F2-72B8-40C7-AAAD-4801BBF8FF64}" type="slidenum">
              <a:rPr lang="en-US" smtClean="0"/>
              <a:t>‹#›</a:t>
            </a:fld>
            <a:endParaRPr lang="en-US"/>
          </a:p>
        </p:txBody>
      </p:sp>
    </p:spTree>
    <p:extLst>
      <p:ext uri="{BB962C8B-B14F-4D97-AF65-F5344CB8AC3E}">
        <p14:creationId xmlns:p14="http://schemas.microsoft.com/office/powerpoint/2010/main" val="520571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FFC8FD-D993-40C4-AFF1-2337CA1EBB58}" type="datetimeFigureOut">
              <a:rPr lang="en-US" smtClean="0"/>
              <a:t>12/14/2023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76F7F2-72B8-40C7-AAAD-4801BBF8FF64}" type="slidenum">
              <a:rPr lang="en-US" smtClean="0"/>
              <a:t>‹#›</a:t>
            </a:fld>
            <a:endParaRPr lang="en-US"/>
          </a:p>
        </p:txBody>
      </p:sp>
    </p:spTree>
    <p:extLst>
      <p:ext uri="{BB962C8B-B14F-4D97-AF65-F5344CB8AC3E}">
        <p14:creationId xmlns:p14="http://schemas.microsoft.com/office/powerpoint/2010/main" val="771399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FFC8FD-D993-40C4-AFF1-2337CA1EBB58}" type="datetimeFigureOut">
              <a:rPr lang="en-US" smtClean="0"/>
              <a:t>12/14/2023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76F7F2-72B8-40C7-AAAD-4801BBF8FF64}" type="slidenum">
              <a:rPr lang="en-US" smtClean="0"/>
              <a:t>‹#›</a:t>
            </a:fld>
            <a:endParaRPr lang="en-US"/>
          </a:p>
        </p:txBody>
      </p:sp>
    </p:spTree>
    <p:extLst>
      <p:ext uri="{BB962C8B-B14F-4D97-AF65-F5344CB8AC3E}">
        <p14:creationId xmlns:p14="http://schemas.microsoft.com/office/powerpoint/2010/main" val="1390663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BFFC8FD-D993-40C4-AFF1-2337CA1EBB58}" type="datetimeFigureOut">
              <a:rPr lang="en-US" smtClean="0"/>
              <a:t>12/14/2023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76F7F2-72B8-40C7-AAAD-4801BBF8FF64}" type="slidenum">
              <a:rPr lang="en-US" smtClean="0"/>
              <a:t>‹#›</a:t>
            </a:fld>
            <a:endParaRPr lang="en-US"/>
          </a:p>
        </p:txBody>
      </p:sp>
    </p:spTree>
    <p:extLst>
      <p:ext uri="{BB962C8B-B14F-4D97-AF65-F5344CB8AC3E}">
        <p14:creationId xmlns:p14="http://schemas.microsoft.com/office/powerpoint/2010/main" val="3097889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BFFC8FD-D993-40C4-AFF1-2337CA1EBB58}" type="datetimeFigureOut">
              <a:rPr lang="en-US" smtClean="0"/>
              <a:t>12/14/2023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76F7F2-72B8-40C7-AAAD-4801BBF8FF64}" type="slidenum">
              <a:rPr lang="en-US" smtClean="0"/>
              <a:t>‹#›</a:t>
            </a:fld>
            <a:endParaRPr lang="en-US"/>
          </a:p>
        </p:txBody>
      </p:sp>
    </p:spTree>
    <p:extLst>
      <p:ext uri="{BB962C8B-B14F-4D97-AF65-F5344CB8AC3E}">
        <p14:creationId xmlns:p14="http://schemas.microsoft.com/office/powerpoint/2010/main" val="832465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FFC8FD-D993-40C4-AFF1-2337CA1EBB58}" type="datetimeFigureOut">
              <a:rPr lang="en-US" smtClean="0"/>
              <a:t>12/14/2023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76F7F2-72B8-40C7-AAAD-4801BBF8FF64}" type="slidenum">
              <a:rPr lang="en-US" smtClean="0"/>
              <a:t>‹#›</a:t>
            </a:fld>
            <a:endParaRPr lang="en-US"/>
          </a:p>
        </p:txBody>
      </p:sp>
    </p:spTree>
    <p:extLst>
      <p:ext uri="{BB962C8B-B14F-4D97-AF65-F5344CB8AC3E}">
        <p14:creationId xmlns:p14="http://schemas.microsoft.com/office/powerpoint/2010/main" val="2001150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BFFC8FD-D993-40C4-AFF1-2337CA1EBB58}" type="datetimeFigureOut">
              <a:rPr lang="en-US" smtClean="0"/>
              <a:t>12/14/2023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76F7F2-72B8-40C7-AAAD-4801BBF8FF64}" type="slidenum">
              <a:rPr lang="en-US" smtClean="0"/>
              <a:t>‹#›</a:t>
            </a:fld>
            <a:endParaRPr lang="en-US"/>
          </a:p>
        </p:txBody>
      </p:sp>
    </p:spTree>
    <p:extLst>
      <p:ext uri="{BB962C8B-B14F-4D97-AF65-F5344CB8AC3E}">
        <p14:creationId xmlns:p14="http://schemas.microsoft.com/office/powerpoint/2010/main" val="1868549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FFC8FD-D993-40C4-AFF1-2337CA1EBB58}" type="datetimeFigureOut">
              <a:rPr lang="en-US" smtClean="0"/>
              <a:t>12/14/2023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76F7F2-72B8-40C7-AAAD-4801BBF8FF64}" type="slidenum">
              <a:rPr lang="en-US" smtClean="0"/>
              <a:t>‹#›</a:t>
            </a:fld>
            <a:endParaRPr lang="en-US"/>
          </a:p>
        </p:txBody>
      </p:sp>
    </p:spTree>
    <p:extLst>
      <p:ext uri="{BB962C8B-B14F-4D97-AF65-F5344CB8AC3E}">
        <p14:creationId xmlns:p14="http://schemas.microsoft.com/office/powerpoint/2010/main" val="342388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BFFC8FD-D993-40C4-AFF1-2337CA1EBB58}" type="datetimeFigureOut">
              <a:rPr lang="en-US" smtClean="0"/>
              <a:t>12/14/2023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A76F7F2-72B8-40C7-AAAD-4801BBF8FF64}" type="slidenum">
              <a:rPr lang="en-US" smtClean="0"/>
              <a:t>‹#›</a:t>
            </a:fld>
            <a:endParaRPr lang="en-US"/>
          </a:p>
        </p:txBody>
      </p:sp>
    </p:spTree>
    <p:extLst>
      <p:ext uri="{BB962C8B-B14F-4D97-AF65-F5344CB8AC3E}">
        <p14:creationId xmlns:p14="http://schemas.microsoft.com/office/powerpoint/2010/main" val="1830171043"/>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D386A-7BE1-B318-4BFC-5670782B53DB}"/>
              </a:ext>
            </a:extLst>
          </p:cNvPr>
          <p:cNvSpPr>
            <a:spLocks noGrp="1"/>
          </p:cNvSpPr>
          <p:nvPr>
            <p:ph type="ctrTitle"/>
          </p:nvPr>
        </p:nvSpPr>
        <p:spPr>
          <a:xfrm>
            <a:off x="1686791" y="2904007"/>
            <a:ext cx="7176654" cy="1300017"/>
          </a:xfrm>
          <a:solidFill>
            <a:schemeClr val="bg1"/>
          </a:solidFill>
          <a:ln>
            <a:solidFill>
              <a:srgbClr val="FFFF00"/>
            </a:solidFill>
          </a:ln>
          <a:effectLst>
            <a:glow rad="139700">
              <a:schemeClr val="accent1">
                <a:satMod val="175000"/>
                <a:alpha val="40000"/>
              </a:schemeClr>
            </a:glow>
          </a:effectLst>
        </p:spPr>
        <p:txBody>
          <a:bodyPr>
            <a:noAutofit/>
          </a:bodyPr>
          <a:lstStyle/>
          <a:p>
            <a:pPr>
              <a:lnSpc>
                <a:spcPct val="150000"/>
              </a:lnSpc>
            </a:pPr>
            <a:r>
              <a:rPr lang="en-GB" sz="2400" dirty="0">
                <a:latin typeface="Times New Roman" panose="02020603050405020304" pitchFamily="18" charset="0"/>
                <a:cs typeface="Times New Roman" panose="02020603050405020304" pitchFamily="18" charset="0"/>
              </a:rPr>
              <a:t>Golgi protein and </a:t>
            </a:r>
            <a:r>
              <a:rPr lang="en-GB" sz="2400" dirty="0" err="1">
                <a:latin typeface="Times New Roman" panose="02020603050405020304" pitchFamily="18" charset="0"/>
                <a:cs typeface="Times New Roman" panose="02020603050405020304" pitchFamily="18" charset="0"/>
              </a:rPr>
              <a:t>estrogen</a:t>
            </a:r>
            <a:r>
              <a:rPr lang="en-GB" sz="2400" dirty="0">
                <a:latin typeface="Times New Roman" panose="02020603050405020304" pitchFamily="18" charset="0"/>
                <a:cs typeface="Times New Roman" panose="02020603050405020304" pitchFamily="18" charset="0"/>
              </a:rPr>
              <a:t> receptor in women for detection of breast cancer in Baghdad city </a:t>
            </a:r>
            <a:endParaRPr lang="en-US" sz="24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53A99A63-89F3-57A2-52A6-5FD72571C7CD}"/>
              </a:ext>
            </a:extLst>
          </p:cNvPr>
          <p:cNvSpPr>
            <a:spLocks noGrp="1"/>
          </p:cNvSpPr>
          <p:nvPr>
            <p:ph type="subTitle" idx="1"/>
          </p:nvPr>
        </p:nvSpPr>
        <p:spPr>
          <a:xfrm>
            <a:off x="1828133" y="4771016"/>
            <a:ext cx="7176654" cy="1214148"/>
          </a:xfrm>
        </p:spPr>
        <p:txBody>
          <a:bodyPr>
            <a:normAutofit/>
          </a:bodyPr>
          <a:lstStyle/>
          <a:p>
            <a:pPr algn="ctr"/>
            <a:r>
              <a:rPr lang="en-US" dirty="0">
                <a:latin typeface="Times New Roman" panose="02020603050405020304" pitchFamily="18" charset="0"/>
                <a:cs typeface="Times New Roman" panose="02020603050405020304" pitchFamily="18" charset="0"/>
              </a:rPr>
              <a:t>By</a:t>
            </a:r>
          </a:p>
          <a:p>
            <a:pPr algn="ctr"/>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NOOR SABAR YASIR </a:t>
            </a:r>
            <a:r>
              <a:rPr lang="en-US"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YASIR</a:t>
            </a:r>
            <a:endPar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en-US" dirty="0"/>
          </a:p>
          <a:p>
            <a:pPr marL="0" marR="0" algn="ctr">
              <a:lnSpc>
                <a:spcPct val="150000"/>
              </a:lnSpc>
              <a:spcBef>
                <a:spcPts val="0"/>
              </a:spcBef>
              <a:spcAft>
                <a:spcPts val="0"/>
              </a:spcAft>
            </a:pPr>
            <a:endParaRPr lang="en-US" sz="2000" dirty="0">
              <a:effectLst/>
              <a:latin typeface="Calibri" panose="020F0502020204030204" pitchFamily="34" charset="0"/>
              <a:ea typeface="Times New Roman" panose="02020603050405020304" pitchFamily="18" charset="0"/>
              <a:cs typeface="Arial" panose="020B0604020202020204" pitchFamily="34" charset="0"/>
            </a:endParaRPr>
          </a:p>
        </p:txBody>
      </p:sp>
      <p:pic>
        <p:nvPicPr>
          <p:cNvPr id="1026" name="Picture 2" descr="جامعة تشانكري كاراتيكين|الدراسة في الجامعات الحكومية التركية">
            <a:extLst>
              <a:ext uri="{FF2B5EF4-FFF2-40B4-BE49-F238E27FC236}">
                <a16:creationId xmlns:a16="http://schemas.microsoft.com/office/drawing/2014/main" id="{AEFAA0A4-7623-2789-2F03-4E1DF7BD8A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0970" y="-140674"/>
            <a:ext cx="2068643" cy="184079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4">
            <a:extLst>
              <a:ext uri="{FF2B5EF4-FFF2-40B4-BE49-F238E27FC236}">
                <a16:creationId xmlns:a16="http://schemas.microsoft.com/office/drawing/2014/main" id="{D73AE69E-0447-182C-002C-D1E5C38B1FED}"/>
              </a:ext>
            </a:extLst>
          </p:cNvPr>
          <p:cNvSpPr txBox="1"/>
          <p:nvPr/>
        </p:nvSpPr>
        <p:spPr>
          <a:xfrm>
            <a:off x="5275118" y="312088"/>
            <a:ext cx="4184588" cy="786754"/>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457200">
              <a:lnSpc>
                <a:spcPct val="150000"/>
              </a:lnSpc>
            </a:pPr>
            <a:r>
              <a:rPr lang="en-GB" sz="1600" dirty="0">
                <a:latin typeface="Times New Roman" panose="02020603050405020304" pitchFamily="18" charset="0"/>
                <a:ea typeface="Calibri" panose="020F0502020204030204" pitchFamily="34" charset="0"/>
                <a:cs typeface="Times New Roman" panose="02020603050405020304" pitchFamily="18" charset="0"/>
              </a:rPr>
              <a:t>KARATEKIN SCIENCE AND TECHNOLOGY CONFERENCE (IKSTC2ND)</a:t>
            </a:r>
            <a:endParaRPr lang="en-GB" sz="1600" dirty="0">
              <a:latin typeface="Times New Roman" panose="02020603050405020304" pitchFamily="18" charset="0"/>
              <a:cs typeface="Times New Roman" panose="02020603050405020304" pitchFamily="18" charset="0"/>
            </a:endParaRPr>
          </a:p>
        </p:txBody>
      </p:sp>
      <p:sp>
        <p:nvSpPr>
          <p:cNvPr id="7" name="TextBox 3">
            <a:extLst>
              <a:ext uri="{FF2B5EF4-FFF2-40B4-BE49-F238E27FC236}">
                <a16:creationId xmlns:a16="http://schemas.microsoft.com/office/drawing/2014/main" id="{5EF1E63C-84D0-A784-8A8B-81E79C2423DB}"/>
              </a:ext>
            </a:extLst>
          </p:cNvPr>
          <p:cNvSpPr txBox="1"/>
          <p:nvPr/>
        </p:nvSpPr>
        <p:spPr>
          <a:xfrm>
            <a:off x="640079" y="312088"/>
            <a:ext cx="3290508" cy="786754"/>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457200">
              <a:lnSpc>
                <a:spcPct val="150000"/>
              </a:lnSpc>
            </a:pPr>
            <a:r>
              <a:rPr lang="en-GB" sz="1600" dirty="0">
                <a:latin typeface="Times New Roman" panose="02020603050405020304" pitchFamily="18" charset="0"/>
                <a:cs typeface="Times New Roman" panose="02020603050405020304" pitchFamily="18" charset="0"/>
              </a:rPr>
              <a:t>21-22 Dec. 2023, of Cankiri </a:t>
            </a:r>
            <a:r>
              <a:rPr lang="en-GB" sz="1600" dirty="0" err="1">
                <a:latin typeface="Times New Roman" panose="02020603050405020304" pitchFamily="18" charset="0"/>
                <a:cs typeface="Times New Roman" panose="02020603050405020304" pitchFamily="18" charset="0"/>
              </a:rPr>
              <a:t>Karatekin</a:t>
            </a:r>
            <a:r>
              <a:rPr lang="en-GB" sz="1600" dirty="0">
                <a:latin typeface="Times New Roman" panose="02020603050405020304" pitchFamily="18" charset="0"/>
                <a:cs typeface="Times New Roman" panose="02020603050405020304" pitchFamily="18" charset="0"/>
              </a:rPr>
              <a:t> University</a:t>
            </a:r>
          </a:p>
        </p:txBody>
      </p:sp>
    </p:spTree>
    <p:extLst>
      <p:ext uri="{BB962C8B-B14F-4D97-AF65-F5344CB8AC3E}">
        <p14:creationId xmlns:p14="http://schemas.microsoft.com/office/powerpoint/2010/main" val="42192522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0053-F6CE-D861-F017-4217DDAB83D2}"/>
              </a:ext>
            </a:extLst>
          </p:cNvPr>
          <p:cNvSpPr>
            <a:spLocks noGrp="1"/>
          </p:cNvSpPr>
          <p:nvPr>
            <p:ph type="ctrTitle"/>
          </p:nvPr>
        </p:nvSpPr>
        <p:spPr>
          <a:xfrm>
            <a:off x="654627" y="0"/>
            <a:ext cx="9144000" cy="595140"/>
          </a:xfrm>
          <a:solidFill>
            <a:schemeClr val="accent1">
              <a:lumMod val="40000"/>
              <a:lumOff val="60000"/>
            </a:schemeClr>
          </a:solidFill>
        </p:spPr>
        <p:txBody>
          <a:bodyPr/>
          <a:lstStyle/>
          <a:p>
            <a:pPr algn="ctr"/>
            <a:r>
              <a:rPr kumimoji="0" lang="en-US" sz="28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Material and Method </a:t>
            </a:r>
            <a:endParaRPr lang="en-US" dirty="0"/>
          </a:p>
        </p:txBody>
      </p:sp>
      <p:sp>
        <p:nvSpPr>
          <p:cNvPr id="3" name="Subtitle 2">
            <a:extLst>
              <a:ext uri="{FF2B5EF4-FFF2-40B4-BE49-F238E27FC236}">
                <a16:creationId xmlns:a16="http://schemas.microsoft.com/office/drawing/2014/main" id="{ED986750-61F7-3046-ABF6-B1F4A45A02FA}"/>
              </a:ext>
            </a:extLst>
          </p:cNvPr>
          <p:cNvSpPr>
            <a:spLocks noGrp="1"/>
          </p:cNvSpPr>
          <p:nvPr>
            <p:ph type="subTitle" idx="1"/>
          </p:nvPr>
        </p:nvSpPr>
        <p:spPr>
          <a:xfrm>
            <a:off x="245001" y="1092967"/>
            <a:ext cx="11701998" cy="5437147"/>
          </a:xfrm>
        </p:spPr>
        <p:txBody>
          <a:bodyPr/>
          <a:lstStyle/>
          <a:p>
            <a:r>
              <a:rPr lang="en-US" dirty="0">
                <a:solidFill>
                  <a:schemeClr val="bg1"/>
                </a:solidFill>
              </a:rPr>
              <a:t>.</a:t>
            </a:r>
          </a:p>
        </p:txBody>
      </p:sp>
      <p:sp>
        <p:nvSpPr>
          <p:cNvPr id="6" name="TextBox 5">
            <a:extLst>
              <a:ext uri="{FF2B5EF4-FFF2-40B4-BE49-F238E27FC236}">
                <a16:creationId xmlns:a16="http://schemas.microsoft.com/office/drawing/2014/main" id="{4DFBA443-34A6-4A44-DD9B-EBBBF92D27A1}"/>
              </a:ext>
            </a:extLst>
          </p:cNvPr>
          <p:cNvSpPr txBox="1"/>
          <p:nvPr/>
        </p:nvSpPr>
        <p:spPr>
          <a:xfrm>
            <a:off x="763732" y="2031021"/>
            <a:ext cx="8593282" cy="2795958"/>
          </a:xfrm>
          <a:prstGeom prst="rect">
            <a:avLst/>
          </a:prstGeom>
          <a:noFill/>
        </p:spPr>
        <p:txBody>
          <a:bodyPr wrap="square">
            <a:spAutoFit/>
          </a:bodyPr>
          <a:lstStyle/>
          <a:p>
            <a:pPr algn="just">
              <a:lnSpc>
                <a:spcPct val="150000"/>
              </a:lnSpc>
            </a:pPr>
            <a:r>
              <a:rPr lang="en-GB" sz="2400" dirty="0">
                <a:latin typeface="Times New Roman" panose="02020603050405020304" pitchFamily="18" charset="0"/>
                <a:cs typeface="Times New Roman" panose="02020603050405020304" pitchFamily="18" charset="0"/>
              </a:rPr>
              <a:t>In this chapter we will review the statistical analysis results and their discussion for women afflicted by breast cancer with different groups as follows: 116 women with breast cancer 42 newly diagnosis, aged between 35 and 61 years &amp; 74 under treatment, between 30 and 75 years.</a:t>
            </a:r>
          </a:p>
        </p:txBody>
      </p:sp>
    </p:spTree>
    <p:extLst>
      <p:ext uri="{BB962C8B-B14F-4D97-AF65-F5344CB8AC3E}">
        <p14:creationId xmlns:p14="http://schemas.microsoft.com/office/powerpoint/2010/main" val="279502451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0053-F6CE-D861-F017-4217DDAB83D2}"/>
              </a:ext>
            </a:extLst>
          </p:cNvPr>
          <p:cNvSpPr>
            <a:spLocks noGrp="1"/>
          </p:cNvSpPr>
          <p:nvPr>
            <p:ph type="ctrTitle"/>
          </p:nvPr>
        </p:nvSpPr>
        <p:spPr>
          <a:xfrm>
            <a:off x="817418" y="0"/>
            <a:ext cx="8711046" cy="583400"/>
          </a:xfrm>
          <a:solidFill>
            <a:schemeClr val="accent1">
              <a:lumMod val="40000"/>
              <a:lumOff val="60000"/>
            </a:schemeClr>
          </a:solidFill>
        </p:spPr>
        <p:txBody>
          <a:bodyPr>
            <a:normAutofit/>
          </a:bodyPr>
          <a:lstStyle/>
          <a:p>
            <a:pPr algn="ctr"/>
            <a:r>
              <a:rPr kumimoji="0" lang="en-US" sz="28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Material and Method - Golgi </a:t>
            </a:r>
            <a:r>
              <a:rPr kumimoji="0" lang="en-US" sz="2800" b="1" i="0" u="none" strike="noStrike" kern="1200" cap="none" spc="0" normalizeH="0" baseline="0" noProof="0" dirty="0" err="1">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Protien</a:t>
            </a:r>
            <a:r>
              <a:rPr kumimoji="0" lang="en-US" sz="28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 73- Procedure </a:t>
            </a:r>
            <a:endParaRPr lang="en-US" dirty="0"/>
          </a:p>
        </p:txBody>
      </p:sp>
      <p:sp>
        <p:nvSpPr>
          <p:cNvPr id="4" name="TextBox 3">
            <a:extLst>
              <a:ext uri="{FF2B5EF4-FFF2-40B4-BE49-F238E27FC236}">
                <a16:creationId xmlns:a16="http://schemas.microsoft.com/office/drawing/2014/main" id="{F62D979C-B07F-797C-2A00-C4E145510CD8}"/>
              </a:ext>
            </a:extLst>
          </p:cNvPr>
          <p:cNvSpPr txBox="1"/>
          <p:nvPr/>
        </p:nvSpPr>
        <p:spPr>
          <a:xfrm>
            <a:off x="647700" y="1081634"/>
            <a:ext cx="9050482" cy="5042406"/>
          </a:xfrm>
          <a:prstGeom prst="rect">
            <a:avLst/>
          </a:prstGeom>
          <a:noFill/>
        </p:spPr>
        <p:txBody>
          <a:bodyPr wrap="square">
            <a:spAutoFit/>
          </a:bodyPr>
          <a:lstStyle/>
          <a:p>
            <a:pPr algn="just">
              <a:spcAft>
                <a:spcPts val="1000"/>
              </a:spcAft>
            </a:pPr>
            <a:r>
              <a:rPr lang="tr-TR"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Step 1</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Follow</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instructions</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in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preceding</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sections</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have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your</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reagents</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working</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standards</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Blank</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and</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samples</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ready</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go</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1000"/>
              </a:spcAft>
            </a:pPr>
            <a:r>
              <a:rPr lang="tr-TR"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Step 2</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Once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desired</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number</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of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wells</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has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been</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determined</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using</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Assay</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Layout</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Sheet</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any</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unused</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wells</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should</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be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returned</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pouch</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together</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with</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desiccant</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sealed</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and</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stored</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4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degrees</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Celsius</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1000"/>
              </a:spcAft>
            </a:pPr>
            <a:r>
              <a:rPr lang="tr-TR"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Step 3</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Pipette 50 ml of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testing</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standard</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into</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standard</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well</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each</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testing</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sample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well</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pipette 40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mL</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of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sample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diluent</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in,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followed</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by</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10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mL</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of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testing</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sample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 total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sample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dilution</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of 5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times</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1000"/>
              </a:spcAft>
            </a:pPr>
            <a:r>
              <a:rPr lang="tr-TR"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Step 4</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Incubate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Incubate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30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minutes</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37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degrees</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and</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cover</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with</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supplied</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adhesive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strip</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1000"/>
              </a:spcAft>
            </a:pPr>
            <a:r>
              <a:rPr lang="tr-TR"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Step 5</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Configurate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liquid</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Washing</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solution</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should</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be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diluted</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with</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distilled</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water</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30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times</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1000"/>
              </a:spcAft>
            </a:pPr>
            <a:r>
              <a:rPr lang="tr-TR"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Step 6</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Washing</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Remove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backing</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pour</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off</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liquid</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and</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then</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pipette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washing</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buffer</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into</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each</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well</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let</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sit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30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seconds</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before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draining</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and</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do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this</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five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times</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1716686"/>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0053-F6CE-D861-F017-4217DDAB83D2}"/>
              </a:ext>
            </a:extLst>
          </p:cNvPr>
          <p:cNvSpPr>
            <a:spLocks noGrp="1"/>
          </p:cNvSpPr>
          <p:nvPr>
            <p:ph type="ctrTitle"/>
          </p:nvPr>
        </p:nvSpPr>
        <p:spPr>
          <a:xfrm>
            <a:off x="817418" y="0"/>
            <a:ext cx="8711046" cy="583400"/>
          </a:xfrm>
          <a:solidFill>
            <a:schemeClr val="accent1">
              <a:lumMod val="40000"/>
              <a:lumOff val="60000"/>
            </a:schemeClr>
          </a:solidFill>
        </p:spPr>
        <p:txBody>
          <a:bodyPr>
            <a:normAutofit/>
          </a:bodyPr>
          <a:lstStyle/>
          <a:p>
            <a:pPr algn="ctr"/>
            <a:r>
              <a:rPr kumimoji="0" lang="en-US" sz="28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Material and Method - Golgi </a:t>
            </a:r>
            <a:r>
              <a:rPr kumimoji="0" lang="en-US" sz="2800" b="1" i="0" u="none" strike="noStrike" kern="1200" cap="none" spc="0" normalizeH="0" baseline="0" noProof="0" dirty="0" err="1">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Protien</a:t>
            </a:r>
            <a:r>
              <a:rPr kumimoji="0" lang="en-US" sz="28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 73- Procedure</a:t>
            </a:r>
            <a:endParaRPr lang="en-US" dirty="0"/>
          </a:p>
        </p:txBody>
      </p:sp>
      <p:sp>
        <p:nvSpPr>
          <p:cNvPr id="4" name="TextBox 3">
            <a:extLst>
              <a:ext uri="{FF2B5EF4-FFF2-40B4-BE49-F238E27FC236}">
                <a16:creationId xmlns:a16="http://schemas.microsoft.com/office/drawing/2014/main" id="{F62D979C-B07F-797C-2A00-C4E145510CD8}"/>
              </a:ext>
            </a:extLst>
          </p:cNvPr>
          <p:cNvSpPr txBox="1"/>
          <p:nvPr/>
        </p:nvSpPr>
        <p:spPr>
          <a:xfrm>
            <a:off x="817419" y="790688"/>
            <a:ext cx="8388494" cy="5628272"/>
          </a:xfrm>
          <a:prstGeom prst="rect">
            <a:avLst/>
          </a:prstGeom>
          <a:noFill/>
        </p:spPr>
        <p:txBody>
          <a:bodyPr wrap="square">
            <a:spAutoFit/>
          </a:bodyPr>
          <a:lstStyle/>
          <a:p>
            <a:pPr algn="just">
              <a:lnSpc>
                <a:spcPct val="150000"/>
              </a:lnSpc>
              <a:spcAft>
                <a:spcPts val="1000"/>
              </a:spcAft>
            </a:pPr>
            <a:r>
              <a:rPr lang="tr-TR"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Step 7</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Add</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enzyme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each</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well</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besides</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blank</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well</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pipet 50 l of HRP-</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Conjugate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reagent</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tr-TR"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Step 8</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Incubate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Operation</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with</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4</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tr-TR"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Step 9</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Washing</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Operation</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with</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6.</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1000"/>
              </a:spcAft>
            </a:pPr>
            <a:r>
              <a:rPr lang="tr-TR"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Step 10</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Color</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Pipette 50ul of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Chromogen</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Solution A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and</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50ul of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Chromogen</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Solution B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into</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each</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well</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keeping</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them</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dark</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15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minutes</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37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degrees</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Celsius</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2400"/>
              </a:spcAft>
            </a:pPr>
            <a:r>
              <a:rPr lang="tr-TR"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Step 11</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Stop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reaction</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Pipette Halt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Remedy</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Add</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50 ml of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solution</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blue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becoming</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yellow</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each</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well</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and</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halt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process</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Step 12: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calculation</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blank</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might</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be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treated</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as a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zero</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After</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15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minutes</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check</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absorbance</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450 nm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after</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pipetting</a:t>
            </a:r>
            <a:r>
              <a:rPr lang="tr-T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Stop Solution.</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0773336"/>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0053-F6CE-D861-F017-4217DDAB83D2}"/>
              </a:ext>
            </a:extLst>
          </p:cNvPr>
          <p:cNvSpPr>
            <a:spLocks noGrp="1"/>
          </p:cNvSpPr>
          <p:nvPr>
            <p:ph type="ctrTitle"/>
          </p:nvPr>
        </p:nvSpPr>
        <p:spPr>
          <a:xfrm>
            <a:off x="817419" y="0"/>
            <a:ext cx="8711046" cy="583400"/>
          </a:xfrm>
          <a:solidFill>
            <a:schemeClr val="accent1">
              <a:lumMod val="40000"/>
              <a:lumOff val="60000"/>
            </a:schemeClr>
          </a:solidFill>
        </p:spPr>
        <p:txBody>
          <a:bodyPr>
            <a:normAutofit/>
          </a:bodyPr>
          <a:lstStyle/>
          <a:p>
            <a:pPr algn="ctr"/>
            <a:r>
              <a:rPr kumimoji="0" lang="en-US" sz="20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Material and Method - Golgi </a:t>
            </a:r>
            <a:r>
              <a:rPr kumimoji="0" lang="en-US" sz="2000" b="1" i="0" u="none" strike="noStrike" kern="1200" cap="none" spc="0" normalizeH="0" baseline="0" noProof="0" dirty="0" err="1">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Protien</a:t>
            </a:r>
            <a:r>
              <a:rPr kumimoji="0" lang="en-US" sz="20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 73- Calculation of Results</a:t>
            </a:r>
            <a:endParaRPr lang="en-US" sz="2000" dirty="0"/>
          </a:p>
        </p:txBody>
      </p:sp>
      <p:sp>
        <p:nvSpPr>
          <p:cNvPr id="4" name="TextBox 3">
            <a:extLst>
              <a:ext uri="{FF2B5EF4-FFF2-40B4-BE49-F238E27FC236}">
                <a16:creationId xmlns:a16="http://schemas.microsoft.com/office/drawing/2014/main" id="{F62D979C-B07F-797C-2A00-C4E145510CD8}"/>
              </a:ext>
            </a:extLst>
          </p:cNvPr>
          <p:cNvSpPr txBox="1"/>
          <p:nvPr/>
        </p:nvSpPr>
        <p:spPr>
          <a:xfrm>
            <a:off x="978695" y="1372579"/>
            <a:ext cx="8388494" cy="3911135"/>
          </a:xfrm>
          <a:prstGeom prst="rect">
            <a:avLst/>
          </a:prstGeom>
          <a:noFill/>
        </p:spPr>
        <p:txBody>
          <a:bodyPr wrap="square">
            <a:spAutoFit/>
          </a:bodyPr>
          <a:lstStyle/>
          <a:p>
            <a:pPr algn="just">
              <a:lnSpc>
                <a:spcPct val="150000"/>
              </a:lnSpc>
              <a:spcAft>
                <a:spcPts val="1000"/>
              </a:spcAft>
            </a:pP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Construct</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standard</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curve</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by</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plotting</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reference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concentration</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along</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 horizontal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axis</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and</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optical</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density</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along</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vertical</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axis</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Solving</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straight</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line</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regression</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equation</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of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standard</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curve</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with</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standard</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concentration</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and</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OD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value</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where</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OD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value</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is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OD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reading</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from</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sample</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yields</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dilution</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factor</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which</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is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multiplied</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by</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OD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value</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to</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yield</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sample</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4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concentration</a:t>
            </a:r>
            <a:r>
              <a:rPr lang="tr-T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t>
            </a:r>
            <a:endParaRPr lang="en-GB" sz="24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834927673"/>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0053-F6CE-D861-F017-4217DDAB83D2}"/>
              </a:ext>
            </a:extLst>
          </p:cNvPr>
          <p:cNvSpPr>
            <a:spLocks noGrp="1"/>
          </p:cNvSpPr>
          <p:nvPr>
            <p:ph type="ctrTitle"/>
          </p:nvPr>
        </p:nvSpPr>
        <p:spPr>
          <a:xfrm>
            <a:off x="817419" y="0"/>
            <a:ext cx="8711046" cy="583400"/>
          </a:xfrm>
          <a:solidFill>
            <a:schemeClr val="accent1">
              <a:lumMod val="40000"/>
              <a:lumOff val="60000"/>
            </a:schemeClr>
          </a:solidFill>
        </p:spPr>
        <p:txBody>
          <a:bodyPr>
            <a:normAutofit/>
          </a:bodyPr>
          <a:lstStyle/>
          <a:p>
            <a:pPr algn="ctr"/>
            <a:r>
              <a:rPr kumimoji="0" lang="en-US" sz="20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Material and Method - </a:t>
            </a:r>
            <a:r>
              <a:rPr kumimoji="0" lang="fi-FI" sz="20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Human Estrogen receptors (ER)- Detection principle</a:t>
            </a:r>
            <a:endParaRPr lang="en-US" sz="2000" dirty="0"/>
          </a:p>
        </p:txBody>
      </p:sp>
      <p:sp>
        <p:nvSpPr>
          <p:cNvPr id="4" name="TextBox 3">
            <a:extLst>
              <a:ext uri="{FF2B5EF4-FFF2-40B4-BE49-F238E27FC236}">
                <a16:creationId xmlns:a16="http://schemas.microsoft.com/office/drawing/2014/main" id="{F62D979C-B07F-797C-2A00-C4E145510CD8}"/>
              </a:ext>
            </a:extLst>
          </p:cNvPr>
          <p:cNvSpPr txBox="1"/>
          <p:nvPr/>
        </p:nvSpPr>
        <p:spPr>
          <a:xfrm>
            <a:off x="817419" y="915379"/>
            <a:ext cx="8388494" cy="5429050"/>
          </a:xfrm>
          <a:prstGeom prst="rect">
            <a:avLst/>
          </a:prstGeom>
          <a:noFill/>
        </p:spPr>
        <p:txBody>
          <a:bodyPr wrap="square">
            <a:spAutoFit/>
          </a:bodyPr>
          <a:lstStyle/>
          <a:p>
            <a:pPr algn="just">
              <a:lnSpc>
                <a:spcPct val="150000"/>
              </a:lnSpc>
              <a:spcAft>
                <a:spcPts val="2400"/>
              </a:spcAft>
            </a:pP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This</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kit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employs</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Double</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Antibody</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Sandwich</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ELISA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technique</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as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was</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previously</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mentioned</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human</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estrogen-specific</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monoclonal</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antibody</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serves</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as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main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antibody</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while</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biotinylated</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polyclonal</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antibody</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serves</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as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secondary</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wells</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of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ELISA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plate</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are</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washed</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with</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PBS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or</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TBS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after</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addition</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of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samples</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and</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biotinylated</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antibodies</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2400"/>
              </a:spcAft>
            </a:pP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Conjugates</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of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Avidin</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and</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peroxidase</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will</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then</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be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added</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to</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wells</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Wells</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are</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stained</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with</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 TMB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substrate</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after</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enzyme</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conjugate</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is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washed</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off</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with</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PBS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or</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TBS. TMB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reacts</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due</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to</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peroxidase</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activity</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yielding</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blue</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product</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that</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is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converted</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to</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yellow</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by</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addition</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of a stop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solution</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Color</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Reagent</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C).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concentration</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of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analyte</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of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interest</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correlates</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positively</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with</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intensity</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of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tr-TR"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color</a:t>
            </a:r>
            <a:r>
              <a:rPr lang="tr-TR"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GB" sz="20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483655037"/>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0053-F6CE-D861-F017-4217DDAB83D2}"/>
              </a:ext>
            </a:extLst>
          </p:cNvPr>
          <p:cNvSpPr>
            <a:spLocks noGrp="1"/>
          </p:cNvSpPr>
          <p:nvPr>
            <p:ph type="ctrTitle"/>
          </p:nvPr>
        </p:nvSpPr>
        <p:spPr>
          <a:xfrm>
            <a:off x="817419" y="0"/>
            <a:ext cx="8711046" cy="583400"/>
          </a:xfrm>
          <a:solidFill>
            <a:schemeClr val="accent1">
              <a:lumMod val="40000"/>
              <a:lumOff val="60000"/>
            </a:schemeClr>
          </a:solidFill>
        </p:spPr>
        <p:txBody>
          <a:bodyPr>
            <a:normAutofit/>
          </a:bodyPr>
          <a:lstStyle/>
          <a:p>
            <a:pPr algn="ctr"/>
            <a:r>
              <a:rPr kumimoji="0" lang="en-US" sz="20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Material and Method - </a:t>
            </a:r>
            <a:r>
              <a:rPr kumimoji="0" lang="fi-FI" sz="20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Human Estrogen receptors (ER)- Procedure </a:t>
            </a:r>
            <a:endParaRPr lang="en-US" sz="2000" dirty="0"/>
          </a:p>
        </p:txBody>
      </p:sp>
      <p:sp>
        <p:nvSpPr>
          <p:cNvPr id="4" name="TextBox 3">
            <a:extLst>
              <a:ext uri="{FF2B5EF4-FFF2-40B4-BE49-F238E27FC236}">
                <a16:creationId xmlns:a16="http://schemas.microsoft.com/office/drawing/2014/main" id="{F62D979C-B07F-797C-2A00-C4E145510CD8}"/>
              </a:ext>
            </a:extLst>
          </p:cNvPr>
          <p:cNvSpPr txBox="1"/>
          <p:nvPr/>
        </p:nvSpPr>
        <p:spPr>
          <a:xfrm>
            <a:off x="571499" y="946552"/>
            <a:ext cx="9154391" cy="5478423"/>
          </a:xfrm>
          <a:prstGeom prst="rect">
            <a:avLst/>
          </a:prstGeom>
          <a:noFill/>
        </p:spPr>
        <p:txBody>
          <a:bodyPr wrap="square">
            <a:spAutoFit/>
          </a:bodyPr>
          <a:lstStyle/>
          <a:p>
            <a:pPr algn="just">
              <a:spcAft>
                <a:spcPts val="1200"/>
              </a:spcAft>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1.	Once the ELISA Kit has been brought to room temperature (after being removed from the fridge), the test may begin. </a:t>
            </a:r>
          </a:p>
          <a:p>
            <a:pPr algn="just">
              <a:spcAft>
                <a:spcPts val="1200"/>
              </a:spcAft>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2.	Washing buffer is concentrated, thus diluting it with double-distilled water (1:25) is recommended. Put back any leftovers in the box. </a:t>
            </a:r>
          </a:p>
          <a:p>
            <a:pPr algn="just">
              <a:spcAft>
                <a:spcPts val="1200"/>
              </a:spcAft>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3.	Standard: To a lyophilized standard vial, add 1.0 ml of Standard Diluent and let it rest for 30 minutes. Label the tube once the standard has been dissolved and given a gentle stir. The following concentrations are suggested for use in constructing a standard curve: 1000, 500, 250, 125, 62.5, 31.2, 15.6pg/ml. Be sure that the lyophilized standard has fully dissolved and is well blended. </a:t>
            </a:r>
          </a:p>
          <a:p>
            <a:pPr algn="just">
              <a:spcAft>
                <a:spcPts val="1200"/>
              </a:spcAft>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4.	Sample dilution according to industry standards: Prepare the following seven clean tubes with the indicated concentrations: (500), (250), (125), (62.5), (31.2), (15.6), and (0). Each tube needs 300 mL of Standard. Diluent. The reconstituted standard requires 300 l of diluent, which may be pipetted into a tube marked 500 </a:t>
            </a:r>
            <a:r>
              <a:rPr lang="en-GB" sz="2000" dirty="0" err="1">
                <a:effectLst/>
                <a:latin typeface="Times New Roman" panose="02020603050405020304" pitchFamily="18" charset="0"/>
                <a:ea typeface="Times New Roman" panose="02020603050405020304" pitchFamily="18" charset="0"/>
                <a:cs typeface="Times New Roman" panose="02020603050405020304" pitchFamily="18" charset="0"/>
              </a:rPr>
              <a:t>pg</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/mL and combined well. Further Take 300 l of the diluent out of the 500 </a:t>
            </a:r>
            <a:r>
              <a:rPr lang="en-GB" sz="2000" dirty="0" err="1">
                <a:effectLst/>
                <a:latin typeface="Times New Roman" panose="02020603050405020304" pitchFamily="18" charset="0"/>
                <a:ea typeface="Times New Roman" panose="02020603050405020304" pitchFamily="18" charset="0"/>
                <a:cs typeface="Times New Roman" panose="02020603050405020304" pitchFamily="18" charset="0"/>
              </a:rPr>
              <a:t>pg</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/mL tube and add it to the 250 </a:t>
            </a:r>
            <a:r>
              <a:rPr lang="en-GB" sz="2000" dirty="0" err="1">
                <a:effectLst/>
                <a:latin typeface="Times New Roman" panose="02020603050405020304" pitchFamily="18" charset="0"/>
                <a:ea typeface="Times New Roman" panose="02020603050405020304" pitchFamily="18" charset="0"/>
                <a:cs typeface="Times New Roman" panose="02020603050405020304" pitchFamily="18" charset="0"/>
              </a:rPr>
              <a:t>pg</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/mL solution. Proceed with this procedure until you reach the 15.6pg/mL threshold. The 0 </a:t>
            </a:r>
            <a:r>
              <a:rPr lang="en-GB" sz="2000" dirty="0" err="1">
                <a:effectLst/>
                <a:latin typeface="Times New Roman" panose="02020603050405020304" pitchFamily="18" charset="0"/>
                <a:ea typeface="Times New Roman" panose="02020603050405020304" pitchFamily="18" charset="0"/>
                <a:cs typeface="Times New Roman" panose="02020603050405020304" pitchFamily="18" charset="0"/>
              </a:rPr>
              <a:t>pg</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/mL tube of Standard Diluent serves as a negative control. </a:t>
            </a:r>
          </a:p>
        </p:txBody>
      </p:sp>
    </p:spTree>
    <p:extLst>
      <p:ext uri="{BB962C8B-B14F-4D97-AF65-F5344CB8AC3E}">
        <p14:creationId xmlns:p14="http://schemas.microsoft.com/office/powerpoint/2010/main" val="2002691105"/>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0053-F6CE-D861-F017-4217DDAB83D2}"/>
              </a:ext>
            </a:extLst>
          </p:cNvPr>
          <p:cNvSpPr>
            <a:spLocks noGrp="1"/>
          </p:cNvSpPr>
          <p:nvPr>
            <p:ph type="ctrTitle"/>
          </p:nvPr>
        </p:nvSpPr>
        <p:spPr>
          <a:xfrm>
            <a:off x="817419" y="0"/>
            <a:ext cx="8711046" cy="583400"/>
          </a:xfrm>
          <a:solidFill>
            <a:schemeClr val="accent1">
              <a:lumMod val="40000"/>
              <a:lumOff val="60000"/>
            </a:schemeClr>
          </a:solidFill>
        </p:spPr>
        <p:txBody>
          <a:bodyPr>
            <a:normAutofit/>
          </a:bodyPr>
          <a:lstStyle/>
          <a:p>
            <a:pPr algn="ctr"/>
            <a:r>
              <a:rPr kumimoji="0" lang="en-US" sz="20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Material and Method - </a:t>
            </a:r>
            <a:r>
              <a:rPr kumimoji="0" lang="fi-FI" sz="20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Human Estrogen receptors (ER)- Procedure </a:t>
            </a:r>
            <a:endParaRPr lang="en-US" sz="2000" dirty="0"/>
          </a:p>
        </p:txBody>
      </p:sp>
      <p:sp>
        <p:nvSpPr>
          <p:cNvPr id="4" name="TextBox 3">
            <a:extLst>
              <a:ext uri="{FF2B5EF4-FFF2-40B4-BE49-F238E27FC236}">
                <a16:creationId xmlns:a16="http://schemas.microsoft.com/office/drawing/2014/main" id="{F62D979C-B07F-797C-2A00-C4E145510CD8}"/>
              </a:ext>
            </a:extLst>
          </p:cNvPr>
          <p:cNvSpPr txBox="1"/>
          <p:nvPr/>
        </p:nvSpPr>
        <p:spPr>
          <a:xfrm>
            <a:off x="991576" y="1081634"/>
            <a:ext cx="8362732" cy="4961423"/>
          </a:xfrm>
          <a:prstGeom prst="rect">
            <a:avLst/>
          </a:prstGeom>
          <a:noFill/>
        </p:spPr>
        <p:txBody>
          <a:bodyPr wrap="square">
            <a:spAutoFit/>
          </a:bodyPr>
          <a:lstStyle/>
          <a:p>
            <a:pPr algn="just">
              <a:lnSpc>
                <a:spcPct val="150000"/>
              </a:lnSpc>
              <a:spcAft>
                <a:spcPts val="1200"/>
              </a:spcAft>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5.	Biotinylated Antibody: Take the amount of solution needed for the number of wells in your experiment, multiply it by 100, and then dilute it with the Antibody Diluent. We strongly advise against reusing this for future assays and suggest starting 30 minutes in advance. </a:t>
            </a:r>
          </a:p>
          <a:p>
            <a:pPr algn="just">
              <a:lnSpc>
                <a:spcPct val="150000"/>
              </a:lnSpc>
              <a:spcAft>
                <a:spcPts val="1200"/>
              </a:spcAft>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6.	Take off enough of the enzyme conjugate solution to cover the number of wells you want to test, and dilute it with the enzyme diluent such that the final concentration is 1:100. We strongly advise against reusing this for future assays and suggest starting 30 minutes in advance.</a:t>
            </a:r>
          </a:p>
          <a:p>
            <a:pPr algn="just">
              <a:lnSpc>
                <a:spcPct val="150000"/>
              </a:lnSpc>
              <a:spcAft>
                <a:spcPts val="1200"/>
              </a:spcAft>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7.	Colorant: Mix 9 parts Colorant A to 1 part Colorant B 30 minutes in advance to make Colorant solution.</a:t>
            </a:r>
          </a:p>
        </p:txBody>
      </p:sp>
    </p:spTree>
    <p:extLst>
      <p:ext uri="{BB962C8B-B14F-4D97-AF65-F5344CB8AC3E}">
        <p14:creationId xmlns:p14="http://schemas.microsoft.com/office/powerpoint/2010/main" val="3332398979"/>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0053-F6CE-D861-F017-4217DDAB83D2}"/>
              </a:ext>
            </a:extLst>
          </p:cNvPr>
          <p:cNvSpPr>
            <a:spLocks noGrp="1"/>
          </p:cNvSpPr>
          <p:nvPr>
            <p:ph type="ctrTitle"/>
          </p:nvPr>
        </p:nvSpPr>
        <p:spPr>
          <a:xfrm>
            <a:off x="817419" y="0"/>
            <a:ext cx="8711046" cy="583400"/>
          </a:xfrm>
          <a:solidFill>
            <a:schemeClr val="accent1">
              <a:lumMod val="40000"/>
              <a:lumOff val="60000"/>
            </a:schemeClr>
          </a:solidFill>
        </p:spPr>
        <p:txBody>
          <a:bodyPr>
            <a:normAutofit fontScale="90000"/>
          </a:bodyPr>
          <a:lstStyle/>
          <a:p>
            <a:pPr algn="ctr"/>
            <a:r>
              <a:rPr kumimoji="0" lang="en-US" sz="20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Material and Method - </a:t>
            </a:r>
            <a:r>
              <a:rPr kumimoji="0" lang="fi-FI" sz="20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Human Estrogen receptors (ER)- Calculation of Results</a:t>
            </a:r>
            <a:endParaRPr lang="en-US" sz="2000" dirty="0"/>
          </a:p>
        </p:txBody>
      </p:sp>
      <p:sp>
        <p:nvSpPr>
          <p:cNvPr id="4" name="TextBox 3">
            <a:extLst>
              <a:ext uri="{FF2B5EF4-FFF2-40B4-BE49-F238E27FC236}">
                <a16:creationId xmlns:a16="http://schemas.microsoft.com/office/drawing/2014/main" id="{F62D979C-B07F-797C-2A00-C4E145510CD8}"/>
              </a:ext>
            </a:extLst>
          </p:cNvPr>
          <p:cNvSpPr txBox="1"/>
          <p:nvPr/>
        </p:nvSpPr>
        <p:spPr>
          <a:xfrm>
            <a:off x="643262" y="819359"/>
            <a:ext cx="8711046" cy="5576976"/>
          </a:xfrm>
          <a:prstGeom prst="rect">
            <a:avLst/>
          </a:prstGeom>
          <a:noFill/>
        </p:spPr>
        <p:txBody>
          <a:bodyPr wrap="square">
            <a:spAutoFit/>
          </a:bodyPr>
          <a:lstStyle/>
          <a:p>
            <a:pPr algn="just">
              <a:lnSpc>
                <a:spcPct val="150000"/>
              </a:lnSpc>
              <a:spcAft>
                <a:spcPts val="1200"/>
              </a:spcAft>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1.	Subtract the blank well's OD value from each sample's and the standard's.  Standard curve will be drawn manually. Use OD measurements as the Y-coordinate and standard concentration values (X-coordinate). Draw a straight line between the reference points of the normative values.</a:t>
            </a:r>
          </a:p>
          <a:p>
            <a:pPr algn="just">
              <a:lnSpc>
                <a:spcPct val="150000"/>
              </a:lnSpc>
              <a:spcAft>
                <a:spcPts val="1200"/>
              </a:spcAft>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2.	Third, the OD values of the samples may be entered into the line equation for the standard curve to get the concentration of the samples.</a:t>
            </a:r>
          </a:p>
          <a:p>
            <a:pPr algn="just">
              <a:lnSpc>
                <a:spcPct val="150000"/>
              </a:lnSpc>
              <a:spcAft>
                <a:spcPts val="1200"/>
              </a:spcAft>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3.	Professional curve software (like curve expert 1.3) should be used for analysis and computation of the findings. </a:t>
            </a:r>
          </a:p>
          <a:p>
            <a:pPr algn="just">
              <a:lnSpc>
                <a:spcPct val="150000"/>
              </a:lnSpc>
              <a:spcAft>
                <a:spcPts val="1200"/>
              </a:spcAft>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4.	The sample should be diluted (or further diluted) and the test rerun if its optical density (OD) is greater than that of the highest standard on the standard curve. To get the unidentified variable, multiply the known variables by the dilution factor. </a:t>
            </a:r>
          </a:p>
        </p:txBody>
      </p:sp>
    </p:spTree>
    <p:extLst>
      <p:ext uri="{BB962C8B-B14F-4D97-AF65-F5344CB8AC3E}">
        <p14:creationId xmlns:p14="http://schemas.microsoft.com/office/powerpoint/2010/main" val="158003458"/>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0053-F6CE-D861-F017-4217DDAB83D2}"/>
              </a:ext>
            </a:extLst>
          </p:cNvPr>
          <p:cNvSpPr>
            <a:spLocks noGrp="1"/>
          </p:cNvSpPr>
          <p:nvPr>
            <p:ph type="ctrTitle"/>
          </p:nvPr>
        </p:nvSpPr>
        <p:spPr>
          <a:xfrm>
            <a:off x="682599" y="-15430"/>
            <a:ext cx="9144000" cy="526553"/>
          </a:xfrm>
          <a:solidFill>
            <a:schemeClr val="accent1">
              <a:lumMod val="40000"/>
              <a:lumOff val="60000"/>
            </a:schemeClr>
          </a:solidFill>
        </p:spPr>
        <p:txBody>
          <a:bodyPr>
            <a:normAutofit/>
          </a:bodyPr>
          <a:lstStyle/>
          <a:p>
            <a:pPr algn="ctr"/>
            <a:r>
              <a:rPr kumimoji="0" lang="en-US" sz="28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RESULTS AND DISCUSSION - AGE</a:t>
            </a:r>
            <a:endParaRPr lang="en-US" dirty="0"/>
          </a:p>
        </p:txBody>
      </p:sp>
      <p:sp>
        <p:nvSpPr>
          <p:cNvPr id="3" name="Subtitle 2">
            <a:extLst>
              <a:ext uri="{FF2B5EF4-FFF2-40B4-BE49-F238E27FC236}">
                <a16:creationId xmlns:a16="http://schemas.microsoft.com/office/drawing/2014/main" id="{ED986750-61F7-3046-ABF6-B1F4A45A02FA}"/>
              </a:ext>
            </a:extLst>
          </p:cNvPr>
          <p:cNvSpPr>
            <a:spLocks noGrp="1"/>
          </p:cNvSpPr>
          <p:nvPr>
            <p:ph type="subTitle" idx="1"/>
          </p:nvPr>
        </p:nvSpPr>
        <p:spPr>
          <a:xfrm>
            <a:off x="245001" y="1092967"/>
            <a:ext cx="5366090" cy="5437147"/>
          </a:xfrm>
        </p:spPr>
        <p:txBody>
          <a:bodyPr/>
          <a:lstStyle/>
          <a:p>
            <a:r>
              <a:rPr lang="en-US" dirty="0">
                <a:solidFill>
                  <a:schemeClr val="bg1"/>
                </a:solidFill>
              </a:rPr>
              <a:t>.</a:t>
            </a:r>
          </a:p>
        </p:txBody>
      </p:sp>
      <p:sp>
        <p:nvSpPr>
          <p:cNvPr id="7" name="TextBox 6">
            <a:extLst>
              <a:ext uri="{FF2B5EF4-FFF2-40B4-BE49-F238E27FC236}">
                <a16:creationId xmlns:a16="http://schemas.microsoft.com/office/drawing/2014/main" id="{4CE8E29D-2E87-5592-8FEB-69D570D37E38}"/>
              </a:ext>
            </a:extLst>
          </p:cNvPr>
          <p:cNvSpPr txBox="1"/>
          <p:nvPr/>
        </p:nvSpPr>
        <p:spPr>
          <a:xfrm>
            <a:off x="682599" y="769901"/>
            <a:ext cx="4783019" cy="5576976"/>
          </a:xfrm>
          <a:prstGeom prst="rect">
            <a:avLst/>
          </a:prstGeom>
          <a:noFill/>
        </p:spPr>
        <p:txBody>
          <a:bodyPr wrap="square">
            <a:spAutoFit/>
          </a:bodyPr>
          <a:lstStyle/>
          <a:p>
            <a:pPr marR="0" algn="just">
              <a:lnSpc>
                <a:spcPct val="150000"/>
              </a:lnSpc>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From (Table 4.1 and Figure 4.1), showed there were a statistically significant difference </a:t>
            </a:r>
            <a:r>
              <a:rPr lang="en-GB"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(P = 0.034 at P&lt;0.05), when compared between age groups / Year of studied groups; with (41 – 60 Year) predominant in {Healthy control 24, (70.6%), newly diagnosis 30, (71.4%) &amp; under treatment 54, (73%)}, except benign </a:t>
            </a:r>
            <a:r>
              <a:rPr lang="en-GB" sz="2000" dirty="0" err="1">
                <a:effectLst/>
                <a:latin typeface="Times New Roman" panose="02020603050405020304" pitchFamily="18" charset="0"/>
                <a:ea typeface="Times New Roman" panose="02020603050405020304" pitchFamily="18" charset="0"/>
                <a:cs typeface="Times New Roman" panose="02020603050405020304" pitchFamily="18" charset="0"/>
              </a:rPr>
              <a:t>tumor</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{20 – 40 year 16, (61.5%)}. While within groups, documented that a highly significant difference (P = 0.00, P = 0.003, P = 0.00 &amp; P = 0.00 respectively at P&lt;0.01).</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5" name="Table 4">
            <a:extLst>
              <a:ext uri="{FF2B5EF4-FFF2-40B4-BE49-F238E27FC236}">
                <a16:creationId xmlns:a16="http://schemas.microsoft.com/office/drawing/2014/main" id="{C37EF848-8BEF-1871-71B5-B9B80AB534E4}"/>
              </a:ext>
            </a:extLst>
          </p:cNvPr>
          <p:cNvGraphicFramePr>
            <a:graphicFrameLocks noGrp="1"/>
          </p:cNvGraphicFramePr>
          <p:nvPr>
            <p:extLst>
              <p:ext uri="{D42A27DB-BD31-4B8C-83A1-F6EECF244321}">
                <p14:modId xmlns:p14="http://schemas.microsoft.com/office/powerpoint/2010/main" val="2675286323"/>
              </p:ext>
            </p:extLst>
          </p:nvPr>
        </p:nvGraphicFramePr>
        <p:xfrm>
          <a:off x="5643443" y="1104561"/>
          <a:ext cx="5900420" cy="2926065"/>
        </p:xfrm>
        <a:graphic>
          <a:graphicData uri="http://schemas.openxmlformats.org/drawingml/2006/table">
            <a:tbl>
              <a:tblPr firstRow="1" firstCol="1" bandRow="1">
                <a:tableStyleId>{5C22544A-7EE6-4342-B048-85BDC9FD1C3A}</a:tableStyleId>
              </a:tblPr>
              <a:tblGrid>
                <a:gridCol w="800100">
                  <a:extLst>
                    <a:ext uri="{9D8B030D-6E8A-4147-A177-3AD203B41FA5}">
                      <a16:colId xmlns:a16="http://schemas.microsoft.com/office/drawing/2014/main" val="221289630"/>
                    </a:ext>
                  </a:extLst>
                </a:gridCol>
                <a:gridCol w="742950">
                  <a:extLst>
                    <a:ext uri="{9D8B030D-6E8A-4147-A177-3AD203B41FA5}">
                      <a16:colId xmlns:a16="http://schemas.microsoft.com/office/drawing/2014/main" val="1404099045"/>
                    </a:ext>
                  </a:extLst>
                </a:gridCol>
                <a:gridCol w="805815">
                  <a:extLst>
                    <a:ext uri="{9D8B030D-6E8A-4147-A177-3AD203B41FA5}">
                      <a16:colId xmlns:a16="http://schemas.microsoft.com/office/drawing/2014/main" val="1185216460"/>
                    </a:ext>
                  </a:extLst>
                </a:gridCol>
                <a:gridCol w="805815">
                  <a:extLst>
                    <a:ext uri="{9D8B030D-6E8A-4147-A177-3AD203B41FA5}">
                      <a16:colId xmlns:a16="http://schemas.microsoft.com/office/drawing/2014/main" val="2447091894"/>
                    </a:ext>
                  </a:extLst>
                </a:gridCol>
                <a:gridCol w="887095">
                  <a:extLst>
                    <a:ext uri="{9D8B030D-6E8A-4147-A177-3AD203B41FA5}">
                      <a16:colId xmlns:a16="http://schemas.microsoft.com/office/drawing/2014/main" val="2975318186"/>
                    </a:ext>
                  </a:extLst>
                </a:gridCol>
                <a:gridCol w="887095">
                  <a:extLst>
                    <a:ext uri="{9D8B030D-6E8A-4147-A177-3AD203B41FA5}">
                      <a16:colId xmlns:a16="http://schemas.microsoft.com/office/drawing/2014/main" val="3887670376"/>
                    </a:ext>
                  </a:extLst>
                </a:gridCol>
                <a:gridCol w="971550">
                  <a:extLst>
                    <a:ext uri="{9D8B030D-6E8A-4147-A177-3AD203B41FA5}">
                      <a16:colId xmlns:a16="http://schemas.microsoft.com/office/drawing/2014/main" val="1675504749"/>
                    </a:ext>
                  </a:extLst>
                </a:gridCol>
              </a:tblGrid>
              <a:tr h="210591">
                <a:tc rowSpan="2" gridSpan="2">
                  <a:txBody>
                    <a:bodyPr/>
                    <a:lstStyle/>
                    <a:p>
                      <a:pPr marL="38100" marR="38100" algn="ctr">
                        <a:lnSpc>
                          <a:spcPct val="115000"/>
                        </a:lnSpc>
                        <a:spcAft>
                          <a:spcPts val="1000"/>
                        </a:spcAft>
                      </a:pPr>
                      <a:r>
                        <a:rPr lang="en-US" sz="1000">
                          <a:effectLst/>
                        </a:rPr>
                        <a:t>Age groups</a:t>
                      </a:r>
                      <a:endParaRPr lang="en-GB" sz="1100">
                        <a:effectLst/>
                      </a:endParaRPr>
                    </a:p>
                    <a:p>
                      <a:pPr marL="38100" marR="38100" algn="ctr">
                        <a:lnSpc>
                          <a:spcPct val="115000"/>
                        </a:lnSpc>
                        <a:spcAft>
                          <a:spcPts val="1000"/>
                        </a:spcAft>
                      </a:pPr>
                      <a:r>
                        <a:rPr lang="en-US" sz="1000">
                          <a:effectLst/>
                        </a:rPr>
                        <a:t>/ Year</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rowSpan="2" hMerge="1">
                  <a:txBody>
                    <a:bodyPr/>
                    <a:lstStyle/>
                    <a:p>
                      <a:endParaRPr lang="en-GB"/>
                    </a:p>
                  </a:txBody>
                  <a:tcPr/>
                </a:tc>
                <a:tc gridSpan="4">
                  <a:txBody>
                    <a:bodyPr/>
                    <a:lstStyle/>
                    <a:p>
                      <a:pPr marL="38100" marR="38100" algn="ctr">
                        <a:lnSpc>
                          <a:spcPct val="115000"/>
                        </a:lnSpc>
                        <a:spcAft>
                          <a:spcPts val="1000"/>
                        </a:spcAft>
                      </a:pPr>
                      <a:r>
                        <a:rPr lang="en-US" sz="1000">
                          <a:effectLst/>
                        </a:rPr>
                        <a:t>Studied groups</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endParaRPr lang="en-GB"/>
                    </a:p>
                  </a:txBody>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1000"/>
                        </a:spcAft>
                      </a:pPr>
                      <a:r>
                        <a:rPr lang="en-US" sz="1000">
                          <a:effectLst/>
                        </a:rPr>
                        <a:t>P - value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004718847"/>
                  </a:ext>
                </a:extLst>
              </a:tr>
              <a:tr h="820155">
                <a:tc gridSpan="2" vMerge="1">
                  <a:txBody>
                    <a:bodyPr/>
                    <a:lstStyle/>
                    <a:p>
                      <a:endParaRPr lang="en-GB"/>
                    </a:p>
                  </a:txBody>
                  <a:tcPr/>
                </a:tc>
                <a:tc hMerge="1" vMerge="1">
                  <a:txBody>
                    <a:bodyPr/>
                    <a:lstStyle/>
                    <a:p>
                      <a:endParaRPr lang="en-GB"/>
                    </a:p>
                  </a:txBody>
                  <a:tcPr/>
                </a:tc>
                <a:tc>
                  <a:txBody>
                    <a:bodyPr/>
                    <a:lstStyle/>
                    <a:p>
                      <a:pPr marL="38100" marR="38100" algn="ctr">
                        <a:lnSpc>
                          <a:spcPct val="115000"/>
                        </a:lnSpc>
                        <a:spcAft>
                          <a:spcPts val="1000"/>
                        </a:spcAft>
                      </a:pPr>
                      <a:r>
                        <a:rPr lang="en-US" sz="1000">
                          <a:effectLst/>
                        </a:rPr>
                        <a:t>Healthy control</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Benign tumor</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Newly</a:t>
                      </a:r>
                      <a:endParaRPr lang="en-GB" sz="1100">
                        <a:effectLst/>
                      </a:endParaRPr>
                    </a:p>
                    <a:p>
                      <a:pPr marL="38100" marR="38100" algn="ctr">
                        <a:lnSpc>
                          <a:spcPct val="115000"/>
                        </a:lnSpc>
                        <a:spcAft>
                          <a:spcPts val="1000"/>
                        </a:spcAft>
                      </a:pPr>
                      <a:r>
                        <a:rPr lang="en-US" sz="1000">
                          <a:effectLst/>
                        </a:rPr>
                        <a:t>diagnosis BC</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Under</a:t>
                      </a:r>
                      <a:endParaRPr lang="en-GB" sz="1100">
                        <a:effectLst/>
                      </a:endParaRPr>
                    </a:p>
                    <a:p>
                      <a:pPr marL="38100" marR="38100" algn="ctr">
                        <a:lnSpc>
                          <a:spcPct val="115000"/>
                        </a:lnSpc>
                        <a:spcAft>
                          <a:spcPts val="1000"/>
                        </a:spcAft>
                      </a:pPr>
                      <a:r>
                        <a:rPr lang="en-US" sz="1000">
                          <a:effectLst/>
                        </a:rPr>
                        <a:t>treatment BC</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3605086507"/>
                  </a:ext>
                </a:extLst>
              </a:tr>
              <a:tr h="210591">
                <a:tc rowSpan="2">
                  <a:txBody>
                    <a:bodyPr/>
                    <a:lstStyle/>
                    <a:p>
                      <a:pPr marL="38100" marR="38100" algn="ctr">
                        <a:lnSpc>
                          <a:spcPct val="115000"/>
                        </a:lnSpc>
                        <a:spcAft>
                          <a:spcPts val="1000"/>
                        </a:spcAft>
                      </a:pPr>
                      <a:r>
                        <a:rPr lang="en-US" sz="1000" dirty="0">
                          <a:effectLst/>
                        </a:rPr>
                        <a:t>20 - 40</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6</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16</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rowSpan="9">
                  <a:txBody>
                    <a:bodyPr/>
                    <a:lstStyle/>
                    <a:p>
                      <a:pPr marL="38100" marR="38100" algn="ctr">
                        <a:lnSpc>
                          <a:spcPct val="115000"/>
                        </a:lnSpc>
                        <a:spcAft>
                          <a:spcPts val="1000"/>
                        </a:spcAft>
                      </a:pPr>
                      <a:r>
                        <a:rPr lang="en-US" sz="1000">
                          <a:effectLst/>
                        </a:rPr>
                        <a:t>P = 0.034</a:t>
                      </a:r>
                      <a:endParaRPr lang="en-GB" sz="1100">
                        <a:effectLst/>
                      </a:endParaRPr>
                    </a:p>
                    <a:p>
                      <a:pPr marL="38100" marR="38100" algn="ctr">
                        <a:lnSpc>
                          <a:spcPct val="115000"/>
                        </a:lnSpc>
                        <a:spcAft>
                          <a:spcPts val="1000"/>
                        </a:spcAft>
                      </a:pPr>
                      <a:r>
                        <a:rPr lang="en-US" sz="1000">
                          <a:effectLst/>
                        </a:rPr>
                        <a:t>Sign.</a:t>
                      </a:r>
                      <a:endParaRPr lang="en-GB" sz="1100">
                        <a:effectLst/>
                      </a:endParaRPr>
                    </a:p>
                    <a:p>
                      <a:pPr marL="38100" marR="38100" algn="ctr">
                        <a:lnSpc>
                          <a:spcPct val="115000"/>
                        </a:lnSpc>
                        <a:spcAft>
                          <a:spcPts val="1000"/>
                        </a:spcAft>
                      </a:pPr>
                      <a:r>
                        <a:rPr lang="en-US" sz="1000">
                          <a:effectLst/>
                        </a:rPr>
                        <a:t>(P&lt;0.05)</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990781323"/>
                  </a:ext>
                </a:extLst>
              </a:tr>
              <a:tr h="210591">
                <a:tc vMerge="1">
                  <a:txBody>
                    <a:bodyPr/>
                    <a:lstStyle/>
                    <a:p>
                      <a:endParaRPr lang="en-GB"/>
                    </a:p>
                  </a:txBody>
                  <a:tcPr/>
                </a:tc>
                <a:tc>
                  <a:txBody>
                    <a:bodyPr/>
                    <a:lstStyle/>
                    <a:p>
                      <a:pPr marL="38100" marR="38100" algn="ctr">
                        <a:lnSpc>
                          <a:spcPct val="115000"/>
                        </a:lnSpc>
                        <a:spcAft>
                          <a:spcPts val="1000"/>
                        </a:spcAft>
                      </a:pPr>
                      <a:r>
                        <a:rPr lang="en-US" sz="1000">
                          <a:effectLst/>
                        </a:rPr>
                        <a:t>%</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17.6%</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61.5%</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23.8%</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13.5%</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2509749771"/>
                  </a:ext>
                </a:extLst>
              </a:tr>
              <a:tr h="210591">
                <a:tc rowSpan="2">
                  <a:txBody>
                    <a:bodyPr/>
                    <a:lstStyle/>
                    <a:p>
                      <a:pPr marL="38100" marR="38100" algn="ctr">
                        <a:lnSpc>
                          <a:spcPct val="115000"/>
                        </a:lnSpc>
                        <a:spcAft>
                          <a:spcPts val="1000"/>
                        </a:spcAft>
                      </a:pPr>
                      <a:r>
                        <a:rPr lang="en-US" sz="1000">
                          <a:effectLst/>
                        </a:rPr>
                        <a:t>41 - 60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24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8</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30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54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1823045926"/>
                  </a:ext>
                </a:extLst>
              </a:tr>
              <a:tr h="210591">
                <a:tc vMerge="1">
                  <a:txBody>
                    <a:bodyPr/>
                    <a:lstStyle/>
                    <a:p>
                      <a:endParaRPr lang="en-GB"/>
                    </a:p>
                  </a:txBody>
                  <a:tcPr/>
                </a:tc>
                <a:tc>
                  <a:txBody>
                    <a:bodyPr/>
                    <a:lstStyle/>
                    <a:p>
                      <a:pPr marL="38100" marR="38100" algn="ctr">
                        <a:lnSpc>
                          <a:spcPct val="115000"/>
                        </a:lnSpc>
                        <a:spcAft>
                          <a:spcPts val="1000"/>
                        </a:spcAft>
                      </a:pPr>
                      <a:r>
                        <a:rPr lang="en-US" sz="1000">
                          <a:effectLst/>
                        </a:rPr>
                        <a:t>%</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70.6%</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30.8%</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71.4%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73%</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973162159"/>
                  </a:ext>
                </a:extLst>
              </a:tr>
              <a:tr h="210591">
                <a:tc rowSpan="2">
                  <a:txBody>
                    <a:bodyPr/>
                    <a:lstStyle/>
                    <a:p>
                      <a:pPr marL="38100" marR="38100" algn="ctr">
                        <a:lnSpc>
                          <a:spcPct val="115000"/>
                        </a:lnSpc>
                        <a:spcAft>
                          <a:spcPts val="1000"/>
                        </a:spcAft>
                      </a:pPr>
                      <a:r>
                        <a:rPr lang="en-US" sz="1000">
                          <a:effectLst/>
                        </a:rPr>
                        <a:t>61 - 80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3040330950"/>
                  </a:ext>
                </a:extLst>
              </a:tr>
              <a:tr h="210591">
                <a:tc vMerge="1">
                  <a:txBody>
                    <a:bodyPr/>
                    <a:lstStyle/>
                    <a:p>
                      <a:endParaRPr lang="en-GB"/>
                    </a:p>
                  </a:txBody>
                  <a:tcPr/>
                </a:tc>
                <a:tc>
                  <a:txBody>
                    <a:bodyPr/>
                    <a:lstStyle/>
                    <a:p>
                      <a:pPr marL="38100" marR="38100" algn="ctr">
                        <a:lnSpc>
                          <a:spcPct val="115000"/>
                        </a:lnSpc>
                        <a:spcAft>
                          <a:spcPts val="1000"/>
                        </a:spcAft>
                      </a:pPr>
                      <a:r>
                        <a:rPr lang="en-US" sz="1000">
                          <a:effectLst/>
                        </a:rPr>
                        <a:t>%</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11.8%</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7.7%</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4.8%</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13.5%</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4207621195"/>
                  </a:ext>
                </a:extLst>
              </a:tr>
              <a:tr h="210591">
                <a:tc rowSpan="2">
                  <a:txBody>
                    <a:bodyPr/>
                    <a:lstStyle/>
                    <a:p>
                      <a:pPr algn="ctr">
                        <a:lnSpc>
                          <a:spcPct val="115000"/>
                        </a:lnSpc>
                        <a:spcAft>
                          <a:spcPts val="1000"/>
                        </a:spcAft>
                      </a:pPr>
                      <a:r>
                        <a:rPr lang="en-US" sz="1000">
                          <a:effectLst/>
                        </a:rPr>
                        <a:t>Total</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34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26</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42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74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566152076"/>
                  </a:ext>
                </a:extLst>
              </a:tr>
              <a:tr h="210591">
                <a:tc vMerge="1">
                  <a:txBody>
                    <a:bodyPr/>
                    <a:lstStyle/>
                    <a:p>
                      <a:endParaRPr lang="en-GB"/>
                    </a:p>
                  </a:txBody>
                  <a:tcPr/>
                </a:tc>
                <a:tc>
                  <a:txBody>
                    <a:bodyPr/>
                    <a:lstStyle/>
                    <a:p>
                      <a:pPr marL="38100" marR="38100" algn="ctr">
                        <a:lnSpc>
                          <a:spcPct val="115000"/>
                        </a:lnSpc>
                        <a:spcAft>
                          <a:spcPts val="1000"/>
                        </a:spcAft>
                      </a:pPr>
                      <a:r>
                        <a:rPr lang="en-US" sz="1000">
                          <a:effectLst/>
                        </a:rPr>
                        <a:t>%</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4203099568"/>
                  </a:ext>
                </a:extLst>
              </a:tr>
              <a:tr h="210591">
                <a:tc gridSpan="2">
                  <a:txBody>
                    <a:bodyPr/>
                    <a:lstStyle/>
                    <a:p>
                      <a:pPr marL="38100" marR="38100" algn="ctr">
                        <a:lnSpc>
                          <a:spcPct val="115000"/>
                        </a:lnSpc>
                        <a:spcAft>
                          <a:spcPts val="1000"/>
                        </a:spcAft>
                      </a:pPr>
                      <a:r>
                        <a:rPr lang="en-US" sz="1000">
                          <a:effectLst/>
                        </a:rPr>
                        <a:t>P - value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endParaRPr lang="en-GB"/>
                    </a:p>
                  </a:txBody>
                  <a:tcPr/>
                </a:tc>
                <a:tc>
                  <a:txBody>
                    <a:bodyPr/>
                    <a:lstStyle/>
                    <a:p>
                      <a:pPr marL="38100" marR="38100" algn="ctr">
                        <a:lnSpc>
                          <a:spcPct val="115000"/>
                        </a:lnSpc>
                        <a:spcAft>
                          <a:spcPts val="1000"/>
                        </a:spcAft>
                      </a:pPr>
                      <a:r>
                        <a:rPr lang="en-US" sz="1000">
                          <a:effectLst/>
                        </a:rPr>
                        <a:t>P = 0.00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P= 0.003</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P = 0.00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dirty="0">
                          <a:effectLst/>
                        </a:rPr>
                        <a:t>P = 0.00</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412557615"/>
                  </a:ext>
                </a:extLst>
              </a:tr>
            </a:tbl>
          </a:graphicData>
        </a:graphic>
      </p:graphicFrame>
      <p:sp>
        <p:nvSpPr>
          <p:cNvPr id="8" name="TextBox 7">
            <a:extLst>
              <a:ext uri="{FF2B5EF4-FFF2-40B4-BE49-F238E27FC236}">
                <a16:creationId xmlns:a16="http://schemas.microsoft.com/office/drawing/2014/main" id="{229024B4-DF96-D00F-C0CD-679F6906D7A6}"/>
              </a:ext>
            </a:extLst>
          </p:cNvPr>
          <p:cNvSpPr txBox="1"/>
          <p:nvPr/>
        </p:nvSpPr>
        <p:spPr>
          <a:xfrm>
            <a:off x="5903216" y="815968"/>
            <a:ext cx="4783019" cy="276999"/>
          </a:xfrm>
          <a:prstGeom prst="rect">
            <a:avLst/>
          </a:prstGeom>
          <a:noFill/>
        </p:spPr>
        <p:txBody>
          <a:bodyPr wrap="square">
            <a:spAutoFit/>
          </a:bodyPr>
          <a:lstStyle/>
          <a:p>
            <a:pPr>
              <a:spcAft>
                <a:spcPts val="1000"/>
              </a:spcAft>
            </a:pPr>
            <a:r>
              <a:rPr lang="tr-TR" sz="1200" b="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Table</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ar-SA"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4.1 </a:t>
            </a:r>
            <a:r>
              <a:rPr lang="en-US" sz="1200" b="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Age groups / Year distributions according to studied groups</a:t>
            </a:r>
            <a:endParaRPr lang="en-GB" sz="900" b="1" dirty="0">
              <a:solidFill>
                <a:srgbClr val="4F81BD"/>
              </a:solidFill>
              <a:effectLst/>
              <a:latin typeface="Calibri" panose="020F0502020204030204" pitchFamily="34" charset="0"/>
              <a:ea typeface="Times New Roman" panose="02020603050405020304" pitchFamily="18" charset="0"/>
              <a:cs typeface="Arial" panose="020B0604020202020204" pitchFamily="34" charset="0"/>
            </a:endParaRPr>
          </a:p>
        </p:txBody>
      </p:sp>
      <p:graphicFrame>
        <p:nvGraphicFramePr>
          <p:cNvPr id="9" name="Chart 8">
            <a:extLst>
              <a:ext uri="{FF2B5EF4-FFF2-40B4-BE49-F238E27FC236}">
                <a16:creationId xmlns:a16="http://schemas.microsoft.com/office/drawing/2014/main" id="{B0ED7D41-0B3F-7C19-33E6-8E0FAA7C94EF}"/>
              </a:ext>
            </a:extLst>
          </p:cNvPr>
          <p:cNvGraphicFramePr/>
          <p:nvPr>
            <p:extLst>
              <p:ext uri="{D42A27DB-BD31-4B8C-83A1-F6EECF244321}">
                <p14:modId xmlns:p14="http://schemas.microsoft.com/office/powerpoint/2010/main" val="1230643569"/>
              </p:ext>
            </p:extLst>
          </p:nvPr>
        </p:nvGraphicFramePr>
        <p:xfrm>
          <a:off x="5945703" y="4192159"/>
          <a:ext cx="5295900" cy="2337955"/>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a:extLst>
              <a:ext uri="{FF2B5EF4-FFF2-40B4-BE49-F238E27FC236}">
                <a16:creationId xmlns:a16="http://schemas.microsoft.com/office/drawing/2014/main" id="{823A38AC-BBEA-F37F-AA48-F0C0AC50E5A2}"/>
              </a:ext>
            </a:extLst>
          </p:cNvPr>
          <p:cNvSpPr txBox="1"/>
          <p:nvPr/>
        </p:nvSpPr>
        <p:spPr>
          <a:xfrm>
            <a:off x="6580911" y="6518227"/>
            <a:ext cx="4610098" cy="339773"/>
          </a:xfrm>
          <a:prstGeom prst="rect">
            <a:avLst/>
          </a:prstGeom>
          <a:noFill/>
        </p:spPr>
        <p:txBody>
          <a:bodyPr wrap="square">
            <a:spAutoFit/>
          </a:bodyPr>
          <a:lstStyle/>
          <a:p>
            <a:pPr>
              <a:lnSpc>
                <a:spcPct val="150000"/>
              </a:lnSpc>
              <a:spcBef>
                <a:spcPts val="600"/>
              </a:spcBef>
              <a:spcAft>
                <a:spcPts val="2400"/>
              </a:spcAft>
            </a:pPr>
            <a:r>
              <a:rPr lang="tr-TR" sz="1200" b="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Figure</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ar-SA"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4.1 </a:t>
            </a:r>
            <a:r>
              <a:rPr lang="en-US" sz="1200" b="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Age groups / Year distributions according to studied groups</a:t>
            </a:r>
            <a:endParaRPr lang="en-GB" sz="900" b="1" dirty="0">
              <a:solidFill>
                <a:srgbClr val="4F81BD"/>
              </a:solidFill>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3211360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0053-F6CE-D861-F017-4217DDAB83D2}"/>
              </a:ext>
            </a:extLst>
          </p:cNvPr>
          <p:cNvSpPr>
            <a:spLocks noGrp="1"/>
          </p:cNvSpPr>
          <p:nvPr>
            <p:ph type="ctrTitle"/>
          </p:nvPr>
        </p:nvSpPr>
        <p:spPr>
          <a:xfrm>
            <a:off x="423602" y="9152"/>
            <a:ext cx="11344795" cy="526553"/>
          </a:xfrm>
          <a:solidFill>
            <a:schemeClr val="accent1">
              <a:lumMod val="40000"/>
              <a:lumOff val="60000"/>
            </a:schemeClr>
          </a:solidFill>
        </p:spPr>
        <p:txBody>
          <a:bodyPr>
            <a:normAutofit fontScale="90000"/>
          </a:bodyPr>
          <a:lstStyle/>
          <a:p>
            <a:r>
              <a:rPr kumimoji="0" lang="en-US" sz="28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RESULTS AND DISCUSSION - </a:t>
            </a:r>
            <a:r>
              <a:rPr kumimoji="0" lang="en-GB" sz="28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GRADE OF BREAST CANCER DISEASE </a:t>
            </a:r>
            <a:endParaRPr lang="en-US" dirty="0"/>
          </a:p>
        </p:txBody>
      </p:sp>
      <p:sp>
        <p:nvSpPr>
          <p:cNvPr id="3" name="Subtitle 2">
            <a:extLst>
              <a:ext uri="{FF2B5EF4-FFF2-40B4-BE49-F238E27FC236}">
                <a16:creationId xmlns:a16="http://schemas.microsoft.com/office/drawing/2014/main" id="{ED986750-61F7-3046-ABF6-B1F4A45A02FA}"/>
              </a:ext>
            </a:extLst>
          </p:cNvPr>
          <p:cNvSpPr>
            <a:spLocks noGrp="1"/>
          </p:cNvSpPr>
          <p:nvPr>
            <p:ph type="subTitle" idx="1"/>
          </p:nvPr>
        </p:nvSpPr>
        <p:spPr>
          <a:xfrm>
            <a:off x="245001" y="1092967"/>
            <a:ext cx="5366090" cy="5437147"/>
          </a:xfrm>
        </p:spPr>
        <p:txBody>
          <a:bodyPr/>
          <a:lstStyle/>
          <a:p>
            <a:r>
              <a:rPr lang="en-US" dirty="0">
                <a:solidFill>
                  <a:schemeClr val="bg1"/>
                </a:solidFill>
              </a:rPr>
              <a:t>.</a:t>
            </a:r>
          </a:p>
        </p:txBody>
      </p:sp>
      <p:sp>
        <p:nvSpPr>
          <p:cNvPr id="7" name="TextBox 6">
            <a:extLst>
              <a:ext uri="{FF2B5EF4-FFF2-40B4-BE49-F238E27FC236}">
                <a16:creationId xmlns:a16="http://schemas.microsoft.com/office/drawing/2014/main" id="{4CE8E29D-2E87-5592-8FEB-69D570D37E38}"/>
              </a:ext>
            </a:extLst>
          </p:cNvPr>
          <p:cNvSpPr txBox="1"/>
          <p:nvPr/>
        </p:nvSpPr>
        <p:spPr>
          <a:xfrm>
            <a:off x="682599" y="769901"/>
            <a:ext cx="4783019" cy="6038641"/>
          </a:xfrm>
          <a:prstGeom prst="rect">
            <a:avLst/>
          </a:prstGeom>
          <a:noFill/>
        </p:spPr>
        <p:txBody>
          <a:bodyPr wrap="square">
            <a:spAutoFit/>
          </a:bodyPr>
          <a:lstStyle/>
          <a:p>
            <a:pPr marR="0" algn="just">
              <a:lnSpc>
                <a:spcPct val="150000"/>
              </a:lnSpc>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Additionally, grade of breast cancer disease reviewed in study (Table 4.6 and Figure 4.5), renowned that a non-significant (P = 0.141 at P&gt;0.05), when compared between studied groups {newly diagnosis: grade II = 16, (38.1%) &amp; grade III = 14, (33.3%)} &amp; {under treatment: grade II = 36, (48.6%) &amp; grade III = 24, (32.4%)}; larger than other grades. </a:t>
            </a:r>
          </a:p>
          <a:p>
            <a:pPr marR="0" algn="just">
              <a:lnSpc>
                <a:spcPct val="150000"/>
              </a:lnSpc>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Within groups, showed that a significant difference (Benign </a:t>
            </a:r>
            <a:r>
              <a:rPr lang="en-GB" sz="2000" dirty="0" err="1">
                <a:effectLst/>
                <a:latin typeface="Times New Roman" panose="02020603050405020304" pitchFamily="18" charset="0"/>
                <a:ea typeface="Times New Roman" panose="02020603050405020304" pitchFamily="18" charset="0"/>
                <a:cs typeface="Times New Roman" panose="02020603050405020304" pitchFamily="18" charset="0"/>
              </a:rPr>
              <a:t>tumor</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P = 0.012, at P&lt;0.05) &amp; highly significant difference (P = 0.00, at P&lt;0.01) for under treatment.</a:t>
            </a:r>
          </a:p>
        </p:txBody>
      </p:sp>
      <p:sp>
        <p:nvSpPr>
          <p:cNvPr id="8" name="TextBox 7">
            <a:extLst>
              <a:ext uri="{FF2B5EF4-FFF2-40B4-BE49-F238E27FC236}">
                <a16:creationId xmlns:a16="http://schemas.microsoft.com/office/drawing/2014/main" id="{229024B4-DF96-D00F-C0CD-679F6906D7A6}"/>
              </a:ext>
            </a:extLst>
          </p:cNvPr>
          <p:cNvSpPr txBox="1"/>
          <p:nvPr/>
        </p:nvSpPr>
        <p:spPr>
          <a:xfrm>
            <a:off x="5687986" y="770875"/>
            <a:ext cx="5792585" cy="589905"/>
          </a:xfrm>
          <a:prstGeom prst="rect">
            <a:avLst/>
          </a:prstGeom>
          <a:noFill/>
        </p:spPr>
        <p:txBody>
          <a:bodyPr wrap="square">
            <a:spAutoFit/>
          </a:bodyPr>
          <a:lstStyle/>
          <a:p>
            <a:pPr>
              <a:spcAft>
                <a:spcPts val="1000"/>
              </a:spcAft>
            </a:pPr>
            <a:r>
              <a:rPr lang="tr-TR" sz="1200" b="1" dirty="0" err="1">
                <a:solidFill>
                  <a:srgbClr val="000000"/>
                </a:solidFill>
                <a:effectLst/>
                <a:latin typeface="Times New Roman" panose="02020603050405020304" pitchFamily="18" charset="0"/>
                <a:ea typeface="Times New Roman" panose="02020603050405020304" pitchFamily="18" charset="0"/>
                <a:cs typeface="+mj-cs"/>
              </a:rPr>
              <a:t>Table</a:t>
            </a:r>
            <a:r>
              <a:rPr lang="tr-TR" sz="1200" b="1" dirty="0">
                <a:solidFill>
                  <a:srgbClr val="000000"/>
                </a:solidFill>
                <a:effectLst/>
                <a:latin typeface="Times New Roman" panose="02020603050405020304" pitchFamily="18" charset="0"/>
                <a:ea typeface="Times New Roman" panose="02020603050405020304" pitchFamily="18" charset="0"/>
                <a:cs typeface="+mj-cs"/>
              </a:rPr>
              <a:t> </a:t>
            </a:r>
            <a:r>
              <a:rPr lang="ar-SA" sz="1200" b="1" dirty="0">
                <a:solidFill>
                  <a:srgbClr val="000000"/>
                </a:solidFill>
                <a:effectLst/>
                <a:latin typeface="Calibri" panose="020F0502020204030204" pitchFamily="34" charset="0"/>
                <a:ea typeface="Times New Roman" panose="02020603050405020304" pitchFamily="18" charset="0"/>
                <a:cs typeface="+mj-cs"/>
              </a:rPr>
              <a:t>‎</a:t>
            </a:r>
            <a:r>
              <a:rPr lang="tr-TR" sz="1200" b="1" dirty="0">
                <a:solidFill>
                  <a:srgbClr val="000000"/>
                </a:solidFill>
                <a:effectLst/>
                <a:latin typeface="Times New Roman" panose="02020603050405020304" pitchFamily="18" charset="0"/>
                <a:ea typeface="Times New Roman" panose="02020603050405020304" pitchFamily="18" charset="0"/>
                <a:cs typeface="+mj-cs"/>
              </a:rPr>
              <a:t>4.6 </a:t>
            </a:r>
            <a:r>
              <a:rPr lang="en-US" sz="1200" b="0" dirty="0">
                <a:solidFill>
                  <a:srgbClr val="000000"/>
                </a:solidFill>
                <a:effectLst/>
                <a:latin typeface="Times New Roman" panose="02020603050405020304" pitchFamily="18" charset="0"/>
                <a:ea typeface="Times New Roman" panose="02020603050405020304" pitchFamily="18" charset="0"/>
                <a:cs typeface="+mj-cs"/>
              </a:rPr>
              <a:t>Grade of breast cancer disease distributions according to studied groups</a:t>
            </a:r>
            <a:endParaRPr lang="en-GB" sz="1200" b="1" dirty="0">
              <a:solidFill>
                <a:srgbClr val="4F81BD"/>
              </a:solidFill>
              <a:effectLst/>
              <a:latin typeface="Calibri" panose="020F0502020204030204" pitchFamily="34" charset="0"/>
              <a:ea typeface="Times New Roman" panose="02020603050405020304" pitchFamily="18" charset="0"/>
              <a:cs typeface="+mj-cs"/>
            </a:endParaRPr>
          </a:p>
          <a:p>
            <a:pPr>
              <a:spcAft>
                <a:spcPts val="1000"/>
              </a:spcAft>
            </a:pPr>
            <a:endParaRPr lang="en-GB" sz="1200" b="1" dirty="0">
              <a:solidFill>
                <a:srgbClr val="4F81BD"/>
              </a:solidFill>
              <a:effectLst/>
              <a:latin typeface="Calibri" panose="020F0502020204030204" pitchFamily="34" charset="0"/>
              <a:ea typeface="Times New Roman" panose="02020603050405020304" pitchFamily="18" charset="0"/>
              <a:cs typeface="+mj-cs"/>
            </a:endParaRPr>
          </a:p>
        </p:txBody>
      </p:sp>
      <p:graphicFrame>
        <p:nvGraphicFramePr>
          <p:cNvPr id="4" name="Table 3">
            <a:extLst>
              <a:ext uri="{FF2B5EF4-FFF2-40B4-BE49-F238E27FC236}">
                <a16:creationId xmlns:a16="http://schemas.microsoft.com/office/drawing/2014/main" id="{822DE739-6006-C2F7-86BC-F80EC97C81CF}"/>
              </a:ext>
            </a:extLst>
          </p:cNvPr>
          <p:cNvGraphicFramePr>
            <a:graphicFrameLocks noGrp="1"/>
          </p:cNvGraphicFramePr>
          <p:nvPr>
            <p:extLst>
              <p:ext uri="{D42A27DB-BD31-4B8C-83A1-F6EECF244321}">
                <p14:modId xmlns:p14="http://schemas.microsoft.com/office/powerpoint/2010/main" val="1934895868"/>
              </p:ext>
            </p:extLst>
          </p:nvPr>
        </p:nvGraphicFramePr>
        <p:xfrm>
          <a:off x="5637416" y="1092967"/>
          <a:ext cx="5707380" cy="2490981"/>
        </p:xfrm>
        <a:graphic>
          <a:graphicData uri="http://schemas.openxmlformats.org/drawingml/2006/table">
            <a:tbl>
              <a:tblPr firstRow="1" firstCol="1" bandRow="1">
                <a:tableStyleId>{5C22544A-7EE6-4342-B048-85BDC9FD1C3A}</a:tableStyleId>
              </a:tblPr>
              <a:tblGrid>
                <a:gridCol w="1108710">
                  <a:extLst>
                    <a:ext uri="{9D8B030D-6E8A-4147-A177-3AD203B41FA5}">
                      <a16:colId xmlns:a16="http://schemas.microsoft.com/office/drawing/2014/main" val="1740633281"/>
                    </a:ext>
                  </a:extLst>
                </a:gridCol>
                <a:gridCol w="1108710">
                  <a:extLst>
                    <a:ext uri="{9D8B030D-6E8A-4147-A177-3AD203B41FA5}">
                      <a16:colId xmlns:a16="http://schemas.microsoft.com/office/drawing/2014/main" val="3548191171"/>
                    </a:ext>
                  </a:extLst>
                </a:gridCol>
                <a:gridCol w="1137285">
                  <a:extLst>
                    <a:ext uri="{9D8B030D-6E8A-4147-A177-3AD203B41FA5}">
                      <a16:colId xmlns:a16="http://schemas.microsoft.com/office/drawing/2014/main" val="747941779"/>
                    </a:ext>
                  </a:extLst>
                </a:gridCol>
                <a:gridCol w="1137285">
                  <a:extLst>
                    <a:ext uri="{9D8B030D-6E8A-4147-A177-3AD203B41FA5}">
                      <a16:colId xmlns:a16="http://schemas.microsoft.com/office/drawing/2014/main" val="2789883824"/>
                    </a:ext>
                  </a:extLst>
                </a:gridCol>
                <a:gridCol w="1215390">
                  <a:extLst>
                    <a:ext uri="{9D8B030D-6E8A-4147-A177-3AD203B41FA5}">
                      <a16:colId xmlns:a16="http://schemas.microsoft.com/office/drawing/2014/main" val="4163166738"/>
                    </a:ext>
                  </a:extLst>
                </a:gridCol>
              </a:tblGrid>
              <a:tr h="172085">
                <a:tc rowSpan="2" gridSpan="2">
                  <a:txBody>
                    <a:bodyPr/>
                    <a:lstStyle/>
                    <a:p>
                      <a:pPr marL="38100" marR="38100" algn="ctr">
                        <a:lnSpc>
                          <a:spcPct val="115000"/>
                        </a:lnSpc>
                        <a:spcAft>
                          <a:spcPts val="1000"/>
                        </a:spcAft>
                      </a:pPr>
                      <a:r>
                        <a:rPr lang="en-US" sz="1000">
                          <a:effectLst/>
                        </a:rPr>
                        <a:t>Grade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rowSpan="2" hMerge="1">
                  <a:txBody>
                    <a:bodyPr/>
                    <a:lstStyle/>
                    <a:p>
                      <a:endParaRPr lang="en-GB"/>
                    </a:p>
                  </a:txBody>
                  <a:tcPr/>
                </a:tc>
                <a:tc gridSpan="2">
                  <a:txBody>
                    <a:bodyPr/>
                    <a:lstStyle/>
                    <a:p>
                      <a:pPr marL="38100" marR="38100" algn="ctr">
                        <a:lnSpc>
                          <a:spcPct val="115000"/>
                        </a:lnSpc>
                        <a:spcAft>
                          <a:spcPts val="1000"/>
                        </a:spcAft>
                      </a:pPr>
                      <a:r>
                        <a:rPr lang="en-US" sz="1000">
                          <a:effectLst/>
                        </a:rPr>
                        <a:t>Studied groups</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endParaRPr lang="en-GB"/>
                    </a:p>
                  </a:txBody>
                  <a:tcPr/>
                </a:tc>
                <a:tc rowSpan="2">
                  <a:txBody>
                    <a:bodyPr/>
                    <a:lstStyle/>
                    <a:p>
                      <a:pPr algn="ctr">
                        <a:lnSpc>
                          <a:spcPct val="115000"/>
                        </a:lnSpc>
                        <a:spcAft>
                          <a:spcPts val="1000"/>
                        </a:spcAft>
                      </a:pPr>
                      <a:r>
                        <a:rPr lang="en-US" sz="1000">
                          <a:effectLst/>
                        </a:rPr>
                        <a:t>P - value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539084056"/>
                  </a:ext>
                </a:extLst>
              </a:tr>
              <a:tr h="89535">
                <a:tc gridSpan="2" vMerge="1">
                  <a:txBody>
                    <a:bodyPr/>
                    <a:lstStyle/>
                    <a:p>
                      <a:endParaRPr lang="en-GB"/>
                    </a:p>
                  </a:txBody>
                  <a:tcPr/>
                </a:tc>
                <a:tc hMerge="1" vMerge="1">
                  <a:txBody>
                    <a:bodyPr/>
                    <a:lstStyle/>
                    <a:p>
                      <a:endParaRPr lang="en-GB"/>
                    </a:p>
                  </a:txBody>
                  <a:tcPr/>
                </a:tc>
                <a:tc>
                  <a:txBody>
                    <a:bodyPr/>
                    <a:lstStyle/>
                    <a:p>
                      <a:pPr marL="38100" marR="38100" algn="ctr">
                        <a:lnSpc>
                          <a:spcPct val="115000"/>
                        </a:lnSpc>
                        <a:spcAft>
                          <a:spcPts val="1000"/>
                        </a:spcAft>
                      </a:pPr>
                      <a:r>
                        <a:rPr lang="en-US" sz="1000">
                          <a:effectLst/>
                        </a:rPr>
                        <a:t>Newly</a:t>
                      </a:r>
                      <a:endParaRPr lang="en-GB" sz="1100">
                        <a:effectLst/>
                      </a:endParaRPr>
                    </a:p>
                    <a:p>
                      <a:pPr marL="38100" marR="38100" algn="ctr">
                        <a:lnSpc>
                          <a:spcPct val="115000"/>
                        </a:lnSpc>
                        <a:spcAft>
                          <a:spcPts val="1000"/>
                        </a:spcAft>
                      </a:pPr>
                      <a:r>
                        <a:rPr lang="en-US" sz="1000">
                          <a:effectLst/>
                        </a:rPr>
                        <a:t>diagnosis BC</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Under</a:t>
                      </a:r>
                      <a:endParaRPr lang="en-GB" sz="1100">
                        <a:effectLst/>
                      </a:endParaRPr>
                    </a:p>
                    <a:p>
                      <a:pPr marL="38100" marR="38100" algn="ctr">
                        <a:lnSpc>
                          <a:spcPct val="115000"/>
                        </a:lnSpc>
                        <a:spcAft>
                          <a:spcPts val="1000"/>
                        </a:spcAft>
                      </a:pPr>
                      <a:r>
                        <a:rPr lang="en-US" sz="1000">
                          <a:effectLst/>
                        </a:rPr>
                        <a:t>treatment BC</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340236625"/>
                  </a:ext>
                </a:extLst>
              </a:tr>
              <a:tr h="172085">
                <a:tc rowSpan="2">
                  <a:txBody>
                    <a:bodyPr/>
                    <a:lstStyle/>
                    <a:p>
                      <a:pPr marL="38100" marR="38100" algn="ctr">
                        <a:lnSpc>
                          <a:spcPct val="115000"/>
                        </a:lnSpc>
                        <a:spcAft>
                          <a:spcPts val="1000"/>
                        </a:spcAft>
                      </a:pPr>
                      <a:r>
                        <a:rPr lang="en-US" sz="1000">
                          <a:effectLst/>
                        </a:rPr>
                        <a:t>I</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6</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rowSpan="11">
                  <a:txBody>
                    <a:bodyPr/>
                    <a:lstStyle/>
                    <a:p>
                      <a:pPr marL="38100" marR="38100" algn="ctr">
                        <a:lnSpc>
                          <a:spcPct val="115000"/>
                        </a:lnSpc>
                        <a:spcAft>
                          <a:spcPts val="1000"/>
                        </a:spcAft>
                      </a:pPr>
                      <a:r>
                        <a:rPr lang="en-US" sz="1000">
                          <a:effectLst/>
                        </a:rPr>
                        <a:t>P = 0.141</a:t>
                      </a:r>
                      <a:endParaRPr lang="en-GB" sz="1100">
                        <a:effectLst/>
                      </a:endParaRPr>
                    </a:p>
                    <a:p>
                      <a:pPr marL="38100" marR="38100" algn="ctr">
                        <a:lnSpc>
                          <a:spcPct val="115000"/>
                        </a:lnSpc>
                        <a:spcAft>
                          <a:spcPts val="1000"/>
                        </a:spcAft>
                      </a:pPr>
                      <a:r>
                        <a:rPr lang="en-US" sz="1000">
                          <a:effectLst/>
                        </a:rPr>
                        <a:t>Non sign.</a:t>
                      </a:r>
                      <a:endParaRPr lang="en-GB" sz="1100">
                        <a:effectLst/>
                      </a:endParaRPr>
                    </a:p>
                    <a:p>
                      <a:pPr marL="38100" marR="38100" algn="ctr">
                        <a:lnSpc>
                          <a:spcPct val="115000"/>
                        </a:lnSpc>
                        <a:spcAft>
                          <a:spcPts val="1000"/>
                        </a:spcAft>
                      </a:pPr>
                      <a:r>
                        <a:rPr lang="en-US" sz="1000">
                          <a:effectLst/>
                        </a:rPr>
                        <a:t>(P&gt;0.05)</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726799953"/>
                  </a:ext>
                </a:extLst>
              </a:tr>
              <a:tr h="89535">
                <a:tc vMerge="1">
                  <a:txBody>
                    <a:bodyPr/>
                    <a:lstStyle/>
                    <a:p>
                      <a:endParaRPr lang="en-GB"/>
                    </a:p>
                  </a:txBody>
                  <a:tcPr/>
                </a:tc>
                <a:tc>
                  <a:txBody>
                    <a:bodyPr/>
                    <a:lstStyle/>
                    <a:p>
                      <a:pPr marL="38100" marR="38100" algn="ctr">
                        <a:lnSpc>
                          <a:spcPct val="115000"/>
                        </a:lnSpc>
                        <a:spcAft>
                          <a:spcPts val="1000"/>
                        </a:spcAft>
                      </a:pPr>
                      <a:r>
                        <a:rPr lang="en-US" sz="1000">
                          <a:effectLst/>
                        </a:rPr>
                        <a:t>%</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23.8%</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8.1%</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2772722023"/>
                  </a:ext>
                </a:extLst>
              </a:tr>
              <a:tr h="172085">
                <a:tc rowSpan="2">
                  <a:txBody>
                    <a:bodyPr/>
                    <a:lstStyle/>
                    <a:p>
                      <a:pPr marL="38100" marR="38100" algn="ctr">
                        <a:lnSpc>
                          <a:spcPct val="115000"/>
                        </a:lnSpc>
                        <a:spcAft>
                          <a:spcPts val="1000"/>
                        </a:spcAft>
                      </a:pPr>
                      <a:r>
                        <a:rPr lang="en-US" sz="1000">
                          <a:effectLst/>
                        </a:rPr>
                        <a:t>II</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16</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36</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2888384479"/>
                  </a:ext>
                </a:extLst>
              </a:tr>
              <a:tr h="89535">
                <a:tc vMerge="1">
                  <a:txBody>
                    <a:bodyPr/>
                    <a:lstStyle/>
                    <a:p>
                      <a:endParaRPr lang="en-GB"/>
                    </a:p>
                  </a:txBody>
                  <a:tcPr/>
                </a:tc>
                <a:tc>
                  <a:txBody>
                    <a:bodyPr/>
                    <a:lstStyle/>
                    <a:p>
                      <a:pPr marL="38100" marR="38100" algn="ctr">
                        <a:lnSpc>
                          <a:spcPct val="115000"/>
                        </a:lnSpc>
                        <a:spcAft>
                          <a:spcPts val="1000"/>
                        </a:spcAft>
                      </a:pPr>
                      <a:r>
                        <a:rPr lang="en-US" sz="1000">
                          <a:effectLst/>
                        </a:rPr>
                        <a:t>%</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38.1%</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48.6%</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3015780113"/>
                  </a:ext>
                </a:extLst>
              </a:tr>
              <a:tr h="172085">
                <a:tc rowSpan="2">
                  <a:txBody>
                    <a:bodyPr/>
                    <a:lstStyle/>
                    <a:p>
                      <a:pPr marL="38100" marR="38100" algn="ctr">
                        <a:lnSpc>
                          <a:spcPct val="115000"/>
                        </a:lnSpc>
                        <a:spcAft>
                          <a:spcPts val="1000"/>
                        </a:spcAft>
                      </a:pPr>
                      <a:r>
                        <a:rPr lang="en-US" sz="1000">
                          <a:effectLst/>
                        </a:rPr>
                        <a:t>III</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24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1396241397"/>
                  </a:ext>
                </a:extLst>
              </a:tr>
              <a:tr h="89535">
                <a:tc vMerge="1">
                  <a:txBody>
                    <a:bodyPr/>
                    <a:lstStyle/>
                    <a:p>
                      <a:endParaRPr lang="en-GB"/>
                    </a:p>
                  </a:txBody>
                  <a:tcPr/>
                </a:tc>
                <a:tc>
                  <a:txBody>
                    <a:bodyPr/>
                    <a:lstStyle/>
                    <a:p>
                      <a:pPr marL="38100" marR="38100" algn="ctr">
                        <a:lnSpc>
                          <a:spcPct val="115000"/>
                        </a:lnSpc>
                        <a:spcAft>
                          <a:spcPts val="1000"/>
                        </a:spcAft>
                      </a:pPr>
                      <a:r>
                        <a:rPr lang="en-US" sz="1000">
                          <a:effectLst/>
                        </a:rPr>
                        <a:t>%</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33.3%</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32.4%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855729858"/>
                  </a:ext>
                </a:extLst>
              </a:tr>
              <a:tr h="172085">
                <a:tc rowSpan="2">
                  <a:txBody>
                    <a:bodyPr/>
                    <a:lstStyle/>
                    <a:p>
                      <a:pPr marL="38100" marR="38100" algn="ctr">
                        <a:lnSpc>
                          <a:spcPct val="115000"/>
                        </a:lnSpc>
                        <a:spcAft>
                          <a:spcPts val="1000"/>
                        </a:spcAft>
                      </a:pPr>
                      <a:r>
                        <a:rPr lang="en-US" sz="1000">
                          <a:effectLst/>
                        </a:rPr>
                        <a:t>IIII</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8</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2448027332"/>
                  </a:ext>
                </a:extLst>
              </a:tr>
              <a:tr h="89535">
                <a:tc vMerge="1">
                  <a:txBody>
                    <a:bodyPr/>
                    <a:lstStyle/>
                    <a:p>
                      <a:endParaRPr lang="en-GB"/>
                    </a:p>
                  </a:txBody>
                  <a:tcPr/>
                </a:tc>
                <a:tc>
                  <a:txBody>
                    <a:bodyPr/>
                    <a:lstStyle/>
                    <a:p>
                      <a:pPr marL="38100" marR="38100" algn="ctr">
                        <a:lnSpc>
                          <a:spcPct val="115000"/>
                        </a:lnSpc>
                        <a:spcAft>
                          <a:spcPts val="1000"/>
                        </a:spcAft>
                      </a:pPr>
                      <a:r>
                        <a:rPr lang="en-US" sz="1000">
                          <a:effectLst/>
                        </a:rPr>
                        <a:t>%</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4.8%</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10.8%</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3314674656"/>
                  </a:ext>
                </a:extLst>
              </a:tr>
              <a:tr h="172085">
                <a:tc rowSpan="2">
                  <a:txBody>
                    <a:bodyPr/>
                    <a:lstStyle/>
                    <a:p>
                      <a:pPr algn="ctr">
                        <a:lnSpc>
                          <a:spcPct val="115000"/>
                        </a:lnSpc>
                        <a:spcAft>
                          <a:spcPts val="1000"/>
                        </a:spcAft>
                      </a:pPr>
                      <a:r>
                        <a:rPr lang="en-US" sz="1000">
                          <a:effectLst/>
                        </a:rPr>
                        <a:t>Total</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42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74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3896445679"/>
                  </a:ext>
                </a:extLst>
              </a:tr>
              <a:tr h="89535">
                <a:tc vMerge="1">
                  <a:txBody>
                    <a:bodyPr/>
                    <a:lstStyle/>
                    <a:p>
                      <a:endParaRPr lang="en-GB"/>
                    </a:p>
                  </a:txBody>
                  <a:tcPr/>
                </a:tc>
                <a:tc>
                  <a:txBody>
                    <a:bodyPr/>
                    <a:lstStyle/>
                    <a:p>
                      <a:pPr marL="38100" marR="38100" algn="ctr">
                        <a:lnSpc>
                          <a:spcPct val="115000"/>
                        </a:lnSpc>
                        <a:spcAft>
                          <a:spcPts val="1000"/>
                        </a:spcAft>
                      </a:pPr>
                      <a:r>
                        <a:rPr lang="en-US" sz="1000">
                          <a:effectLst/>
                        </a:rPr>
                        <a:t>%</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2491652747"/>
                  </a:ext>
                </a:extLst>
              </a:tr>
              <a:tr h="172085">
                <a:tc gridSpan="2">
                  <a:txBody>
                    <a:bodyPr/>
                    <a:lstStyle/>
                    <a:p>
                      <a:pPr algn="ctr">
                        <a:lnSpc>
                          <a:spcPct val="115000"/>
                        </a:lnSpc>
                        <a:spcAft>
                          <a:spcPts val="1000"/>
                        </a:spcAft>
                      </a:pPr>
                      <a:r>
                        <a:rPr lang="en-US" sz="1000">
                          <a:effectLst/>
                        </a:rPr>
                        <a:t>P - value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endParaRPr lang="en-GB"/>
                    </a:p>
                  </a:txBody>
                  <a:tcPr/>
                </a:tc>
                <a:tc>
                  <a:txBody>
                    <a:bodyPr/>
                    <a:lstStyle/>
                    <a:p>
                      <a:pPr marL="38100" marR="38100" algn="ctr">
                        <a:lnSpc>
                          <a:spcPct val="115000"/>
                        </a:lnSpc>
                        <a:spcAft>
                          <a:spcPts val="1000"/>
                        </a:spcAft>
                      </a:pPr>
                      <a:r>
                        <a:rPr lang="en-US" sz="1000">
                          <a:effectLst/>
                        </a:rPr>
                        <a:t>P = 0.012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dirty="0">
                          <a:effectLst/>
                        </a:rPr>
                        <a:t>P = 0.00</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627293473"/>
                  </a:ext>
                </a:extLst>
              </a:tr>
            </a:tbl>
          </a:graphicData>
        </a:graphic>
      </p:graphicFrame>
      <p:graphicFrame>
        <p:nvGraphicFramePr>
          <p:cNvPr id="6" name="Chart 5">
            <a:extLst>
              <a:ext uri="{FF2B5EF4-FFF2-40B4-BE49-F238E27FC236}">
                <a16:creationId xmlns:a16="http://schemas.microsoft.com/office/drawing/2014/main" id="{97722A9B-8D0C-8C42-C009-55F00F8B73F8}"/>
              </a:ext>
            </a:extLst>
          </p:cNvPr>
          <p:cNvGraphicFramePr/>
          <p:nvPr>
            <p:extLst>
              <p:ext uri="{D42A27DB-BD31-4B8C-83A1-F6EECF244321}">
                <p14:modId xmlns:p14="http://schemas.microsoft.com/office/powerpoint/2010/main" val="2498029479"/>
              </p:ext>
            </p:extLst>
          </p:nvPr>
        </p:nvGraphicFramePr>
        <p:xfrm>
          <a:off x="5903216" y="3679269"/>
          <a:ext cx="489966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a:extLst>
              <a:ext uri="{FF2B5EF4-FFF2-40B4-BE49-F238E27FC236}">
                <a16:creationId xmlns:a16="http://schemas.microsoft.com/office/drawing/2014/main" id="{D807025E-B705-578F-0B43-4BF1BDDE27C9}"/>
              </a:ext>
            </a:extLst>
          </p:cNvPr>
          <p:cNvSpPr txBox="1"/>
          <p:nvPr/>
        </p:nvSpPr>
        <p:spPr>
          <a:xfrm>
            <a:off x="5988924" y="6422469"/>
            <a:ext cx="5491647" cy="276999"/>
          </a:xfrm>
          <a:prstGeom prst="rect">
            <a:avLst/>
          </a:prstGeom>
          <a:noFill/>
        </p:spPr>
        <p:txBody>
          <a:bodyPr wrap="square">
            <a:spAutoFit/>
          </a:bodyPr>
          <a:lstStyle/>
          <a:p>
            <a:r>
              <a:rPr lang="tr-TR" sz="1200" dirty="0" err="1">
                <a:solidFill>
                  <a:srgbClr val="000000"/>
                </a:solidFill>
                <a:effectLst/>
                <a:latin typeface="Times New Roman" panose="02020603050405020304" pitchFamily="18" charset="0"/>
                <a:ea typeface="Times New Roman" panose="02020603050405020304" pitchFamily="18" charset="0"/>
              </a:rPr>
              <a:t>Figure</a:t>
            </a:r>
            <a:r>
              <a:rPr lang="tr-TR" sz="1200" dirty="0">
                <a:solidFill>
                  <a:srgbClr val="000000"/>
                </a:solidFill>
                <a:effectLst/>
                <a:latin typeface="Times New Roman" panose="02020603050405020304" pitchFamily="18" charset="0"/>
                <a:ea typeface="Times New Roman" panose="02020603050405020304" pitchFamily="18" charset="0"/>
              </a:rPr>
              <a:t> </a:t>
            </a:r>
            <a:r>
              <a:rPr lang="ar-SA" sz="1200" dirty="0">
                <a:solidFill>
                  <a:srgbClr val="000000"/>
                </a:solidFill>
                <a:effectLst/>
                <a:ea typeface="Times New Roman" panose="02020603050405020304" pitchFamily="18" charset="0"/>
                <a:cs typeface="Times New Roman" panose="02020603050405020304" pitchFamily="18" charset="0"/>
              </a:rPr>
              <a:t>‎</a:t>
            </a:r>
            <a:r>
              <a:rPr lang="tr-TR" sz="1200" dirty="0">
                <a:solidFill>
                  <a:srgbClr val="000000"/>
                </a:solidFill>
                <a:effectLst/>
                <a:latin typeface="Times New Roman" panose="02020603050405020304" pitchFamily="18" charset="0"/>
                <a:ea typeface="Times New Roman" panose="02020603050405020304" pitchFamily="18" charset="0"/>
              </a:rPr>
              <a:t>4.5 </a:t>
            </a:r>
            <a:r>
              <a:rPr lang="en-US" sz="1200" dirty="0">
                <a:solidFill>
                  <a:srgbClr val="000000"/>
                </a:solidFill>
                <a:effectLst/>
                <a:latin typeface="Times New Roman" panose="02020603050405020304" pitchFamily="18" charset="0"/>
                <a:ea typeface="Times New Roman" panose="02020603050405020304" pitchFamily="18" charset="0"/>
              </a:rPr>
              <a:t>Grade of breast cancer disease distributions according to studied groups</a:t>
            </a:r>
            <a:endParaRPr lang="en-GB" dirty="0"/>
          </a:p>
        </p:txBody>
      </p:sp>
    </p:spTree>
    <p:extLst>
      <p:ext uri="{BB962C8B-B14F-4D97-AF65-F5344CB8AC3E}">
        <p14:creationId xmlns:p14="http://schemas.microsoft.com/office/powerpoint/2010/main" val="410274631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0053-F6CE-D861-F017-4217DDAB83D2}"/>
              </a:ext>
            </a:extLst>
          </p:cNvPr>
          <p:cNvSpPr>
            <a:spLocks noGrp="1"/>
          </p:cNvSpPr>
          <p:nvPr>
            <p:ph type="ctrTitle"/>
          </p:nvPr>
        </p:nvSpPr>
        <p:spPr>
          <a:xfrm>
            <a:off x="817418" y="0"/>
            <a:ext cx="8711046" cy="583400"/>
          </a:xfrm>
          <a:solidFill>
            <a:schemeClr val="accent1">
              <a:lumMod val="40000"/>
              <a:lumOff val="60000"/>
            </a:schemeClr>
          </a:solidFill>
        </p:spPr>
        <p:txBody>
          <a:bodyPr>
            <a:normAutofit/>
          </a:bodyPr>
          <a:lstStyle/>
          <a:p>
            <a:pPr algn="ctr"/>
            <a:r>
              <a:rPr kumimoji="0" lang="en-US" sz="28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The aim of study </a:t>
            </a:r>
            <a:endParaRPr lang="en-US" dirty="0"/>
          </a:p>
        </p:txBody>
      </p:sp>
      <p:sp>
        <p:nvSpPr>
          <p:cNvPr id="6" name="TextBox 5">
            <a:extLst>
              <a:ext uri="{FF2B5EF4-FFF2-40B4-BE49-F238E27FC236}">
                <a16:creationId xmlns:a16="http://schemas.microsoft.com/office/drawing/2014/main" id="{91BECF36-05C4-D255-D041-C07B9E46EBE8}"/>
              </a:ext>
            </a:extLst>
          </p:cNvPr>
          <p:cNvSpPr txBox="1"/>
          <p:nvPr/>
        </p:nvSpPr>
        <p:spPr>
          <a:xfrm>
            <a:off x="696191" y="2004904"/>
            <a:ext cx="8711046" cy="1891095"/>
          </a:xfrm>
          <a:prstGeom prst="rect">
            <a:avLst/>
          </a:prstGeom>
          <a:noFill/>
        </p:spPr>
        <p:txBody>
          <a:bodyPr wrap="square">
            <a:spAutoFit/>
          </a:bodyPr>
          <a:lstStyle/>
          <a:p>
            <a:pPr marL="457200" indent="-457200" algn="just">
              <a:lnSpc>
                <a:spcPct val="170000"/>
              </a:lnSpc>
              <a:spcBef>
                <a:spcPts val="0"/>
              </a:spcBef>
              <a:buFont typeface="Wingdings" panose="05000000000000000000" pitchFamily="2" charset="2"/>
              <a:buChar char="§"/>
            </a:pPr>
            <a:r>
              <a:rPr lang="en-GB" sz="2400" dirty="0">
                <a:effectLst/>
                <a:latin typeface="Times New Roman" panose="02020603050405020304" pitchFamily="18" charset="0"/>
                <a:ea typeface="Times New Roman" panose="02020603050405020304" pitchFamily="18" charset="0"/>
                <a:cs typeface="Times New Roman" panose="02020603050405020304" pitchFamily="18" charset="0"/>
              </a:rPr>
              <a:t>To assess the serum level of Golgi protein and </a:t>
            </a:r>
            <a:r>
              <a:rPr lang="en-GB" sz="2400" dirty="0" err="1">
                <a:latin typeface="Times New Roman" panose="02020603050405020304" pitchFamily="18" charset="0"/>
                <a:ea typeface="Times New Roman" panose="02020603050405020304" pitchFamily="18" charset="0"/>
                <a:cs typeface="Times New Roman" panose="02020603050405020304" pitchFamily="18" charset="0"/>
              </a:rPr>
              <a:t>E</a:t>
            </a:r>
            <a:r>
              <a:rPr lang="en-GB" sz="2400" dirty="0" err="1">
                <a:effectLst/>
                <a:latin typeface="Times New Roman" panose="02020603050405020304" pitchFamily="18" charset="0"/>
                <a:ea typeface="Times New Roman" panose="02020603050405020304" pitchFamily="18" charset="0"/>
                <a:cs typeface="Times New Roman" panose="02020603050405020304" pitchFamily="18" charset="0"/>
              </a:rPr>
              <a:t>strogen</a:t>
            </a:r>
            <a:r>
              <a:rPr lang="en-GB" sz="2400" dirty="0">
                <a:effectLst/>
                <a:latin typeface="Times New Roman" panose="02020603050405020304" pitchFamily="18" charset="0"/>
                <a:ea typeface="Times New Roman" panose="02020603050405020304" pitchFamily="18" charset="0"/>
                <a:cs typeface="Times New Roman" panose="02020603050405020304" pitchFamily="18" charset="0"/>
              </a:rPr>
              <a:t> receptor in women for detection of breast cancer and the correlation </a:t>
            </a:r>
            <a:r>
              <a:rPr lang="en-GB" sz="2400" dirty="0">
                <a:latin typeface="Times New Roman" panose="02020603050405020304" pitchFamily="18" charset="0"/>
                <a:ea typeface="Times New Roman" panose="02020603050405020304" pitchFamily="18" charset="0"/>
                <a:cs typeface="Times New Roman" panose="02020603050405020304" pitchFamily="18" charset="0"/>
              </a:rPr>
              <a:t>between them in Baghdad city</a:t>
            </a:r>
            <a:r>
              <a:rPr lang="en-GB"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523010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0053-F6CE-D861-F017-4217DDAB83D2}"/>
              </a:ext>
            </a:extLst>
          </p:cNvPr>
          <p:cNvSpPr>
            <a:spLocks noGrp="1"/>
          </p:cNvSpPr>
          <p:nvPr>
            <p:ph type="ctrTitle"/>
          </p:nvPr>
        </p:nvSpPr>
        <p:spPr>
          <a:xfrm>
            <a:off x="682599" y="-2681"/>
            <a:ext cx="9144000" cy="526553"/>
          </a:xfrm>
          <a:solidFill>
            <a:schemeClr val="accent1">
              <a:lumMod val="40000"/>
              <a:lumOff val="60000"/>
            </a:schemeClr>
          </a:solidFill>
        </p:spPr>
        <p:txBody>
          <a:bodyPr>
            <a:normAutofit/>
          </a:bodyPr>
          <a:lstStyle/>
          <a:p>
            <a:r>
              <a:rPr kumimoji="0" lang="en-US" sz="28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RESULTS AND DISCUSSION - GOLGI PROTEIN 73</a:t>
            </a:r>
            <a:endParaRPr lang="en-US" dirty="0"/>
          </a:p>
        </p:txBody>
      </p:sp>
      <p:sp>
        <p:nvSpPr>
          <p:cNvPr id="3" name="Subtitle 2">
            <a:extLst>
              <a:ext uri="{FF2B5EF4-FFF2-40B4-BE49-F238E27FC236}">
                <a16:creationId xmlns:a16="http://schemas.microsoft.com/office/drawing/2014/main" id="{ED986750-61F7-3046-ABF6-B1F4A45A02FA}"/>
              </a:ext>
            </a:extLst>
          </p:cNvPr>
          <p:cNvSpPr>
            <a:spLocks noGrp="1"/>
          </p:cNvSpPr>
          <p:nvPr>
            <p:ph type="subTitle" idx="1"/>
          </p:nvPr>
        </p:nvSpPr>
        <p:spPr>
          <a:xfrm>
            <a:off x="245001" y="1092967"/>
            <a:ext cx="5366090" cy="5437147"/>
          </a:xfrm>
        </p:spPr>
        <p:txBody>
          <a:bodyPr/>
          <a:lstStyle/>
          <a:p>
            <a:r>
              <a:rPr lang="en-US" dirty="0">
                <a:solidFill>
                  <a:schemeClr val="bg1"/>
                </a:solidFill>
              </a:rPr>
              <a:t>.</a:t>
            </a:r>
          </a:p>
        </p:txBody>
      </p:sp>
      <p:sp>
        <p:nvSpPr>
          <p:cNvPr id="7" name="TextBox 6">
            <a:extLst>
              <a:ext uri="{FF2B5EF4-FFF2-40B4-BE49-F238E27FC236}">
                <a16:creationId xmlns:a16="http://schemas.microsoft.com/office/drawing/2014/main" id="{4CE8E29D-2E87-5592-8FEB-69D570D37E38}"/>
              </a:ext>
            </a:extLst>
          </p:cNvPr>
          <p:cNvSpPr txBox="1"/>
          <p:nvPr/>
        </p:nvSpPr>
        <p:spPr>
          <a:xfrm>
            <a:off x="682599" y="769901"/>
            <a:ext cx="4783019" cy="4653646"/>
          </a:xfrm>
          <a:prstGeom prst="rect">
            <a:avLst/>
          </a:prstGeom>
          <a:noFill/>
        </p:spPr>
        <p:txBody>
          <a:bodyPr wrap="square">
            <a:spAutoFit/>
          </a:bodyPr>
          <a:lstStyle/>
          <a:p>
            <a:pPr marR="0" algn="just">
              <a:lnSpc>
                <a:spcPct val="150000"/>
              </a:lnSpc>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Eventually, the (Tables from 4.11 to 4.18) and (Figures from 4.10 to 4.15), proved that there was a similar mean of human Golgi protein 73 assay in sera of breast cancer patients &amp; their healthy controls with low levels in all above studies.</a:t>
            </a:r>
          </a:p>
          <a:p>
            <a:pPr marR="0" algn="just">
              <a:lnSpc>
                <a:spcPct val="150000"/>
              </a:lnSpc>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With non-significant difference (at P&gt;0.05); except a significant difference (P = 0.028 at P&lt;0.05) when comparison between grade I Vs grade III; in (Table 4.14 and Figure 4.11).</a:t>
            </a:r>
          </a:p>
        </p:txBody>
      </p:sp>
      <p:graphicFrame>
        <p:nvGraphicFramePr>
          <p:cNvPr id="5" name="Table 4">
            <a:extLst>
              <a:ext uri="{FF2B5EF4-FFF2-40B4-BE49-F238E27FC236}">
                <a16:creationId xmlns:a16="http://schemas.microsoft.com/office/drawing/2014/main" id="{9FA1C59B-0A25-2213-6F83-6A887AF47ABE}"/>
              </a:ext>
            </a:extLst>
          </p:cNvPr>
          <p:cNvGraphicFramePr>
            <a:graphicFrameLocks noGrp="1"/>
          </p:cNvGraphicFramePr>
          <p:nvPr>
            <p:extLst>
              <p:ext uri="{D42A27DB-BD31-4B8C-83A1-F6EECF244321}">
                <p14:modId xmlns:p14="http://schemas.microsoft.com/office/powerpoint/2010/main" val="1343828078"/>
              </p:ext>
            </p:extLst>
          </p:nvPr>
        </p:nvGraphicFramePr>
        <p:xfrm>
          <a:off x="5611091" y="1172547"/>
          <a:ext cx="5807343" cy="2148272"/>
        </p:xfrm>
        <a:graphic>
          <a:graphicData uri="http://schemas.openxmlformats.org/drawingml/2006/table">
            <a:tbl>
              <a:tblPr firstRow="1" firstCol="1" bandRow="1">
                <a:tableStyleId>{5C22544A-7EE6-4342-B048-85BDC9FD1C3A}</a:tableStyleId>
              </a:tblPr>
              <a:tblGrid>
                <a:gridCol w="1506825">
                  <a:extLst>
                    <a:ext uri="{9D8B030D-6E8A-4147-A177-3AD203B41FA5}">
                      <a16:colId xmlns:a16="http://schemas.microsoft.com/office/drawing/2014/main" val="1706700166"/>
                    </a:ext>
                  </a:extLst>
                </a:gridCol>
                <a:gridCol w="496672">
                  <a:extLst>
                    <a:ext uri="{9D8B030D-6E8A-4147-A177-3AD203B41FA5}">
                      <a16:colId xmlns:a16="http://schemas.microsoft.com/office/drawing/2014/main" val="3689142435"/>
                    </a:ext>
                  </a:extLst>
                </a:gridCol>
                <a:gridCol w="694920">
                  <a:extLst>
                    <a:ext uri="{9D8B030D-6E8A-4147-A177-3AD203B41FA5}">
                      <a16:colId xmlns:a16="http://schemas.microsoft.com/office/drawing/2014/main" val="138399988"/>
                    </a:ext>
                  </a:extLst>
                </a:gridCol>
                <a:gridCol w="638878">
                  <a:extLst>
                    <a:ext uri="{9D8B030D-6E8A-4147-A177-3AD203B41FA5}">
                      <a16:colId xmlns:a16="http://schemas.microsoft.com/office/drawing/2014/main" val="973311902"/>
                    </a:ext>
                  </a:extLst>
                </a:gridCol>
                <a:gridCol w="638878">
                  <a:extLst>
                    <a:ext uri="{9D8B030D-6E8A-4147-A177-3AD203B41FA5}">
                      <a16:colId xmlns:a16="http://schemas.microsoft.com/office/drawing/2014/main" val="4132037165"/>
                    </a:ext>
                  </a:extLst>
                </a:gridCol>
                <a:gridCol w="596146">
                  <a:extLst>
                    <a:ext uri="{9D8B030D-6E8A-4147-A177-3AD203B41FA5}">
                      <a16:colId xmlns:a16="http://schemas.microsoft.com/office/drawing/2014/main" val="2200109019"/>
                    </a:ext>
                  </a:extLst>
                </a:gridCol>
                <a:gridCol w="596146">
                  <a:extLst>
                    <a:ext uri="{9D8B030D-6E8A-4147-A177-3AD203B41FA5}">
                      <a16:colId xmlns:a16="http://schemas.microsoft.com/office/drawing/2014/main" val="680741248"/>
                    </a:ext>
                  </a:extLst>
                </a:gridCol>
                <a:gridCol w="638878">
                  <a:extLst>
                    <a:ext uri="{9D8B030D-6E8A-4147-A177-3AD203B41FA5}">
                      <a16:colId xmlns:a16="http://schemas.microsoft.com/office/drawing/2014/main" val="963948415"/>
                    </a:ext>
                  </a:extLst>
                </a:gridCol>
              </a:tblGrid>
              <a:tr h="0">
                <a:tc gridSpan="8">
                  <a:txBody>
                    <a:bodyPr/>
                    <a:lstStyle/>
                    <a:p>
                      <a:pPr marL="38100" marR="38100" algn="ctr">
                        <a:lnSpc>
                          <a:spcPct val="115000"/>
                        </a:lnSpc>
                        <a:spcAft>
                          <a:spcPts val="1000"/>
                        </a:spcAft>
                      </a:pPr>
                      <a:r>
                        <a:rPr lang="en-US" sz="1000">
                          <a:effectLst/>
                        </a:rPr>
                        <a:t>Human Golgi protein 73</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88858283"/>
                  </a:ext>
                </a:extLst>
              </a:tr>
              <a:tr h="205105">
                <a:tc rowSpan="2">
                  <a:txBody>
                    <a:bodyPr/>
                    <a:lstStyle/>
                    <a:p>
                      <a:pPr algn="ctr">
                        <a:lnSpc>
                          <a:spcPct val="115000"/>
                        </a:lnSpc>
                        <a:spcAft>
                          <a:spcPts val="1000"/>
                        </a:spcAft>
                      </a:pPr>
                      <a:r>
                        <a:rPr lang="en-US" sz="1000">
                          <a:effectLst/>
                        </a:rPr>
                        <a:t>Studied groups</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rowSpan="2">
                  <a:txBody>
                    <a:bodyPr/>
                    <a:lstStyle/>
                    <a:p>
                      <a:pPr marL="38100" marR="38100" algn="ctr">
                        <a:lnSpc>
                          <a:spcPct val="115000"/>
                        </a:lnSpc>
                        <a:spcAft>
                          <a:spcPts val="1000"/>
                        </a:spcAft>
                      </a:pPr>
                      <a:r>
                        <a:rPr lang="en-US" sz="1000">
                          <a:effectLst/>
                        </a:rPr>
                        <a:t>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rowSpan="2">
                  <a:txBody>
                    <a:bodyPr/>
                    <a:lstStyle/>
                    <a:p>
                      <a:pPr marL="38100" marR="38100" algn="ctr">
                        <a:lnSpc>
                          <a:spcPct val="115000"/>
                        </a:lnSpc>
                        <a:spcAft>
                          <a:spcPts val="1000"/>
                        </a:spcAft>
                      </a:pPr>
                      <a:r>
                        <a:rPr lang="en-US" sz="1000">
                          <a:effectLst/>
                        </a:rPr>
                        <a:t>Mean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rowSpan="2">
                  <a:txBody>
                    <a:bodyPr/>
                    <a:lstStyle/>
                    <a:p>
                      <a:pPr marL="38100" marR="38100" algn="ctr">
                        <a:lnSpc>
                          <a:spcPct val="115000"/>
                        </a:lnSpc>
                        <a:spcAft>
                          <a:spcPts val="1000"/>
                        </a:spcAft>
                      </a:pPr>
                      <a:r>
                        <a:rPr lang="en-US" sz="900">
                          <a:effectLst/>
                        </a:rPr>
                        <a:t>Std. Deviation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rowSpan="2">
                  <a:txBody>
                    <a:bodyPr/>
                    <a:lstStyle/>
                    <a:p>
                      <a:pPr marL="38100" marR="38100" algn="ctr">
                        <a:lnSpc>
                          <a:spcPct val="115000"/>
                        </a:lnSpc>
                        <a:spcAft>
                          <a:spcPts val="1000"/>
                        </a:spcAft>
                      </a:pPr>
                      <a:r>
                        <a:rPr lang="en-US" sz="1000">
                          <a:effectLst/>
                        </a:rPr>
                        <a:t>Std. Error</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gridSpan="2">
                  <a:txBody>
                    <a:bodyPr/>
                    <a:lstStyle/>
                    <a:p>
                      <a:pPr algn="ctr">
                        <a:lnSpc>
                          <a:spcPct val="115000"/>
                        </a:lnSpc>
                        <a:spcAft>
                          <a:spcPts val="1000"/>
                        </a:spcAft>
                      </a:pPr>
                      <a:r>
                        <a:rPr lang="en-US" sz="1000">
                          <a:effectLst/>
                        </a:rPr>
                        <a:t>Range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endParaRPr lang="en-GB"/>
                    </a:p>
                  </a:txBody>
                  <a:tcPr/>
                </a:tc>
                <a:tc rowSpan="2">
                  <a:txBody>
                    <a:bodyPr/>
                    <a:lstStyle/>
                    <a:p>
                      <a:pPr algn="ctr">
                        <a:lnSpc>
                          <a:spcPct val="115000"/>
                        </a:lnSpc>
                        <a:spcAft>
                          <a:spcPts val="1000"/>
                        </a:spcAft>
                      </a:pPr>
                      <a:r>
                        <a:rPr lang="en-US" sz="1000">
                          <a:effectLst/>
                        </a:rPr>
                        <a:t>P - value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946094051"/>
                  </a:ext>
                </a:extLst>
              </a:tr>
              <a:tr h="204470">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ct val="115000"/>
                        </a:lnSpc>
                        <a:spcAft>
                          <a:spcPts val="1000"/>
                        </a:spcAft>
                      </a:pPr>
                      <a:r>
                        <a:rPr lang="en-US" sz="1000">
                          <a:effectLst/>
                        </a:rPr>
                        <a:t>Mini.</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lnSpc>
                          <a:spcPct val="115000"/>
                        </a:lnSpc>
                        <a:spcAft>
                          <a:spcPts val="1000"/>
                        </a:spcAft>
                      </a:pPr>
                      <a:r>
                        <a:rPr lang="en-US" sz="1000">
                          <a:effectLst/>
                        </a:rPr>
                        <a:t>Maxi.</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4071825777"/>
                  </a:ext>
                </a:extLst>
              </a:tr>
              <a:tr h="0">
                <a:tc>
                  <a:txBody>
                    <a:bodyPr/>
                    <a:lstStyle/>
                    <a:p>
                      <a:pPr marL="38100" marR="38100" algn="ctr">
                        <a:lnSpc>
                          <a:spcPct val="115000"/>
                        </a:lnSpc>
                        <a:spcAft>
                          <a:spcPts val="1000"/>
                        </a:spcAft>
                      </a:pPr>
                      <a:r>
                        <a:rPr lang="en-US" sz="1000">
                          <a:effectLst/>
                        </a:rPr>
                        <a:t>Healthy control</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34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0.3973</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0.33002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0.0566</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0.03</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1.38</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rowSpan="5">
                  <a:txBody>
                    <a:bodyPr/>
                    <a:lstStyle/>
                    <a:p>
                      <a:pPr marL="38100" marR="38100" algn="ctr">
                        <a:lnSpc>
                          <a:spcPct val="115000"/>
                        </a:lnSpc>
                        <a:spcAft>
                          <a:spcPts val="1000"/>
                        </a:spcAft>
                      </a:pPr>
                      <a:r>
                        <a:rPr lang="en-US" sz="1000">
                          <a:effectLst/>
                        </a:rPr>
                        <a:t>P = 0.607</a:t>
                      </a:r>
                      <a:endParaRPr lang="en-GB" sz="1100">
                        <a:effectLst/>
                      </a:endParaRPr>
                    </a:p>
                    <a:p>
                      <a:pPr marL="38100" marR="38100" algn="ctr">
                        <a:lnSpc>
                          <a:spcPct val="115000"/>
                        </a:lnSpc>
                        <a:spcAft>
                          <a:spcPts val="1000"/>
                        </a:spcAft>
                      </a:pPr>
                      <a:r>
                        <a:rPr lang="en-US" sz="1000">
                          <a:effectLst/>
                        </a:rPr>
                        <a:t>Non sign.</a:t>
                      </a:r>
                      <a:endParaRPr lang="en-GB" sz="1100">
                        <a:effectLst/>
                      </a:endParaRPr>
                    </a:p>
                    <a:p>
                      <a:pPr marL="38100" marR="38100" algn="ctr">
                        <a:lnSpc>
                          <a:spcPct val="115000"/>
                        </a:lnSpc>
                        <a:spcAft>
                          <a:spcPts val="1000"/>
                        </a:spcAft>
                      </a:pPr>
                      <a:r>
                        <a:rPr lang="en-US" sz="1000">
                          <a:effectLst/>
                        </a:rPr>
                        <a:t>(P&gt;0.05)</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55558494"/>
                  </a:ext>
                </a:extLst>
              </a:tr>
              <a:tr h="0">
                <a:tc>
                  <a:txBody>
                    <a:bodyPr/>
                    <a:lstStyle/>
                    <a:p>
                      <a:pPr marL="38100" marR="38100" algn="ctr">
                        <a:lnSpc>
                          <a:spcPct val="115000"/>
                        </a:lnSpc>
                        <a:spcAft>
                          <a:spcPts val="1000"/>
                        </a:spcAft>
                      </a:pPr>
                      <a:r>
                        <a:rPr lang="en-US" sz="1000">
                          <a:effectLst/>
                        </a:rPr>
                        <a:t>Benign tumor</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26</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0.3480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0.26481</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0.0519</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0.03</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0.95</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2310047669"/>
                  </a:ext>
                </a:extLst>
              </a:tr>
              <a:tr h="0">
                <a:tc>
                  <a:txBody>
                    <a:bodyPr/>
                    <a:lstStyle/>
                    <a:p>
                      <a:pPr marL="38100" marR="38100" algn="ctr">
                        <a:lnSpc>
                          <a:spcPct val="115000"/>
                        </a:lnSpc>
                        <a:spcAft>
                          <a:spcPts val="1000"/>
                        </a:spcAft>
                      </a:pPr>
                      <a:r>
                        <a:rPr lang="en-US" sz="1000">
                          <a:effectLst/>
                        </a:rPr>
                        <a:t>Newly diagnosis BC</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42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0.4074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0.35999</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0.0555</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0.03</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1.33</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3785195967"/>
                  </a:ext>
                </a:extLst>
              </a:tr>
              <a:tr h="0">
                <a:tc>
                  <a:txBody>
                    <a:bodyPr/>
                    <a:lstStyle/>
                    <a:p>
                      <a:pPr marL="38100" marR="38100" algn="ctr">
                        <a:lnSpc>
                          <a:spcPct val="115000"/>
                        </a:lnSpc>
                        <a:spcAft>
                          <a:spcPts val="1000"/>
                        </a:spcAft>
                      </a:pPr>
                      <a:r>
                        <a:rPr lang="en-US" sz="1000">
                          <a:effectLst/>
                        </a:rPr>
                        <a:t>Under treatment BC</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74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0.3148</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0.19577</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0.0227</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0.02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0.80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4231160463"/>
                  </a:ext>
                </a:extLst>
              </a:tr>
              <a:tr h="0">
                <a:tc>
                  <a:txBody>
                    <a:bodyPr/>
                    <a:lstStyle/>
                    <a:p>
                      <a:pPr marL="38100" marR="38100" algn="ctr">
                        <a:lnSpc>
                          <a:spcPct val="115000"/>
                        </a:lnSpc>
                        <a:spcAft>
                          <a:spcPts val="1000"/>
                        </a:spcAft>
                      </a:pPr>
                      <a:r>
                        <a:rPr lang="en-US" sz="1000" dirty="0">
                          <a:effectLst/>
                        </a:rPr>
                        <a:t>Total</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176</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gridSpan="5">
                  <a:txBody>
                    <a:bodyPr/>
                    <a:lstStyle/>
                    <a:p>
                      <a:pPr algn="ctr">
                        <a:lnSpc>
                          <a:spcPct val="115000"/>
                        </a:lnSpc>
                        <a:spcAft>
                          <a:spcPts val="1000"/>
                        </a:spcAft>
                      </a:pPr>
                      <a:r>
                        <a:rPr lang="en-US" sz="1000" dirty="0">
                          <a:effectLst/>
                        </a:rPr>
                        <a:t> </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2998723333"/>
                  </a:ext>
                </a:extLst>
              </a:tr>
            </a:tbl>
          </a:graphicData>
        </a:graphic>
      </p:graphicFrame>
      <p:sp>
        <p:nvSpPr>
          <p:cNvPr id="10" name="TextBox 9">
            <a:extLst>
              <a:ext uri="{FF2B5EF4-FFF2-40B4-BE49-F238E27FC236}">
                <a16:creationId xmlns:a16="http://schemas.microsoft.com/office/drawing/2014/main" id="{5817C3D6-B968-E885-3169-9B360561B641}"/>
              </a:ext>
            </a:extLst>
          </p:cNvPr>
          <p:cNvSpPr txBox="1"/>
          <p:nvPr/>
        </p:nvSpPr>
        <p:spPr>
          <a:xfrm>
            <a:off x="5611091" y="856717"/>
            <a:ext cx="5036130" cy="276999"/>
          </a:xfrm>
          <a:prstGeom prst="rect">
            <a:avLst/>
          </a:prstGeom>
          <a:noFill/>
        </p:spPr>
        <p:txBody>
          <a:bodyPr wrap="square">
            <a:spAutoFit/>
          </a:bodyPr>
          <a:lstStyle/>
          <a:p>
            <a:pPr>
              <a:spcAft>
                <a:spcPts val="1000"/>
              </a:spcAft>
            </a:pPr>
            <a:r>
              <a:rPr lang="tr-TR" sz="1200" b="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Table</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ar-SA"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4.11 </a:t>
            </a:r>
            <a:r>
              <a:rPr lang="en-US" sz="1200" b="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Mean human Golgi protein 73 distributions among studied groups</a:t>
            </a:r>
            <a:endParaRPr lang="en-GB" sz="900" b="1" dirty="0">
              <a:solidFill>
                <a:srgbClr val="4F81BD"/>
              </a:solidFill>
              <a:effectLst/>
              <a:latin typeface="Calibri" panose="020F0502020204030204" pitchFamily="34" charset="0"/>
              <a:ea typeface="Times New Roman" panose="02020603050405020304" pitchFamily="18" charset="0"/>
              <a:cs typeface="Arial" panose="020B0604020202020204" pitchFamily="34" charset="0"/>
            </a:endParaRPr>
          </a:p>
        </p:txBody>
      </p:sp>
      <p:graphicFrame>
        <p:nvGraphicFramePr>
          <p:cNvPr id="11" name="Chart 10">
            <a:extLst>
              <a:ext uri="{FF2B5EF4-FFF2-40B4-BE49-F238E27FC236}">
                <a16:creationId xmlns:a16="http://schemas.microsoft.com/office/drawing/2014/main" id="{A4662E47-347E-E707-A671-A3ADD62BEBFC}"/>
              </a:ext>
            </a:extLst>
          </p:cNvPr>
          <p:cNvGraphicFramePr/>
          <p:nvPr>
            <p:extLst>
              <p:ext uri="{D42A27DB-BD31-4B8C-83A1-F6EECF244321}">
                <p14:modId xmlns:p14="http://schemas.microsoft.com/office/powerpoint/2010/main" val="3516884438"/>
              </p:ext>
            </p:extLst>
          </p:nvPr>
        </p:nvGraphicFramePr>
        <p:xfrm>
          <a:off x="5903216" y="3462318"/>
          <a:ext cx="4572000" cy="2223135"/>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13">
            <a:extLst>
              <a:ext uri="{FF2B5EF4-FFF2-40B4-BE49-F238E27FC236}">
                <a16:creationId xmlns:a16="http://schemas.microsoft.com/office/drawing/2014/main" id="{D61A883B-4225-44F8-A18D-C70186494CDA}"/>
              </a:ext>
            </a:extLst>
          </p:cNvPr>
          <p:cNvSpPr txBox="1"/>
          <p:nvPr/>
        </p:nvSpPr>
        <p:spPr>
          <a:xfrm>
            <a:off x="5731178" y="5831396"/>
            <a:ext cx="6094268" cy="339773"/>
          </a:xfrm>
          <a:prstGeom prst="rect">
            <a:avLst/>
          </a:prstGeom>
          <a:noFill/>
        </p:spPr>
        <p:txBody>
          <a:bodyPr wrap="square">
            <a:spAutoFit/>
          </a:bodyPr>
          <a:lstStyle/>
          <a:p>
            <a:pPr>
              <a:lnSpc>
                <a:spcPct val="150000"/>
              </a:lnSpc>
              <a:spcBef>
                <a:spcPts val="600"/>
              </a:spcBef>
              <a:spcAft>
                <a:spcPts val="2400"/>
              </a:spcAft>
            </a:pPr>
            <a:r>
              <a:rPr lang="tr-TR" sz="1200" b="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Figure</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ar-SA"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4.10 </a:t>
            </a:r>
            <a:r>
              <a:rPr lang="en-US" sz="1200" b="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Mean human Golgi protein 73 distributions among studied groups</a:t>
            </a:r>
            <a:endParaRPr lang="en-GB" sz="900" b="1" dirty="0">
              <a:solidFill>
                <a:srgbClr val="4F81BD"/>
              </a:solidFill>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69375084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0053-F6CE-D861-F017-4217DDAB83D2}"/>
              </a:ext>
            </a:extLst>
          </p:cNvPr>
          <p:cNvSpPr>
            <a:spLocks noGrp="1"/>
          </p:cNvSpPr>
          <p:nvPr>
            <p:ph type="ctrTitle"/>
          </p:nvPr>
        </p:nvSpPr>
        <p:spPr>
          <a:xfrm>
            <a:off x="796636" y="-15430"/>
            <a:ext cx="9144000" cy="526553"/>
          </a:xfrm>
          <a:solidFill>
            <a:schemeClr val="accent1">
              <a:lumMod val="40000"/>
              <a:lumOff val="60000"/>
            </a:schemeClr>
          </a:solidFill>
        </p:spPr>
        <p:txBody>
          <a:bodyPr>
            <a:normAutofit fontScale="90000"/>
          </a:bodyPr>
          <a:lstStyle/>
          <a:p>
            <a:r>
              <a:rPr kumimoji="0" lang="en-US" sz="28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RESULTS AND DISCUSSION - ESTROGEN RECEPTOR </a:t>
            </a:r>
            <a:endParaRPr lang="en-US" dirty="0"/>
          </a:p>
        </p:txBody>
      </p:sp>
      <p:sp>
        <p:nvSpPr>
          <p:cNvPr id="3" name="Subtitle 2">
            <a:extLst>
              <a:ext uri="{FF2B5EF4-FFF2-40B4-BE49-F238E27FC236}">
                <a16:creationId xmlns:a16="http://schemas.microsoft.com/office/drawing/2014/main" id="{ED986750-61F7-3046-ABF6-B1F4A45A02FA}"/>
              </a:ext>
            </a:extLst>
          </p:cNvPr>
          <p:cNvSpPr>
            <a:spLocks noGrp="1"/>
          </p:cNvSpPr>
          <p:nvPr>
            <p:ph type="subTitle" idx="1"/>
          </p:nvPr>
        </p:nvSpPr>
        <p:spPr>
          <a:xfrm>
            <a:off x="245001" y="1092967"/>
            <a:ext cx="5366090" cy="5437147"/>
          </a:xfrm>
        </p:spPr>
        <p:txBody>
          <a:bodyPr/>
          <a:lstStyle/>
          <a:p>
            <a:r>
              <a:rPr lang="en-US" dirty="0">
                <a:solidFill>
                  <a:schemeClr val="bg1"/>
                </a:solidFill>
              </a:rPr>
              <a:t>.</a:t>
            </a:r>
          </a:p>
        </p:txBody>
      </p:sp>
      <p:sp>
        <p:nvSpPr>
          <p:cNvPr id="7" name="TextBox 6">
            <a:extLst>
              <a:ext uri="{FF2B5EF4-FFF2-40B4-BE49-F238E27FC236}">
                <a16:creationId xmlns:a16="http://schemas.microsoft.com/office/drawing/2014/main" id="{4CE8E29D-2E87-5592-8FEB-69D570D37E38}"/>
              </a:ext>
            </a:extLst>
          </p:cNvPr>
          <p:cNvSpPr txBox="1"/>
          <p:nvPr/>
        </p:nvSpPr>
        <p:spPr>
          <a:xfrm>
            <a:off x="682599" y="769901"/>
            <a:ext cx="4783019" cy="5576976"/>
          </a:xfrm>
          <a:prstGeom prst="rect">
            <a:avLst/>
          </a:prstGeom>
          <a:noFill/>
        </p:spPr>
        <p:txBody>
          <a:bodyPr wrap="square">
            <a:spAutoFit/>
          </a:bodyPr>
          <a:lstStyle/>
          <a:p>
            <a:pPr marR="0" algn="just">
              <a:lnSpc>
                <a:spcPct val="150000"/>
              </a:lnSpc>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Furthermore, a non-significant (P = 0.783 at P&gt;0.05), when projected the results of </a:t>
            </a:r>
            <a:r>
              <a:rPr lang="en-GB" sz="2000" dirty="0" err="1">
                <a:effectLst/>
                <a:latin typeface="Times New Roman" panose="02020603050405020304" pitchFamily="18" charset="0"/>
                <a:ea typeface="Times New Roman" panose="02020603050405020304" pitchFamily="18" charset="0"/>
                <a:cs typeface="Times New Roman" panose="02020603050405020304" pitchFamily="18" charset="0"/>
              </a:rPr>
              <a:t>estrogen</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receptor (ER) </a:t>
            </a:r>
            <a:r>
              <a:rPr lang="en-GB" sz="2000" dirty="0" err="1">
                <a:effectLst/>
                <a:latin typeface="Times New Roman" panose="02020603050405020304" pitchFamily="18" charset="0"/>
                <a:ea typeface="Times New Roman" panose="02020603050405020304" pitchFamily="18" charset="0"/>
                <a:cs typeface="Times New Roman" panose="02020603050405020304" pitchFamily="18" charset="0"/>
              </a:rPr>
              <a:t>tumor</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marker test in sera of breast cancer patients {newly diagnosis: Positive: 36, (85.7%) higher than Negative: 6, (14.3%)} &amp; {under treatment: Positive 62, (83.8%) bigger than Negative: 12, (16.2%)}. </a:t>
            </a:r>
          </a:p>
          <a:p>
            <a:pPr marR="0" algn="just">
              <a:lnSpc>
                <a:spcPct val="150000"/>
              </a:lnSpc>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Within groups, showed that a highly significant difference (P = 0.00, at P&lt;0.01) for both newly diagnosis &amp; under treatment; (Table 4.9 and Figure 4.8). </a:t>
            </a:r>
          </a:p>
        </p:txBody>
      </p:sp>
      <p:graphicFrame>
        <p:nvGraphicFramePr>
          <p:cNvPr id="9" name="Table 8">
            <a:extLst>
              <a:ext uri="{FF2B5EF4-FFF2-40B4-BE49-F238E27FC236}">
                <a16:creationId xmlns:a16="http://schemas.microsoft.com/office/drawing/2014/main" id="{85871502-7387-26A7-C821-79F36CCD3105}"/>
              </a:ext>
            </a:extLst>
          </p:cNvPr>
          <p:cNvGraphicFramePr>
            <a:graphicFrameLocks noGrp="1"/>
          </p:cNvGraphicFramePr>
          <p:nvPr>
            <p:extLst>
              <p:ext uri="{D42A27DB-BD31-4B8C-83A1-F6EECF244321}">
                <p14:modId xmlns:p14="http://schemas.microsoft.com/office/powerpoint/2010/main" val="3811695800"/>
              </p:ext>
            </p:extLst>
          </p:nvPr>
        </p:nvGraphicFramePr>
        <p:xfrm>
          <a:off x="5695311" y="1196923"/>
          <a:ext cx="5667375" cy="2319274"/>
        </p:xfrm>
        <a:graphic>
          <a:graphicData uri="http://schemas.openxmlformats.org/drawingml/2006/table">
            <a:tbl>
              <a:tblPr firstRow="1" firstCol="1" bandRow="1">
                <a:tableStyleId>{5C22544A-7EE6-4342-B048-85BDC9FD1C3A}</a:tableStyleId>
              </a:tblPr>
              <a:tblGrid>
                <a:gridCol w="1131570">
                  <a:extLst>
                    <a:ext uri="{9D8B030D-6E8A-4147-A177-3AD203B41FA5}">
                      <a16:colId xmlns:a16="http://schemas.microsoft.com/office/drawing/2014/main" val="3529806392"/>
                    </a:ext>
                  </a:extLst>
                </a:gridCol>
                <a:gridCol w="1131570">
                  <a:extLst>
                    <a:ext uri="{9D8B030D-6E8A-4147-A177-3AD203B41FA5}">
                      <a16:colId xmlns:a16="http://schemas.microsoft.com/office/drawing/2014/main" val="3034550343"/>
                    </a:ext>
                  </a:extLst>
                </a:gridCol>
                <a:gridCol w="1131570">
                  <a:extLst>
                    <a:ext uri="{9D8B030D-6E8A-4147-A177-3AD203B41FA5}">
                      <a16:colId xmlns:a16="http://schemas.microsoft.com/office/drawing/2014/main" val="3189717345"/>
                    </a:ext>
                  </a:extLst>
                </a:gridCol>
                <a:gridCol w="1105535">
                  <a:extLst>
                    <a:ext uri="{9D8B030D-6E8A-4147-A177-3AD203B41FA5}">
                      <a16:colId xmlns:a16="http://schemas.microsoft.com/office/drawing/2014/main" val="352572027"/>
                    </a:ext>
                  </a:extLst>
                </a:gridCol>
                <a:gridCol w="1167130">
                  <a:extLst>
                    <a:ext uri="{9D8B030D-6E8A-4147-A177-3AD203B41FA5}">
                      <a16:colId xmlns:a16="http://schemas.microsoft.com/office/drawing/2014/main" val="3737798651"/>
                    </a:ext>
                  </a:extLst>
                </a:gridCol>
              </a:tblGrid>
              <a:tr h="176530">
                <a:tc rowSpan="2" gridSpan="2">
                  <a:txBody>
                    <a:bodyPr/>
                    <a:lstStyle/>
                    <a:p>
                      <a:pPr marL="38100" marR="38100" algn="ctr">
                        <a:lnSpc>
                          <a:spcPct val="115000"/>
                        </a:lnSpc>
                        <a:spcAft>
                          <a:spcPts val="1000"/>
                        </a:spcAft>
                      </a:pPr>
                      <a:r>
                        <a:rPr lang="en-US" sz="1200">
                          <a:effectLst/>
                        </a:rPr>
                        <a:t>Estrogen receptor (ER)</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rowSpan="2" hMerge="1">
                  <a:txBody>
                    <a:bodyPr/>
                    <a:lstStyle/>
                    <a:p>
                      <a:endParaRPr lang="en-GB"/>
                    </a:p>
                  </a:txBody>
                  <a:tcPr/>
                </a:tc>
                <a:tc gridSpan="2">
                  <a:txBody>
                    <a:bodyPr/>
                    <a:lstStyle/>
                    <a:p>
                      <a:pPr marL="38100" marR="38100" algn="ctr">
                        <a:lnSpc>
                          <a:spcPct val="115000"/>
                        </a:lnSpc>
                        <a:spcAft>
                          <a:spcPts val="1000"/>
                        </a:spcAft>
                      </a:pPr>
                      <a:r>
                        <a:rPr lang="en-US" sz="1200">
                          <a:effectLst/>
                        </a:rPr>
                        <a:t>Studied groups</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endParaRPr lang="en-GB"/>
                    </a:p>
                  </a:txBody>
                  <a:tcPr/>
                </a:tc>
                <a:tc rowSpan="2">
                  <a:txBody>
                    <a:bodyPr/>
                    <a:lstStyle/>
                    <a:p>
                      <a:pPr algn="ctr">
                        <a:lnSpc>
                          <a:spcPct val="115000"/>
                        </a:lnSpc>
                        <a:spcAft>
                          <a:spcPts val="1000"/>
                        </a:spcAft>
                      </a:pPr>
                      <a:r>
                        <a:rPr lang="en-US" sz="1200">
                          <a:effectLst/>
                        </a:rPr>
                        <a:t>P - value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9852144"/>
                  </a:ext>
                </a:extLst>
              </a:tr>
              <a:tr h="92075">
                <a:tc gridSpan="2" vMerge="1">
                  <a:txBody>
                    <a:bodyPr/>
                    <a:lstStyle/>
                    <a:p>
                      <a:endParaRPr lang="en-GB"/>
                    </a:p>
                  </a:txBody>
                  <a:tcPr/>
                </a:tc>
                <a:tc hMerge="1" vMerge="1">
                  <a:txBody>
                    <a:bodyPr/>
                    <a:lstStyle/>
                    <a:p>
                      <a:endParaRPr lang="en-GB"/>
                    </a:p>
                  </a:txBody>
                  <a:tcPr/>
                </a:tc>
                <a:tc>
                  <a:txBody>
                    <a:bodyPr/>
                    <a:lstStyle/>
                    <a:p>
                      <a:pPr marL="38100" marR="38100" algn="ctr">
                        <a:lnSpc>
                          <a:spcPct val="115000"/>
                        </a:lnSpc>
                        <a:spcAft>
                          <a:spcPts val="1000"/>
                        </a:spcAft>
                      </a:pPr>
                      <a:r>
                        <a:rPr lang="en-US" sz="1200">
                          <a:effectLst/>
                        </a:rPr>
                        <a:t>Newly</a:t>
                      </a:r>
                      <a:endParaRPr lang="en-GB" sz="1100">
                        <a:effectLst/>
                      </a:endParaRPr>
                    </a:p>
                    <a:p>
                      <a:pPr marL="38100" marR="38100" algn="ctr">
                        <a:lnSpc>
                          <a:spcPct val="115000"/>
                        </a:lnSpc>
                        <a:spcAft>
                          <a:spcPts val="1000"/>
                        </a:spcAft>
                      </a:pPr>
                      <a:r>
                        <a:rPr lang="en-US" sz="1200">
                          <a:effectLst/>
                        </a:rPr>
                        <a:t>diagnosis BC</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Under</a:t>
                      </a:r>
                      <a:endParaRPr lang="en-GB" sz="1100">
                        <a:effectLst/>
                      </a:endParaRPr>
                    </a:p>
                    <a:p>
                      <a:pPr marL="38100" marR="38100" algn="ctr">
                        <a:lnSpc>
                          <a:spcPct val="115000"/>
                        </a:lnSpc>
                        <a:spcAft>
                          <a:spcPts val="1000"/>
                        </a:spcAft>
                      </a:pPr>
                      <a:r>
                        <a:rPr lang="en-US" sz="1200">
                          <a:effectLst/>
                        </a:rPr>
                        <a:t>treatment BC</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3675006933"/>
                  </a:ext>
                </a:extLst>
              </a:tr>
              <a:tr h="176530">
                <a:tc rowSpan="2">
                  <a:txBody>
                    <a:bodyPr/>
                    <a:lstStyle/>
                    <a:p>
                      <a:pPr marL="38100" marR="38100" algn="ctr">
                        <a:lnSpc>
                          <a:spcPct val="115000"/>
                        </a:lnSpc>
                        <a:spcAft>
                          <a:spcPts val="1000"/>
                        </a:spcAft>
                      </a:pPr>
                      <a:r>
                        <a:rPr lang="en-US" sz="1200">
                          <a:effectLst/>
                        </a:rPr>
                        <a:t>Positive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36</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62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rowSpan="7">
                  <a:txBody>
                    <a:bodyPr/>
                    <a:lstStyle/>
                    <a:p>
                      <a:pPr marL="38100" marR="38100" algn="ctr">
                        <a:lnSpc>
                          <a:spcPct val="115000"/>
                        </a:lnSpc>
                        <a:spcAft>
                          <a:spcPts val="1000"/>
                        </a:spcAft>
                      </a:pPr>
                      <a:r>
                        <a:rPr lang="en-US" sz="1200">
                          <a:effectLst/>
                        </a:rPr>
                        <a:t>P = 0.783</a:t>
                      </a:r>
                      <a:endParaRPr lang="en-GB" sz="1100">
                        <a:effectLst/>
                      </a:endParaRPr>
                    </a:p>
                    <a:p>
                      <a:pPr marL="38100" marR="38100" algn="ctr">
                        <a:lnSpc>
                          <a:spcPct val="115000"/>
                        </a:lnSpc>
                        <a:spcAft>
                          <a:spcPts val="1000"/>
                        </a:spcAft>
                      </a:pPr>
                      <a:r>
                        <a:rPr lang="en-US" sz="1200">
                          <a:effectLst/>
                        </a:rPr>
                        <a:t>Non sign.</a:t>
                      </a:r>
                      <a:endParaRPr lang="en-GB" sz="1100">
                        <a:effectLst/>
                      </a:endParaRPr>
                    </a:p>
                    <a:p>
                      <a:pPr marL="38100" marR="38100" algn="ctr">
                        <a:lnSpc>
                          <a:spcPct val="115000"/>
                        </a:lnSpc>
                        <a:spcAft>
                          <a:spcPts val="1000"/>
                        </a:spcAft>
                      </a:pPr>
                      <a:r>
                        <a:rPr lang="en-US" sz="1200">
                          <a:effectLst/>
                        </a:rPr>
                        <a:t>(P&gt;0.05)</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605762493"/>
                  </a:ext>
                </a:extLst>
              </a:tr>
              <a:tr h="92075">
                <a:tc vMerge="1">
                  <a:txBody>
                    <a:bodyPr/>
                    <a:lstStyle/>
                    <a:p>
                      <a:endParaRPr lang="en-GB"/>
                    </a:p>
                  </a:txBody>
                  <a:tcPr/>
                </a:tc>
                <a:tc>
                  <a:txBody>
                    <a:bodyPr/>
                    <a:lstStyle/>
                    <a:p>
                      <a:pPr marL="38100" marR="38100" algn="ctr">
                        <a:lnSpc>
                          <a:spcPct val="115000"/>
                        </a:lnSpc>
                        <a:spcAft>
                          <a:spcPts val="1000"/>
                        </a:spcAft>
                      </a:pPr>
                      <a:r>
                        <a:rPr lang="en-US" sz="1200">
                          <a:effectLst/>
                        </a:rPr>
                        <a:t>%</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85.7%</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83.8%</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2882861356"/>
                  </a:ext>
                </a:extLst>
              </a:tr>
              <a:tr h="176530">
                <a:tc rowSpan="2">
                  <a:txBody>
                    <a:bodyPr/>
                    <a:lstStyle/>
                    <a:p>
                      <a:pPr marL="38100" marR="38100" algn="ctr">
                        <a:lnSpc>
                          <a:spcPct val="115000"/>
                        </a:lnSpc>
                        <a:spcAft>
                          <a:spcPts val="1000"/>
                        </a:spcAft>
                      </a:pPr>
                      <a:r>
                        <a:rPr lang="en-US" sz="1200">
                          <a:effectLst/>
                        </a:rPr>
                        <a:t>Negative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6</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12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1159586955"/>
                  </a:ext>
                </a:extLst>
              </a:tr>
              <a:tr h="92075">
                <a:tc vMerge="1">
                  <a:txBody>
                    <a:bodyPr/>
                    <a:lstStyle/>
                    <a:p>
                      <a:endParaRPr lang="en-GB"/>
                    </a:p>
                  </a:txBody>
                  <a:tcPr/>
                </a:tc>
                <a:tc>
                  <a:txBody>
                    <a:bodyPr/>
                    <a:lstStyle/>
                    <a:p>
                      <a:pPr marL="38100" marR="38100" algn="ctr">
                        <a:lnSpc>
                          <a:spcPct val="115000"/>
                        </a:lnSpc>
                        <a:spcAft>
                          <a:spcPts val="1000"/>
                        </a:spcAft>
                      </a:pPr>
                      <a:r>
                        <a:rPr lang="en-US" sz="1200">
                          <a:effectLst/>
                        </a:rPr>
                        <a:t>%</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14.3%</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16.2%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3778531518"/>
                  </a:ext>
                </a:extLst>
              </a:tr>
              <a:tr h="176530">
                <a:tc rowSpan="2">
                  <a:txBody>
                    <a:bodyPr/>
                    <a:lstStyle/>
                    <a:p>
                      <a:pPr algn="ctr">
                        <a:lnSpc>
                          <a:spcPct val="115000"/>
                        </a:lnSpc>
                        <a:spcAft>
                          <a:spcPts val="1000"/>
                        </a:spcAft>
                      </a:pPr>
                      <a:r>
                        <a:rPr lang="en-US" sz="1200">
                          <a:effectLst/>
                        </a:rPr>
                        <a:t>Total</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42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74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411833751"/>
                  </a:ext>
                </a:extLst>
              </a:tr>
              <a:tr h="92075">
                <a:tc vMerge="1">
                  <a:txBody>
                    <a:bodyPr/>
                    <a:lstStyle/>
                    <a:p>
                      <a:endParaRPr lang="en-GB"/>
                    </a:p>
                  </a:txBody>
                  <a:tcPr/>
                </a:tc>
                <a:tc>
                  <a:txBody>
                    <a:bodyPr/>
                    <a:lstStyle/>
                    <a:p>
                      <a:pPr marL="38100" marR="38100" algn="ctr">
                        <a:lnSpc>
                          <a:spcPct val="115000"/>
                        </a:lnSpc>
                        <a:spcAft>
                          <a:spcPts val="1000"/>
                        </a:spcAft>
                      </a:pPr>
                      <a:r>
                        <a:rPr lang="en-US" sz="1200">
                          <a:effectLst/>
                        </a:rPr>
                        <a:t>%</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100%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100%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3314658321"/>
                  </a:ext>
                </a:extLst>
              </a:tr>
              <a:tr h="176530">
                <a:tc gridSpan="2">
                  <a:txBody>
                    <a:bodyPr/>
                    <a:lstStyle/>
                    <a:p>
                      <a:pPr marL="38100" marR="38100" algn="ctr">
                        <a:lnSpc>
                          <a:spcPct val="115000"/>
                        </a:lnSpc>
                        <a:spcAft>
                          <a:spcPts val="1000"/>
                        </a:spcAft>
                      </a:pPr>
                      <a:r>
                        <a:rPr lang="en-US" sz="1200">
                          <a:effectLst/>
                        </a:rPr>
                        <a:t>P - value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endParaRPr lang="en-GB"/>
                    </a:p>
                  </a:txBody>
                  <a:tcPr/>
                </a:tc>
                <a:tc>
                  <a:txBody>
                    <a:bodyPr/>
                    <a:lstStyle/>
                    <a:p>
                      <a:pPr marL="38100" marR="38100" algn="ctr">
                        <a:lnSpc>
                          <a:spcPct val="115000"/>
                        </a:lnSpc>
                        <a:spcAft>
                          <a:spcPts val="1000"/>
                        </a:spcAft>
                      </a:pPr>
                      <a:r>
                        <a:rPr lang="en-US" sz="1200">
                          <a:effectLst/>
                        </a:rPr>
                        <a:t>P = 0.00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dirty="0">
                          <a:effectLst/>
                        </a:rPr>
                        <a:t>P = 0.00</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1684372830"/>
                  </a:ext>
                </a:extLst>
              </a:tr>
            </a:tbl>
          </a:graphicData>
        </a:graphic>
      </p:graphicFrame>
      <p:sp>
        <p:nvSpPr>
          <p:cNvPr id="11" name="TextBox 10">
            <a:extLst>
              <a:ext uri="{FF2B5EF4-FFF2-40B4-BE49-F238E27FC236}">
                <a16:creationId xmlns:a16="http://schemas.microsoft.com/office/drawing/2014/main" id="{9DFEC72B-F38D-658E-6351-F0F4162B006F}"/>
              </a:ext>
            </a:extLst>
          </p:cNvPr>
          <p:cNvSpPr txBox="1"/>
          <p:nvPr/>
        </p:nvSpPr>
        <p:spPr>
          <a:xfrm>
            <a:off x="5673350" y="923282"/>
            <a:ext cx="6094268" cy="276999"/>
          </a:xfrm>
          <a:prstGeom prst="rect">
            <a:avLst/>
          </a:prstGeom>
          <a:noFill/>
        </p:spPr>
        <p:txBody>
          <a:bodyPr wrap="square">
            <a:spAutoFit/>
          </a:bodyPr>
          <a:lstStyle/>
          <a:p>
            <a:pPr>
              <a:spcAft>
                <a:spcPts val="1000"/>
              </a:spcAft>
            </a:pPr>
            <a:r>
              <a:rPr lang="tr-TR" sz="1200" b="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Table</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ar-SA"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4.9 </a:t>
            </a:r>
            <a:r>
              <a:rPr lang="en-US" sz="1200" b="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Estrogen receptor (ER)</a:t>
            </a:r>
            <a:r>
              <a:rPr lang="en-US"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1200" b="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tumor marker result distributions according to studied groups</a:t>
            </a:r>
            <a:endParaRPr lang="en-GB" sz="900" b="1" dirty="0">
              <a:solidFill>
                <a:srgbClr val="4F81BD"/>
              </a:solidFill>
              <a:effectLst/>
              <a:latin typeface="Calibri" panose="020F0502020204030204" pitchFamily="34" charset="0"/>
              <a:ea typeface="Times New Roman" panose="02020603050405020304" pitchFamily="18" charset="0"/>
              <a:cs typeface="Arial" panose="020B0604020202020204" pitchFamily="34" charset="0"/>
            </a:endParaRPr>
          </a:p>
        </p:txBody>
      </p:sp>
      <p:graphicFrame>
        <p:nvGraphicFramePr>
          <p:cNvPr id="14" name="Chart 13">
            <a:extLst>
              <a:ext uri="{FF2B5EF4-FFF2-40B4-BE49-F238E27FC236}">
                <a16:creationId xmlns:a16="http://schemas.microsoft.com/office/drawing/2014/main" id="{E3FB1446-CA4E-5F7F-C55B-0215F9A22BC1}"/>
              </a:ext>
            </a:extLst>
          </p:cNvPr>
          <p:cNvGraphicFramePr/>
          <p:nvPr>
            <p:extLst>
              <p:ext uri="{D42A27DB-BD31-4B8C-83A1-F6EECF244321}">
                <p14:modId xmlns:p14="http://schemas.microsoft.com/office/powerpoint/2010/main" val="3936990952"/>
              </p:ext>
            </p:extLst>
          </p:nvPr>
        </p:nvGraphicFramePr>
        <p:xfrm>
          <a:off x="5695311" y="3407084"/>
          <a:ext cx="489204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16" name="TextBox 15">
            <a:extLst>
              <a:ext uri="{FF2B5EF4-FFF2-40B4-BE49-F238E27FC236}">
                <a16:creationId xmlns:a16="http://schemas.microsoft.com/office/drawing/2014/main" id="{58D383DD-EE23-28D8-8C06-BBEC5195BDB3}"/>
              </a:ext>
            </a:extLst>
          </p:cNvPr>
          <p:cNvSpPr txBox="1"/>
          <p:nvPr/>
        </p:nvSpPr>
        <p:spPr>
          <a:xfrm>
            <a:off x="5825024" y="6190341"/>
            <a:ext cx="6094268" cy="339773"/>
          </a:xfrm>
          <a:prstGeom prst="rect">
            <a:avLst/>
          </a:prstGeom>
          <a:noFill/>
        </p:spPr>
        <p:txBody>
          <a:bodyPr wrap="square">
            <a:spAutoFit/>
          </a:bodyPr>
          <a:lstStyle/>
          <a:p>
            <a:pPr>
              <a:lnSpc>
                <a:spcPct val="150000"/>
              </a:lnSpc>
              <a:spcAft>
                <a:spcPts val="2400"/>
              </a:spcAft>
            </a:pPr>
            <a:r>
              <a:rPr lang="tr-TR" sz="1200" b="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Figure</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ar-SA"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4.8 </a:t>
            </a:r>
            <a:r>
              <a:rPr lang="en-US" sz="1200" b="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Estrogen receptor (ER)</a:t>
            </a:r>
            <a:r>
              <a:rPr lang="en-US"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1200" b="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tumor marker result distributions according to studied groups</a:t>
            </a:r>
            <a:endParaRPr lang="en-GB" sz="900" b="1" dirty="0">
              <a:solidFill>
                <a:srgbClr val="4F81BD"/>
              </a:solidFill>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16399696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0053-F6CE-D861-F017-4217DDAB83D2}"/>
              </a:ext>
            </a:extLst>
          </p:cNvPr>
          <p:cNvSpPr>
            <a:spLocks noGrp="1"/>
          </p:cNvSpPr>
          <p:nvPr>
            <p:ph type="ctrTitle"/>
          </p:nvPr>
        </p:nvSpPr>
        <p:spPr>
          <a:xfrm>
            <a:off x="807027" y="1636"/>
            <a:ext cx="9144000" cy="526553"/>
          </a:xfrm>
          <a:solidFill>
            <a:schemeClr val="accent1">
              <a:lumMod val="40000"/>
              <a:lumOff val="60000"/>
            </a:schemeClr>
          </a:solidFill>
        </p:spPr>
        <p:txBody>
          <a:bodyPr>
            <a:normAutofit fontScale="90000"/>
          </a:bodyPr>
          <a:lstStyle/>
          <a:p>
            <a:r>
              <a:rPr kumimoji="0" lang="en-US" sz="28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RESULTS AND DISCUSSION - ESTROGEN RECEPTOR </a:t>
            </a:r>
            <a:endParaRPr lang="en-US" dirty="0"/>
          </a:p>
        </p:txBody>
      </p:sp>
      <p:sp>
        <p:nvSpPr>
          <p:cNvPr id="3" name="Subtitle 2">
            <a:extLst>
              <a:ext uri="{FF2B5EF4-FFF2-40B4-BE49-F238E27FC236}">
                <a16:creationId xmlns:a16="http://schemas.microsoft.com/office/drawing/2014/main" id="{ED986750-61F7-3046-ABF6-B1F4A45A02FA}"/>
              </a:ext>
            </a:extLst>
          </p:cNvPr>
          <p:cNvSpPr>
            <a:spLocks noGrp="1"/>
          </p:cNvSpPr>
          <p:nvPr>
            <p:ph type="subTitle" idx="1"/>
          </p:nvPr>
        </p:nvSpPr>
        <p:spPr>
          <a:xfrm>
            <a:off x="245001" y="1092967"/>
            <a:ext cx="5366090" cy="5437147"/>
          </a:xfrm>
        </p:spPr>
        <p:txBody>
          <a:bodyPr/>
          <a:lstStyle/>
          <a:p>
            <a:r>
              <a:rPr lang="en-US" dirty="0">
                <a:solidFill>
                  <a:schemeClr val="bg1"/>
                </a:solidFill>
              </a:rPr>
              <a:t>.</a:t>
            </a:r>
          </a:p>
        </p:txBody>
      </p:sp>
      <p:sp>
        <p:nvSpPr>
          <p:cNvPr id="7" name="TextBox 6">
            <a:extLst>
              <a:ext uri="{FF2B5EF4-FFF2-40B4-BE49-F238E27FC236}">
                <a16:creationId xmlns:a16="http://schemas.microsoft.com/office/drawing/2014/main" id="{4CE8E29D-2E87-5592-8FEB-69D570D37E38}"/>
              </a:ext>
            </a:extLst>
          </p:cNvPr>
          <p:cNvSpPr txBox="1"/>
          <p:nvPr/>
        </p:nvSpPr>
        <p:spPr>
          <a:xfrm>
            <a:off x="682599" y="769901"/>
            <a:ext cx="4783019" cy="5115311"/>
          </a:xfrm>
          <a:prstGeom prst="rect">
            <a:avLst/>
          </a:prstGeom>
          <a:noFill/>
        </p:spPr>
        <p:txBody>
          <a:bodyPr wrap="square">
            <a:spAutoFit/>
          </a:bodyPr>
          <a:lstStyle/>
          <a:p>
            <a:pPr marR="0" algn="just">
              <a:lnSpc>
                <a:spcPct val="150000"/>
              </a:lnSpc>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Besides, a non-significant (P = 0.891 at P&gt;0.05), when estimated the results of Ca15 -3 </a:t>
            </a:r>
            <a:r>
              <a:rPr lang="en-GB" sz="2000" dirty="0" err="1">
                <a:effectLst/>
                <a:latin typeface="Times New Roman" panose="02020603050405020304" pitchFamily="18" charset="0"/>
                <a:ea typeface="Times New Roman" panose="02020603050405020304" pitchFamily="18" charset="0"/>
                <a:cs typeface="Times New Roman" panose="02020603050405020304" pitchFamily="18" charset="0"/>
              </a:rPr>
              <a:t>tumor</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marker test in sera of breast cancer patients {newly diagnosis: Positive: 38, (90.5%) elevated than Negative: 4, (9.5%)} &amp; {under treatment: Positive 72, (97.3%) increased than Negative: 2, (2.7%)}.</a:t>
            </a:r>
          </a:p>
          <a:p>
            <a:pPr marR="0" algn="just">
              <a:lnSpc>
                <a:spcPct val="150000"/>
              </a:lnSpc>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Within groups, showed that a highly significant difference (P = 0.00, at P&lt;0.01) for both newly diagnosis &amp; under treatment; (Table 4.10 and Figure 4.9). </a:t>
            </a:r>
          </a:p>
        </p:txBody>
      </p:sp>
      <p:graphicFrame>
        <p:nvGraphicFramePr>
          <p:cNvPr id="4" name="Table 3">
            <a:extLst>
              <a:ext uri="{FF2B5EF4-FFF2-40B4-BE49-F238E27FC236}">
                <a16:creationId xmlns:a16="http://schemas.microsoft.com/office/drawing/2014/main" id="{A1CAB1EA-1421-5E73-00DB-D65CE7AD9282}"/>
              </a:ext>
            </a:extLst>
          </p:cNvPr>
          <p:cNvGraphicFramePr>
            <a:graphicFrameLocks noGrp="1"/>
          </p:cNvGraphicFramePr>
          <p:nvPr>
            <p:extLst>
              <p:ext uri="{D42A27DB-BD31-4B8C-83A1-F6EECF244321}">
                <p14:modId xmlns:p14="http://schemas.microsoft.com/office/powerpoint/2010/main" val="1245906851"/>
              </p:ext>
            </p:extLst>
          </p:nvPr>
        </p:nvGraphicFramePr>
        <p:xfrm>
          <a:off x="5716179" y="1157233"/>
          <a:ext cx="5651500" cy="2319274"/>
        </p:xfrm>
        <a:graphic>
          <a:graphicData uri="http://schemas.openxmlformats.org/drawingml/2006/table">
            <a:tbl>
              <a:tblPr firstRow="1" firstCol="1" bandRow="1">
                <a:tableStyleId>{5C22544A-7EE6-4342-B048-85BDC9FD1C3A}</a:tableStyleId>
              </a:tblPr>
              <a:tblGrid>
                <a:gridCol w="1128395">
                  <a:extLst>
                    <a:ext uri="{9D8B030D-6E8A-4147-A177-3AD203B41FA5}">
                      <a16:colId xmlns:a16="http://schemas.microsoft.com/office/drawing/2014/main" val="2163459447"/>
                    </a:ext>
                  </a:extLst>
                </a:gridCol>
                <a:gridCol w="1128395">
                  <a:extLst>
                    <a:ext uri="{9D8B030D-6E8A-4147-A177-3AD203B41FA5}">
                      <a16:colId xmlns:a16="http://schemas.microsoft.com/office/drawing/2014/main" val="1423574223"/>
                    </a:ext>
                  </a:extLst>
                </a:gridCol>
                <a:gridCol w="1128395">
                  <a:extLst>
                    <a:ext uri="{9D8B030D-6E8A-4147-A177-3AD203B41FA5}">
                      <a16:colId xmlns:a16="http://schemas.microsoft.com/office/drawing/2014/main" val="2758214857"/>
                    </a:ext>
                  </a:extLst>
                </a:gridCol>
                <a:gridCol w="1102360">
                  <a:extLst>
                    <a:ext uri="{9D8B030D-6E8A-4147-A177-3AD203B41FA5}">
                      <a16:colId xmlns:a16="http://schemas.microsoft.com/office/drawing/2014/main" val="1740073293"/>
                    </a:ext>
                  </a:extLst>
                </a:gridCol>
                <a:gridCol w="1163955">
                  <a:extLst>
                    <a:ext uri="{9D8B030D-6E8A-4147-A177-3AD203B41FA5}">
                      <a16:colId xmlns:a16="http://schemas.microsoft.com/office/drawing/2014/main" val="2747863827"/>
                    </a:ext>
                  </a:extLst>
                </a:gridCol>
              </a:tblGrid>
              <a:tr h="182880">
                <a:tc rowSpan="2" gridSpan="2">
                  <a:txBody>
                    <a:bodyPr/>
                    <a:lstStyle/>
                    <a:p>
                      <a:pPr marL="38100" marR="38100" algn="ctr">
                        <a:lnSpc>
                          <a:spcPct val="115000"/>
                        </a:lnSpc>
                        <a:spcAft>
                          <a:spcPts val="1000"/>
                        </a:spcAft>
                      </a:pPr>
                      <a:r>
                        <a:rPr lang="en-US" sz="1200">
                          <a:effectLst/>
                        </a:rPr>
                        <a:t>CA15 - 3</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rowSpan="2" hMerge="1">
                  <a:txBody>
                    <a:bodyPr/>
                    <a:lstStyle/>
                    <a:p>
                      <a:endParaRPr lang="en-GB"/>
                    </a:p>
                  </a:txBody>
                  <a:tcPr/>
                </a:tc>
                <a:tc gridSpan="2">
                  <a:txBody>
                    <a:bodyPr/>
                    <a:lstStyle/>
                    <a:p>
                      <a:pPr marL="38100" marR="38100" algn="ctr">
                        <a:lnSpc>
                          <a:spcPct val="115000"/>
                        </a:lnSpc>
                        <a:spcAft>
                          <a:spcPts val="1000"/>
                        </a:spcAft>
                      </a:pPr>
                      <a:r>
                        <a:rPr lang="en-US" sz="1200">
                          <a:effectLst/>
                        </a:rPr>
                        <a:t>Studied groups</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endParaRPr lang="en-GB"/>
                    </a:p>
                  </a:txBody>
                  <a:tcPr/>
                </a:tc>
                <a:tc rowSpan="2">
                  <a:txBody>
                    <a:bodyPr/>
                    <a:lstStyle/>
                    <a:p>
                      <a:pPr algn="ctr">
                        <a:lnSpc>
                          <a:spcPct val="115000"/>
                        </a:lnSpc>
                        <a:spcAft>
                          <a:spcPts val="1000"/>
                        </a:spcAft>
                      </a:pPr>
                      <a:r>
                        <a:rPr lang="en-US" sz="1200">
                          <a:effectLst/>
                        </a:rPr>
                        <a:t>P - value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813522618"/>
                  </a:ext>
                </a:extLst>
              </a:tr>
              <a:tr h="95250">
                <a:tc gridSpan="2" vMerge="1">
                  <a:txBody>
                    <a:bodyPr/>
                    <a:lstStyle/>
                    <a:p>
                      <a:endParaRPr lang="en-GB"/>
                    </a:p>
                  </a:txBody>
                  <a:tcPr/>
                </a:tc>
                <a:tc hMerge="1" vMerge="1">
                  <a:txBody>
                    <a:bodyPr/>
                    <a:lstStyle/>
                    <a:p>
                      <a:endParaRPr lang="en-GB"/>
                    </a:p>
                  </a:txBody>
                  <a:tcPr/>
                </a:tc>
                <a:tc>
                  <a:txBody>
                    <a:bodyPr/>
                    <a:lstStyle/>
                    <a:p>
                      <a:pPr marL="38100" marR="38100" algn="ctr">
                        <a:lnSpc>
                          <a:spcPct val="115000"/>
                        </a:lnSpc>
                        <a:spcAft>
                          <a:spcPts val="1000"/>
                        </a:spcAft>
                      </a:pPr>
                      <a:r>
                        <a:rPr lang="en-US" sz="1200">
                          <a:effectLst/>
                        </a:rPr>
                        <a:t>Newly</a:t>
                      </a:r>
                      <a:endParaRPr lang="en-GB" sz="1100">
                        <a:effectLst/>
                      </a:endParaRPr>
                    </a:p>
                    <a:p>
                      <a:pPr marL="38100" marR="38100" algn="ctr">
                        <a:lnSpc>
                          <a:spcPct val="115000"/>
                        </a:lnSpc>
                        <a:spcAft>
                          <a:spcPts val="1000"/>
                        </a:spcAft>
                      </a:pPr>
                      <a:r>
                        <a:rPr lang="en-US" sz="1200">
                          <a:effectLst/>
                        </a:rPr>
                        <a:t>diagnosis BC</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Under</a:t>
                      </a:r>
                      <a:endParaRPr lang="en-GB" sz="1100">
                        <a:effectLst/>
                      </a:endParaRPr>
                    </a:p>
                    <a:p>
                      <a:pPr marL="38100" marR="38100" algn="ctr">
                        <a:lnSpc>
                          <a:spcPct val="115000"/>
                        </a:lnSpc>
                        <a:spcAft>
                          <a:spcPts val="1000"/>
                        </a:spcAft>
                      </a:pPr>
                      <a:r>
                        <a:rPr lang="en-US" sz="1200">
                          <a:effectLst/>
                        </a:rPr>
                        <a:t>treatment BC</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1527448850"/>
                  </a:ext>
                </a:extLst>
              </a:tr>
              <a:tr h="182880">
                <a:tc rowSpan="2">
                  <a:txBody>
                    <a:bodyPr/>
                    <a:lstStyle/>
                    <a:p>
                      <a:pPr marL="38100" marR="38100" algn="ctr">
                        <a:lnSpc>
                          <a:spcPct val="115000"/>
                        </a:lnSpc>
                        <a:spcAft>
                          <a:spcPts val="1000"/>
                        </a:spcAft>
                      </a:pPr>
                      <a:r>
                        <a:rPr lang="en-US" sz="1200">
                          <a:effectLst/>
                        </a:rPr>
                        <a:t>Positive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38</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72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rowSpan="7">
                  <a:txBody>
                    <a:bodyPr/>
                    <a:lstStyle/>
                    <a:p>
                      <a:pPr marL="38100" marR="38100" algn="ctr">
                        <a:lnSpc>
                          <a:spcPct val="115000"/>
                        </a:lnSpc>
                        <a:spcAft>
                          <a:spcPts val="1000"/>
                        </a:spcAft>
                      </a:pPr>
                      <a:r>
                        <a:rPr lang="en-US" sz="1200">
                          <a:effectLst/>
                        </a:rPr>
                        <a:t>P = 0.891</a:t>
                      </a:r>
                      <a:endParaRPr lang="en-GB" sz="1100">
                        <a:effectLst/>
                      </a:endParaRPr>
                    </a:p>
                    <a:p>
                      <a:pPr marL="38100" marR="38100" algn="ctr">
                        <a:lnSpc>
                          <a:spcPct val="115000"/>
                        </a:lnSpc>
                        <a:spcAft>
                          <a:spcPts val="1000"/>
                        </a:spcAft>
                      </a:pPr>
                      <a:r>
                        <a:rPr lang="en-US" sz="1200">
                          <a:effectLst/>
                        </a:rPr>
                        <a:t>Non sign.</a:t>
                      </a:r>
                      <a:endParaRPr lang="en-GB" sz="1100">
                        <a:effectLst/>
                      </a:endParaRPr>
                    </a:p>
                    <a:p>
                      <a:pPr marL="38100" marR="38100" algn="ctr">
                        <a:lnSpc>
                          <a:spcPct val="115000"/>
                        </a:lnSpc>
                        <a:spcAft>
                          <a:spcPts val="1000"/>
                        </a:spcAft>
                      </a:pPr>
                      <a:r>
                        <a:rPr lang="en-US" sz="1200">
                          <a:effectLst/>
                        </a:rPr>
                        <a:t>(P&gt;0.05)</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618682412"/>
                  </a:ext>
                </a:extLst>
              </a:tr>
              <a:tr h="95250">
                <a:tc vMerge="1">
                  <a:txBody>
                    <a:bodyPr/>
                    <a:lstStyle/>
                    <a:p>
                      <a:endParaRPr lang="en-GB"/>
                    </a:p>
                  </a:txBody>
                  <a:tcPr/>
                </a:tc>
                <a:tc>
                  <a:txBody>
                    <a:bodyPr/>
                    <a:lstStyle/>
                    <a:p>
                      <a:pPr marL="38100" marR="38100" algn="ctr">
                        <a:lnSpc>
                          <a:spcPct val="115000"/>
                        </a:lnSpc>
                        <a:spcAft>
                          <a:spcPts val="1000"/>
                        </a:spcAft>
                      </a:pPr>
                      <a:r>
                        <a:rPr lang="en-US" sz="1200">
                          <a:effectLst/>
                        </a:rPr>
                        <a:t>%</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90.5%</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97.3%</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1512695025"/>
                  </a:ext>
                </a:extLst>
              </a:tr>
              <a:tr h="182880">
                <a:tc rowSpan="2">
                  <a:txBody>
                    <a:bodyPr/>
                    <a:lstStyle/>
                    <a:p>
                      <a:pPr marL="38100" marR="38100" algn="ctr">
                        <a:lnSpc>
                          <a:spcPct val="115000"/>
                        </a:lnSpc>
                        <a:spcAft>
                          <a:spcPts val="1000"/>
                        </a:spcAft>
                      </a:pPr>
                      <a:r>
                        <a:rPr lang="en-US" sz="1200">
                          <a:effectLst/>
                        </a:rPr>
                        <a:t>Negative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2700064556"/>
                  </a:ext>
                </a:extLst>
              </a:tr>
              <a:tr h="95250">
                <a:tc vMerge="1">
                  <a:txBody>
                    <a:bodyPr/>
                    <a:lstStyle/>
                    <a:p>
                      <a:endParaRPr lang="en-GB"/>
                    </a:p>
                  </a:txBody>
                  <a:tcPr/>
                </a:tc>
                <a:tc>
                  <a:txBody>
                    <a:bodyPr/>
                    <a:lstStyle/>
                    <a:p>
                      <a:pPr marL="38100" marR="38100" algn="ctr">
                        <a:lnSpc>
                          <a:spcPct val="115000"/>
                        </a:lnSpc>
                        <a:spcAft>
                          <a:spcPts val="1000"/>
                        </a:spcAft>
                      </a:pPr>
                      <a:r>
                        <a:rPr lang="en-US" sz="1200">
                          <a:effectLst/>
                        </a:rPr>
                        <a:t>%</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9.5%</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2.7%</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1163549492"/>
                  </a:ext>
                </a:extLst>
              </a:tr>
              <a:tr h="182880">
                <a:tc rowSpan="2">
                  <a:txBody>
                    <a:bodyPr/>
                    <a:lstStyle/>
                    <a:p>
                      <a:pPr algn="ctr">
                        <a:lnSpc>
                          <a:spcPct val="115000"/>
                        </a:lnSpc>
                        <a:spcAft>
                          <a:spcPts val="1000"/>
                        </a:spcAft>
                      </a:pPr>
                      <a:r>
                        <a:rPr lang="en-US" sz="1200">
                          <a:effectLst/>
                        </a:rPr>
                        <a:t>Total</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42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74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3287380821"/>
                  </a:ext>
                </a:extLst>
              </a:tr>
              <a:tr h="95250">
                <a:tc vMerge="1">
                  <a:txBody>
                    <a:bodyPr/>
                    <a:lstStyle/>
                    <a:p>
                      <a:endParaRPr lang="en-GB"/>
                    </a:p>
                  </a:txBody>
                  <a:tcPr/>
                </a:tc>
                <a:tc>
                  <a:txBody>
                    <a:bodyPr/>
                    <a:lstStyle/>
                    <a:p>
                      <a:pPr marL="38100" marR="38100" algn="ctr">
                        <a:lnSpc>
                          <a:spcPct val="115000"/>
                        </a:lnSpc>
                        <a:spcAft>
                          <a:spcPts val="1000"/>
                        </a:spcAft>
                      </a:pPr>
                      <a:r>
                        <a:rPr lang="en-US" sz="1200">
                          <a:effectLst/>
                        </a:rPr>
                        <a:t>%</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100%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100%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1089372522"/>
                  </a:ext>
                </a:extLst>
              </a:tr>
              <a:tr h="182880">
                <a:tc gridSpan="2">
                  <a:txBody>
                    <a:bodyPr/>
                    <a:lstStyle/>
                    <a:p>
                      <a:pPr marL="38100" marR="38100" algn="ctr">
                        <a:lnSpc>
                          <a:spcPct val="115000"/>
                        </a:lnSpc>
                        <a:spcAft>
                          <a:spcPts val="1000"/>
                        </a:spcAft>
                      </a:pPr>
                      <a:r>
                        <a:rPr lang="en-US" sz="1200">
                          <a:effectLst/>
                        </a:rPr>
                        <a:t>P - value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endParaRPr lang="en-GB"/>
                    </a:p>
                  </a:txBody>
                  <a:tcPr/>
                </a:tc>
                <a:tc>
                  <a:txBody>
                    <a:bodyPr/>
                    <a:lstStyle/>
                    <a:p>
                      <a:pPr marL="38100" marR="38100" algn="ctr">
                        <a:lnSpc>
                          <a:spcPct val="115000"/>
                        </a:lnSpc>
                        <a:spcAft>
                          <a:spcPts val="1000"/>
                        </a:spcAft>
                      </a:pPr>
                      <a:r>
                        <a:rPr lang="en-US" sz="1200">
                          <a:effectLst/>
                        </a:rPr>
                        <a:t>P = 0.00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dirty="0">
                          <a:effectLst/>
                        </a:rPr>
                        <a:t>P = 0.00</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3806696081"/>
                  </a:ext>
                </a:extLst>
              </a:tr>
            </a:tbl>
          </a:graphicData>
        </a:graphic>
      </p:graphicFrame>
      <p:sp>
        <p:nvSpPr>
          <p:cNvPr id="6" name="TextBox 5">
            <a:extLst>
              <a:ext uri="{FF2B5EF4-FFF2-40B4-BE49-F238E27FC236}">
                <a16:creationId xmlns:a16="http://schemas.microsoft.com/office/drawing/2014/main" id="{E7A1C9E1-E96C-57F8-F2CE-AD282ACD283C}"/>
              </a:ext>
            </a:extLst>
          </p:cNvPr>
          <p:cNvSpPr txBox="1"/>
          <p:nvPr/>
        </p:nvSpPr>
        <p:spPr>
          <a:xfrm>
            <a:off x="5604166" y="851255"/>
            <a:ext cx="6094268" cy="276999"/>
          </a:xfrm>
          <a:prstGeom prst="rect">
            <a:avLst/>
          </a:prstGeom>
          <a:noFill/>
        </p:spPr>
        <p:txBody>
          <a:bodyPr wrap="square">
            <a:spAutoFit/>
          </a:bodyPr>
          <a:lstStyle/>
          <a:p>
            <a:pPr>
              <a:spcAft>
                <a:spcPts val="1000"/>
              </a:spcAft>
            </a:pPr>
            <a:r>
              <a:rPr lang="tr-TR" sz="1200" b="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Table</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ar-SA"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4.10 </a:t>
            </a:r>
            <a:r>
              <a:rPr lang="en-US" sz="1200" b="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CA15- 3 tumor marker result distributions according to studied groups</a:t>
            </a:r>
            <a:endParaRPr lang="en-GB" sz="900" b="1" dirty="0">
              <a:solidFill>
                <a:srgbClr val="4F81BD"/>
              </a:solidFill>
              <a:effectLst/>
              <a:latin typeface="Calibri" panose="020F0502020204030204" pitchFamily="34" charset="0"/>
              <a:ea typeface="Times New Roman" panose="02020603050405020304" pitchFamily="18" charset="0"/>
              <a:cs typeface="Arial" panose="020B0604020202020204" pitchFamily="34" charset="0"/>
            </a:endParaRPr>
          </a:p>
        </p:txBody>
      </p:sp>
      <p:graphicFrame>
        <p:nvGraphicFramePr>
          <p:cNvPr id="8" name="Chart 7">
            <a:extLst>
              <a:ext uri="{FF2B5EF4-FFF2-40B4-BE49-F238E27FC236}">
                <a16:creationId xmlns:a16="http://schemas.microsoft.com/office/drawing/2014/main" id="{87AD9888-382B-B23B-708D-EF3A8B64E29D}"/>
              </a:ext>
            </a:extLst>
          </p:cNvPr>
          <p:cNvGraphicFramePr/>
          <p:nvPr>
            <p:extLst>
              <p:ext uri="{D42A27DB-BD31-4B8C-83A1-F6EECF244321}">
                <p14:modId xmlns:p14="http://schemas.microsoft.com/office/powerpoint/2010/main" val="2877384392"/>
              </p:ext>
            </p:extLst>
          </p:nvPr>
        </p:nvGraphicFramePr>
        <p:xfrm>
          <a:off x="5903216" y="3446445"/>
          <a:ext cx="475488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a:extLst>
              <a:ext uri="{FF2B5EF4-FFF2-40B4-BE49-F238E27FC236}">
                <a16:creationId xmlns:a16="http://schemas.microsoft.com/office/drawing/2014/main" id="{7D90866C-A6B9-57EB-06D8-593F327DD9BE}"/>
              </a:ext>
            </a:extLst>
          </p:cNvPr>
          <p:cNvSpPr txBox="1"/>
          <p:nvPr/>
        </p:nvSpPr>
        <p:spPr>
          <a:xfrm>
            <a:off x="5784483" y="6189645"/>
            <a:ext cx="5514892" cy="339773"/>
          </a:xfrm>
          <a:prstGeom prst="rect">
            <a:avLst/>
          </a:prstGeom>
          <a:noFill/>
        </p:spPr>
        <p:txBody>
          <a:bodyPr wrap="square">
            <a:spAutoFit/>
          </a:bodyPr>
          <a:lstStyle/>
          <a:p>
            <a:pPr>
              <a:lnSpc>
                <a:spcPct val="150000"/>
              </a:lnSpc>
              <a:spcBef>
                <a:spcPts val="600"/>
              </a:spcBef>
              <a:spcAft>
                <a:spcPts val="2400"/>
              </a:spcAft>
            </a:pPr>
            <a:r>
              <a:rPr lang="tr-TR" sz="1200" b="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Figure</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ar-SA"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4.9 </a:t>
            </a:r>
            <a:r>
              <a:rPr lang="en-US" sz="1200" b="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CA15- 3 tumor marker result distributions according to studied groups</a:t>
            </a:r>
            <a:endParaRPr lang="en-GB" sz="900" b="1" dirty="0">
              <a:solidFill>
                <a:srgbClr val="4F81BD"/>
              </a:solidFill>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87134202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0053-F6CE-D861-F017-4217DDAB83D2}"/>
              </a:ext>
            </a:extLst>
          </p:cNvPr>
          <p:cNvSpPr>
            <a:spLocks noGrp="1"/>
          </p:cNvSpPr>
          <p:nvPr>
            <p:ph type="ctrTitle"/>
          </p:nvPr>
        </p:nvSpPr>
        <p:spPr>
          <a:xfrm>
            <a:off x="807027" y="1636"/>
            <a:ext cx="9144000" cy="526553"/>
          </a:xfrm>
          <a:solidFill>
            <a:schemeClr val="accent1">
              <a:lumMod val="40000"/>
              <a:lumOff val="60000"/>
            </a:schemeClr>
          </a:solidFill>
        </p:spPr>
        <p:txBody>
          <a:bodyPr>
            <a:normAutofit/>
          </a:bodyPr>
          <a:lstStyle/>
          <a:p>
            <a:pPr algn="ctr"/>
            <a:r>
              <a:rPr kumimoji="0" lang="en-US" sz="28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CONCLUSIONS</a:t>
            </a:r>
            <a:endParaRPr lang="en-US" dirty="0"/>
          </a:p>
        </p:txBody>
      </p:sp>
      <p:sp>
        <p:nvSpPr>
          <p:cNvPr id="3" name="Subtitle 2">
            <a:extLst>
              <a:ext uri="{FF2B5EF4-FFF2-40B4-BE49-F238E27FC236}">
                <a16:creationId xmlns:a16="http://schemas.microsoft.com/office/drawing/2014/main" id="{ED986750-61F7-3046-ABF6-B1F4A45A02FA}"/>
              </a:ext>
            </a:extLst>
          </p:cNvPr>
          <p:cNvSpPr>
            <a:spLocks noGrp="1"/>
          </p:cNvSpPr>
          <p:nvPr>
            <p:ph type="subTitle" idx="1"/>
          </p:nvPr>
        </p:nvSpPr>
        <p:spPr>
          <a:xfrm>
            <a:off x="245001" y="1092967"/>
            <a:ext cx="5366090" cy="5437147"/>
          </a:xfrm>
        </p:spPr>
        <p:txBody>
          <a:bodyPr/>
          <a:lstStyle/>
          <a:p>
            <a:r>
              <a:rPr lang="en-US" dirty="0">
                <a:solidFill>
                  <a:schemeClr val="bg1"/>
                </a:solidFill>
              </a:rPr>
              <a:t>.</a:t>
            </a:r>
          </a:p>
        </p:txBody>
      </p:sp>
      <p:sp>
        <p:nvSpPr>
          <p:cNvPr id="7" name="TextBox 6">
            <a:extLst>
              <a:ext uri="{FF2B5EF4-FFF2-40B4-BE49-F238E27FC236}">
                <a16:creationId xmlns:a16="http://schemas.microsoft.com/office/drawing/2014/main" id="{4CE8E29D-2E87-5592-8FEB-69D570D37E38}"/>
              </a:ext>
            </a:extLst>
          </p:cNvPr>
          <p:cNvSpPr txBox="1"/>
          <p:nvPr/>
        </p:nvSpPr>
        <p:spPr>
          <a:xfrm>
            <a:off x="609862" y="1333009"/>
            <a:ext cx="8606874" cy="4191981"/>
          </a:xfrm>
          <a:prstGeom prst="rect">
            <a:avLst/>
          </a:prstGeom>
          <a:noFill/>
        </p:spPr>
        <p:txBody>
          <a:bodyPr wrap="square">
            <a:spAutoFit/>
          </a:bodyPr>
          <a:lstStyle/>
          <a:p>
            <a:pPr marL="342900" marR="0" indent="-342900" algn="just">
              <a:lnSpc>
                <a:spcPct val="150000"/>
              </a:lnSpc>
              <a:buFont typeface="Arial" panose="020B0604020202020204" pitchFamily="34" charset="0"/>
              <a:buChar char="•"/>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Human Golgi protein 37 blood levels were also tested between breast cancer patients and patients with benign </a:t>
            </a:r>
            <a:r>
              <a:rPr lang="en-GB" sz="2000" dirty="0" err="1">
                <a:effectLst/>
                <a:latin typeface="Times New Roman" panose="02020603050405020304" pitchFamily="18" charset="0"/>
                <a:ea typeface="Times New Roman" panose="02020603050405020304" pitchFamily="18" charset="0"/>
                <a:cs typeface="Times New Roman" panose="02020603050405020304" pitchFamily="18" charset="0"/>
              </a:rPr>
              <a:t>tumors</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and healthy controls, and the findings indicated no significant changes.</a:t>
            </a:r>
          </a:p>
          <a:p>
            <a:pPr marL="342900" marR="0" indent="-342900" algn="just">
              <a:lnSpc>
                <a:spcPct val="150000"/>
              </a:lnSpc>
              <a:buFont typeface="Arial" panose="020B0604020202020204" pitchFamily="34" charset="0"/>
              <a:buChar char="•"/>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The present study indicates no significant differences in levels of Human Golgi protein 37 between patients with breast cancer regarding </a:t>
            </a:r>
            <a:r>
              <a:rPr lang="en-GB" sz="2000" dirty="0" err="1">
                <a:effectLst/>
                <a:latin typeface="Times New Roman" panose="02020603050405020304" pitchFamily="18" charset="0"/>
                <a:ea typeface="Times New Roman" panose="02020603050405020304" pitchFamily="18" charset="0"/>
                <a:cs typeface="Times New Roman" panose="02020603050405020304" pitchFamily="18" charset="0"/>
              </a:rPr>
              <a:t>tumor</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marker tests  with </a:t>
            </a:r>
            <a:r>
              <a:rPr lang="en-GB" sz="2000" dirty="0" err="1">
                <a:effectLst/>
                <a:latin typeface="Times New Roman" panose="02020603050405020304" pitchFamily="18" charset="0"/>
                <a:ea typeface="Times New Roman" panose="02020603050405020304" pitchFamily="18" charset="0"/>
                <a:cs typeface="Times New Roman" panose="02020603050405020304" pitchFamily="18" charset="0"/>
              </a:rPr>
              <a:t>Estrogen</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receptors (ER).</a:t>
            </a:r>
            <a:endParaRPr lang="ar-IQ"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indent="-342900" algn="just">
              <a:lnSpc>
                <a:spcPct val="150000"/>
              </a:lnSpc>
              <a:buFont typeface="Arial" panose="020B0604020202020204" pitchFamily="34" charset="0"/>
              <a:buChar char="•"/>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There is a need for a molecular study of </a:t>
            </a:r>
            <a:r>
              <a:rPr lang="en-GB" sz="2000" dirty="0" err="1">
                <a:effectLst/>
                <a:latin typeface="Times New Roman" panose="02020603050405020304" pitchFamily="18" charset="0"/>
                <a:ea typeface="Times New Roman" panose="02020603050405020304" pitchFamily="18" charset="0"/>
                <a:cs typeface="Times New Roman" panose="02020603050405020304" pitchFamily="18" charset="0"/>
              </a:rPr>
              <a:t>Estrogen</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receptors (ER) in order to understand the relationship and the reason for the change in their concentration in women with breast cancer and to understand the cycle more clearly.</a:t>
            </a:r>
          </a:p>
        </p:txBody>
      </p:sp>
    </p:spTree>
    <p:extLst>
      <p:ext uri="{BB962C8B-B14F-4D97-AF65-F5344CB8AC3E}">
        <p14:creationId xmlns:p14="http://schemas.microsoft.com/office/powerpoint/2010/main" val="3477916609"/>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1E35C6F-4BB4-6CCE-CDBF-417CF67CD06C}"/>
              </a:ext>
            </a:extLst>
          </p:cNvPr>
          <p:cNvSpPr txBox="1"/>
          <p:nvPr/>
        </p:nvSpPr>
        <p:spPr>
          <a:xfrm>
            <a:off x="2366530" y="2413337"/>
            <a:ext cx="6104658" cy="1015663"/>
          </a:xfrm>
          <a:prstGeom prst="rect">
            <a:avLst/>
          </a:prstGeom>
          <a:noFill/>
        </p:spPr>
        <p:txBody>
          <a:bodyPr wrap="square">
            <a:spAutoFit/>
          </a:bodyPr>
          <a:lstStyle/>
          <a:p>
            <a:pPr algn="ctr"/>
            <a:r>
              <a:rPr lang="en-US" sz="6000" dirty="0">
                <a:latin typeface="Times New Roman" panose="02020603050405020304" pitchFamily="18" charset="0"/>
                <a:cs typeface="Times New Roman" panose="02020603050405020304" pitchFamily="18" charset="0"/>
              </a:rPr>
              <a:t>THANK YOU </a:t>
            </a:r>
            <a:r>
              <a:rPr lang="ar-IQ" sz="6000" dirty="0">
                <a:latin typeface="Times New Roman" panose="02020603050405020304" pitchFamily="18" charset="0"/>
                <a:cs typeface="Times New Roman" panose="02020603050405020304" pitchFamily="18" charset="0"/>
              </a:rPr>
              <a:t> </a:t>
            </a:r>
            <a:endParaRPr lang="en-GB"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19664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0053-F6CE-D861-F017-4217DDAB83D2}"/>
              </a:ext>
            </a:extLst>
          </p:cNvPr>
          <p:cNvSpPr>
            <a:spLocks noGrp="1"/>
          </p:cNvSpPr>
          <p:nvPr>
            <p:ph type="ctrTitle"/>
          </p:nvPr>
        </p:nvSpPr>
        <p:spPr>
          <a:xfrm>
            <a:off x="817418" y="0"/>
            <a:ext cx="8711046" cy="583400"/>
          </a:xfrm>
          <a:solidFill>
            <a:schemeClr val="accent1">
              <a:lumMod val="40000"/>
              <a:lumOff val="60000"/>
            </a:schemeClr>
          </a:solidFill>
        </p:spPr>
        <p:txBody>
          <a:bodyPr>
            <a:normAutofit/>
          </a:bodyPr>
          <a:lstStyle/>
          <a:p>
            <a:pPr algn="ctr"/>
            <a:r>
              <a:rPr lang="en-US" sz="2800" b="1"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Introduction </a:t>
            </a:r>
            <a:r>
              <a:rPr kumimoji="0" lang="en-US" sz="28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 </a:t>
            </a:r>
            <a:endParaRPr lang="en-US" dirty="0"/>
          </a:p>
        </p:txBody>
      </p:sp>
      <p:sp>
        <p:nvSpPr>
          <p:cNvPr id="6" name="TextBox 5">
            <a:extLst>
              <a:ext uri="{FF2B5EF4-FFF2-40B4-BE49-F238E27FC236}">
                <a16:creationId xmlns:a16="http://schemas.microsoft.com/office/drawing/2014/main" id="{91BECF36-05C4-D255-D041-C07B9E46EBE8}"/>
              </a:ext>
            </a:extLst>
          </p:cNvPr>
          <p:cNvSpPr txBox="1"/>
          <p:nvPr/>
        </p:nvSpPr>
        <p:spPr>
          <a:xfrm>
            <a:off x="878032" y="1227724"/>
            <a:ext cx="8711046" cy="4402552"/>
          </a:xfrm>
          <a:prstGeom prst="rect">
            <a:avLst/>
          </a:prstGeom>
          <a:noFill/>
        </p:spPr>
        <p:txBody>
          <a:bodyPr wrap="square">
            <a:spAutoFit/>
          </a:bodyPr>
          <a:lstStyle/>
          <a:p>
            <a:pPr marL="457200" indent="-457200" algn="just">
              <a:lnSpc>
                <a:spcPct val="170000"/>
              </a:lnSpc>
              <a:spcBef>
                <a:spcPts val="0"/>
              </a:spcBef>
              <a:buFont typeface="Wingdings" panose="05000000000000000000" pitchFamily="2" charset="2"/>
              <a:buChar char="§"/>
            </a:pPr>
            <a:r>
              <a:rPr lang="en-GB" sz="2400" dirty="0">
                <a:effectLst/>
                <a:latin typeface="Times New Roman" panose="02020603050405020304" pitchFamily="18" charset="0"/>
                <a:ea typeface="Times New Roman" panose="02020603050405020304" pitchFamily="18" charset="0"/>
                <a:cs typeface="Times New Roman" panose="02020603050405020304" pitchFamily="18" charset="0"/>
              </a:rPr>
              <a:t>In Iraq, breast cancer is the leading cause of cancer death among women, making it a major public health issue. It affects numerous areas, including Baghdad and Basra, and ranks sixth on the list of causes of mortality among Iraqi women. Survival rates and the likelihood of developing complications from breast cancer may be increased with early identification and treatment (</a:t>
            </a:r>
            <a:r>
              <a:rPr lang="en-GB" sz="2400" dirty="0" err="1">
                <a:effectLst/>
                <a:latin typeface="Times New Roman" panose="02020603050405020304" pitchFamily="18" charset="0"/>
                <a:ea typeface="Times New Roman" panose="02020603050405020304" pitchFamily="18" charset="0"/>
                <a:cs typeface="Times New Roman" panose="02020603050405020304" pitchFamily="18" charset="0"/>
              </a:rPr>
              <a:t>Naghibi</a:t>
            </a:r>
            <a:r>
              <a:rPr lang="en-GB" sz="2400" dirty="0">
                <a:effectLst/>
                <a:latin typeface="Times New Roman" panose="02020603050405020304" pitchFamily="18" charset="0"/>
                <a:ea typeface="Times New Roman" panose="02020603050405020304" pitchFamily="18" charset="0"/>
                <a:cs typeface="Times New Roman" panose="02020603050405020304" pitchFamily="18" charset="0"/>
              </a:rPr>
              <a:t> et al. 2013, Oldenburg et al. 2007.</a:t>
            </a:r>
          </a:p>
        </p:txBody>
      </p:sp>
    </p:spTree>
    <p:extLst>
      <p:ext uri="{BB962C8B-B14F-4D97-AF65-F5344CB8AC3E}">
        <p14:creationId xmlns:p14="http://schemas.microsoft.com/office/powerpoint/2010/main" val="722293169"/>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0053-F6CE-D861-F017-4217DDAB83D2}"/>
              </a:ext>
            </a:extLst>
          </p:cNvPr>
          <p:cNvSpPr>
            <a:spLocks noGrp="1"/>
          </p:cNvSpPr>
          <p:nvPr>
            <p:ph type="ctrTitle"/>
          </p:nvPr>
        </p:nvSpPr>
        <p:spPr>
          <a:xfrm>
            <a:off x="817418" y="0"/>
            <a:ext cx="8711046" cy="583400"/>
          </a:xfrm>
          <a:solidFill>
            <a:schemeClr val="accent1">
              <a:lumMod val="40000"/>
              <a:lumOff val="60000"/>
            </a:schemeClr>
          </a:solidFill>
        </p:spPr>
        <p:txBody>
          <a:bodyPr>
            <a:normAutofit/>
          </a:bodyPr>
          <a:lstStyle/>
          <a:p>
            <a:pPr algn="ctr"/>
            <a:r>
              <a:rPr lang="en-US" sz="2800" b="1"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Introduction </a:t>
            </a:r>
            <a:r>
              <a:rPr kumimoji="0" lang="en-US" sz="28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 </a:t>
            </a:r>
            <a:endParaRPr lang="en-US" dirty="0"/>
          </a:p>
        </p:txBody>
      </p:sp>
      <p:sp>
        <p:nvSpPr>
          <p:cNvPr id="6" name="TextBox 5">
            <a:extLst>
              <a:ext uri="{FF2B5EF4-FFF2-40B4-BE49-F238E27FC236}">
                <a16:creationId xmlns:a16="http://schemas.microsoft.com/office/drawing/2014/main" id="{91BECF36-05C4-D255-D041-C07B9E46EBE8}"/>
              </a:ext>
            </a:extLst>
          </p:cNvPr>
          <p:cNvSpPr txBox="1"/>
          <p:nvPr/>
        </p:nvSpPr>
        <p:spPr>
          <a:xfrm>
            <a:off x="290946" y="1664143"/>
            <a:ext cx="9453996" cy="3349956"/>
          </a:xfrm>
          <a:prstGeom prst="rect">
            <a:avLst/>
          </a:prstGeom>
          <a:noFill/>
        </p:spPr>
        <p:txBody>
          <a:bodyPr wrap="square">
            <a:spAutoFit/>
          </a:bodyPr>
          <a:lstStyle/>
          <a:p>
            <a:pPr marL="457200" indent="-457200" algn="just">
              <a:lnSpc>
                <a:spcPct val="150000"/>
              </a:lnSpc>
              <a:spcBef>
                <a:spcPts val="0"/>
              </a:spcBef>
              <a:buFont typeface="Wingdings" panose="05000000000000000000" pitchFamily="2" charset="2"/>
              <a:buChar char="§"/>
            </a:pPr>
            <a:r>
              <a:rPr lang="en-GB" sz="2400" dirty="0">
                <a:effectLst/>
                <a:latin typeface="Times New Roman" panose="02020603050405020304" pitchFamily="18" charset="0"/>
                <a:ea typeface="Times New Roman" panose="02020603050405020304" pitchFamily="18" charset="0"/>
                <a:cs typeface="Times New Roman" panose="02020603050405020304" pitchFamily="18" charset="0"/>
              </a:rPr>
              <a:t>Breast cancer is influenced not just by genetics but also by lifestyle and environmental factors. Breast cancer risk factors include age, gender, having a family history of the disease, having a BRCA1 or BRCA2 mutation, drinking excessively, being overweight, not getting enough exercise, being exposed to radiation, and having an irregular menstrual cycle or a late menopause. </a:t>
            </a:r>
          </a:p>
        </p:txBody>
      </p:sp>
    </p:spTree>
    <p:extLst>
      <p:ext uri="{BB962C8B-B14F-4D97-AF65-F5344CB8AC3E}">
        <p14:creationId xmlns:p14="http://schemas.microsoft.com/office/powerpoint/2010/main" val="444666409"/>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0053-F6CE-D861-F017-4217DDAB83D2}"/>
              </a:ext>
            </a:extLst>
          </p:cNvPr>
          <p:cNvSpPr>
            <a:spLocks noGrp="1"/>
          </p:cNvSpPr>
          <p:nvPr>
            <p:ph type="ctrTitle"/>
          </p:nvPr>
        </p:nvSpPr>
        <p:spPr>
          <a:xfrm>
            <a:off x="817418" y="0"/>
            <a:ext cx="8711046" cy="583400"/>
          </a:xfrm>
          <a:solidFill>
            <a:schemeClr val="accent1">
              <a:lumMod val="40000"/>
              <a:lumOff val="60000"/>
            </a:schemeClr>
          </a:solidFill>
        </p:spPr>
        <p:txBody>
          <a:bodyPr>
            <a:normAutofit/>
          </a:bodyPr>
          <a:lstStyle/>
          <a:p>
            <a:pPr algn="ctr"/>
            <a:r>
              <a:rPr lang="en-US" sz="2800" b="1"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Introduction </a:t>
            </a:r>
            <a:r>
              <a:rPr kumimoji="0" lang="en-US" sz="28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 </a:t>
            </a:r>
            <a:endParaRPr lang="en-US" dirty="0"/>
          </a:p>
        </p:txBody>
      </p:sp>
      <p:sp>
        <p:nvSpPr>
          <p:cNvPr id="6" name="TextBox 5">
            <a:extLst>
              <a:ext uri="{FF2B5EF4-FFF2-40B4-BE49-F238E27FC236}">
                <a16:creationId xmlns:a16="http://schemas.microsoft.com/office/drawing/2014/main" id="{91BECF36-05C4-D255-D041-C07B9E46EBE8}"/>
              </a:ext>
            </a:extLst>
          </p:cNvPr>
          <p:cNvSpPr txBox="1"/>
          <p:nvPr/>
        </p:nvSpPr>
        <p:spPr>
          <a:xfrm>
            <a:off x="301337" y="1754022"/>
            <a:ext cx="9453996" cy="3349956"/>
          </a:xfrm>
          <a:prstGeom prst="rect">
            <a:avLst/>
          </a:prstGeom>
          <a:noFill/>
        </p:spPr>
        <p:txBody>
          <a:bodyPr wrap="square">
            <a:spAutoFit/>
          </a:bodyPr>
          <a:lstStyle/>
          <a:p>
            <a:pPr marL="457200" indent="-457200" algn="just">
              <a:lnSpc>
                <a:spcPct val="150000"/>
              </a:lnSpc>
              <a:spcBef>
                <a:spcPts val="0"/>
              </a:spcBef>
              <a:buFont typeface="Wingdings" panose="05000000000000000000" pitchFamily="2" charset="2"/>
              <a:buChar char="§"/>
            </a:pPr>
            <a:r>
              <a:rPr lang="en-GB" sz="2400" dirty="0">
                <a:effectLst/>
                <a:latin typeface="Times New Roman" panose="02020603050405020304" pitchFamily="18" charset="0"/>
                <a:ea typeface="Times New Roman" panose="02020603050405020304" pitchFamily="18" charset="0"/>
                <a:cs typeface="Times New Roman" panose="02020603050405020304" pitchFamily="18" charset="0"/>
              </a:rPr>
              <a:t>But having any of these risk factors does not guarantee that a person will get breast cancer, and conversely, not having any of these risk factors does not guarantee that a person will not develop breast cancer. Keep in mind that anybody may get breast cancer, so it's important to be screened regularly and get diagnosed early for the best chance of survival (Kushi et al. 2012, </a:t>
            </a:r>
            <a:r>
              <a:rPr lang="en-GB" sz="2400" dirty="0" err="1">
                <a:effectLst/>
                <a:latin typeface="Times New Roman" panose="02020603050405020304" pitchFamily="18" charset="0"/>
                <a:ea typeface="Times New Roman" panose="02020603050405020304" pitchFamily="18" charset="0"/>
                <a:cs typeface="Times New Roman" panose="02020603050405020304" pitchFamily="18" charset="0"/>
              </a:rPr>
              <a:t>Gökbulak</a:t>
            </a:r>
            <a:r>
              <a:rPr lang="en-GB" sz="2400" dirty="0">
                <a:effectLst/>
                <a:latin typeface="Times New Roman" panose="02020603050405020304" pitchFamily="18" charset="0"/>
                <a:ea typeface="Times New Roman" panose="02020603050405020304" pitchFamily="18" charset="0"/>
                <a:cs typeface="Times New Roman" panose="02020603050405020304" pitchFamily="18" charset="0"/>
              </a:rPr>
              <a:t> 2002).</a:t>
            </a:r>
          </a:p>
        </p:txBody>
      </p:sp>
    </p:spTree>
    <p:extLst>
      <p:ext uri="{BB962C8B-B14F-4D97-AF65-F5344CB8AC3E}">
        <p14:creationId xmlns:p14="http://schemas.microsoft.com/office/powerpoint/2010/main" val="348110261"/>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0053-F6CE-D861-F017-4217DDAB83D2}"/>
              </a:ext>
            </a:extLst>
          </p:cNvPr>
          <p:cNvSpPr>
            <a:spLocks noGrp="1"/>
          </p:cNvSpPr>
          <p:nvPr>
            <p:ph type="ctrTitle"/>
          </p:nvPr>
        </p:nvSpPr>
        <p:spPr>
          <a:xfrm>
            <a:off x="817418" y="0"/>
            <a:ext cx="8711046" cy="583400"/>
          </a:xfrm>
          <a:solidFill>
            <a:schemeClr val="accent1">
              <a:lumMod val="40000"/>
              <a:lumOff val="60000"/>
            </a:schemeClr>
          </a:solidFill>
        </p:spPr>
        <p:txBody>
          <a:bodyPr>
            <a:normAutofit/>
          </a:bodyPr>
          <a:lstStyle/>
          <a:p>
            <a:pPr algn="ctr"/>
            <a:r>
              <a:rPr lang="en-US" sz="2800" b="1"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Introduction </a:t>
            </a:r>
            <a:r>
              <a:rPr kumimoji="0" lang="en-US" sz="28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 </a:t>
            </a:r>
            <a:endParaRPr lang="en-US" dirty="0"/>
          </a:p>
        </p:txBody>
      </p:sp>
      <p:sp>
        <p:nvSpPr>
          <p:cNvPr id="6" name="TextBox 5">
            <a:extLst>
              <a:ext uri="{FF2B5EF4-FFF2-40B4-BE49-F238E27FC236}">
                <a16:creationId xmlns:a16="http://schemas.microsoft.com/office/drawing/2014/main" id="{91BECF36-05C4-D255-D041-C07B9E46EBE8}"/>
              </a:ext>
            </a:extLst>
          </p:cNvPr>
          <p:cNvSpPr txBox="1"/>
          <p:nvPr/>
        </p:nvSpPr>
        <p:spPr>
          <a:xfrm>
            <a:off x="1305791" y="1589267"/>
            <a:ext cx="8099714" cy="3146823"/>
          </a:xfrm>
          <a:prstGeom prst="rect">
            <a:avLst/>
          </a:prstGeom>
          <a:noFill/>
        </p:spPr>
        <p:txBody>
          <a:bodyPr wrap="square">
            <a:spAutoFit/>
          </a:bodyPr>
          <a:lstStyle/>
          <a:p>
            <a:pPr marL="457200" indent="-457200" algn="just">
              <a:lnSpc>
                <a:spcPct val="170000"/>
              </a:lnSpc>
              <a:spcBef>
                <a:spcPts val="0"/>
              </a:spcBef>
              <a:buFont typeface="Wingdings" panose="05000000000000000000" pitchFamily="2" charset="2"/>
              <a:buChar char="§"/>
            </a:pPr>
            <a:r>
              <a:rPr lang="en-GB" sz="2400" dirty="0">
                <a:effectLst/>
                <a:latin typeface="Times New Roman" panose="02020603050405020304" pitchFamily="18" charset="0"/>
                <a:ea typeface="Times New Roman" panose="02020603050405020304" pitchFamily="18" charset="0"/>
                <a:cs typeface="Times New Roman" panose="02020603050405020304" pitchFamily="18" charset="0"/>
              </a:rPr>
              <a:t>Prognostic significance has been shown for GP73 expression in a variety of malignancies, including gallbladder, lung, and prostate </a:t>
            </a:r>
            <a:r>
              <a:rPr lang="en-GB" sz="2400" dirty="0" err="1">
                <a:effectLst/>
                <a:latin typeface="Times New Roman" panose="02020603050405020304" pitchFamily="18" charset="0"/>
                <a:ea typeface="Times New Roman" panose="02020603050405020304" pitchFamily="18" charset="0"/>
                <a:cs typeface="Times New Roman" panose="02020603050405020304" pitchFamily="18" charset="0"/>
              </a:rPr>
              <a:t>tumors</a:t>
            </a:r>
            <a:r>
              <a:rPr lang="en-GB" sz="2400" dirty="0">
                <a:effectLst/>
                <a:latin typeface="Times New Roman" panose="02020603050405020304" pitchFamily="18" charset="0"/>
                <a:ea typeface="Times New Roman" panose="02020603050405020304" pitchFamily="18" charset="0"/>
                <a:cs typeface="Times New Roman" panose="02020603050405020304" pitchFamily="18" charset="0"/>
              </a:rPr>
              <a:t>, according to recent research. Evidence like this shows GP73 might be useful in the clinic for diagnosing various cancers (Sinha 2018, Graham et al. 2021).</a:t>
            </a:r>
          </a:p>
        </p:txBody>
      </p:sp>
    </p:spTree>
    <p:extLst>
      <p:ext uri="{BB962C8B-B14F-4D97-AF65-F5344CB8AC3E}">
        <p14:creationId xmlns:p14="http://schemas.microsoft.com/office/powerpoint/2010/main" val="165727548"/>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0053-F6CE-D861-F017-4217DDAB83D2}"/>
              </a:ext>
            </a:extLst>
          </p:cNvPr>
          <p:cNvSpPr>
            <a:spLocks noGrp="1"/>
          </p:cNvSpPr>
          <p:nvPr>
            <p:ph type="ctrTitle"/>
          </p:nvPr>
        </p:nvSpPr>
        <p:spPr>
          <a:xfrm>
            <a:off x="817418" y="0"/>
            <a:ext cx="8711046" cy="583400"/>
          </a:xfrm>
          <a:solidFill>
            <a:schemeClr val="accent1">
              <a:lumMod val="40000"/>
              <a:lumOff val="60000"/>
            </a:schemeClr>
          </a:solidFill>
        </p:spPr>
        <p:txBody>
          <a:bodyPr>
            <a:normAutofit/>
          </a:bodyPr>
          <a:lstStyle/>
          <a:p>
            <a:pPr algn="ctr"/>
            <a:r>
              <a:rPr kumimoji="0" lang="en-US" sz="28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Introduction</a:t>
            </a:r>
            <a:endParaRPr lang="en-US" dirty="0"/>
          </a:p>
        </p:txBody>
      </p:sp>
      <p:sp>
        <p:nvSpPr>
          <p:cNvPr id="6" name="TextBox 5">
            <a:extLst>
              <a:ext uri="{FF2B5EF4-FFF2-40B4-BE49-F238E27FC236}">
                <a16:creationId xmlns:a16="http://schemas.microsoft.com/office/drawing/2014/main" id="{91BECF36-05C4-D255-D041-C07B9E46EBE8}"/>
              </a:ext>
            </a:extLst>
          </p:cNvPr>
          <p:cNvSpPr txBox="1"/>
          <p:nvPr/>
        </p:nvSpPr>
        <p:spPr>
          <a:xfrm>
            <a:off x="1212272" y="1454186"/>
            <a:ext cx="8099714" cy="3774688"/>
          </a:xfrm>
          <a:prstGeom prst="rect">
            <a:avLst/>
          </a:prstGeom>
          <a:noFill/>
        </p:spPr>
        <p:txBody>
          <a:bodyPr wrap="square">
            <a:spAutoFit/>
          </a:bodyPr>
          <a:lstStyle/>
          <a:p>
            <a:pPr algn="just">
              <a:lnSpc>
                <a:spcPct val="170000"/>
              </a:lnSpc>
              <a:spcBef>
                <a:spcPts val="0"/>
              </a:spcBef>
            </a:pPr>
            <a:r>
              <a:rPr lang="en-GB" sz="2400" dirty="0">
                <a:effectLst/>
                <a:latin typeface="Times New Roman" panose="02020603050405020304" pitchFamily="18" charset="0"/>
                <a:ea typeface="Times New Roman" panose="02020603050405020304" pitchFamily="18" charset="0"/>
                <a:cs typeface="Times New Roman" panose="02020603050405020304" pitchFamily="18" charset="0"/>
              </a:rPr>
              <a:t>Recent years have seen a flurry of research on GP73 as a possible biomarker for the diagnosis, follow-up, and prognosis of many different cancers. Although these studies have produced encouraging findings, more work is still required to completely clarify GP73's involvement in cancer formation and its diagnostic potential (</a:t>
            </a:r>
            <a:r>
              <a:rPr lang="en-GB" sz="2400" dirty="0" err="1">
                <a:effectLst/>
                <a:latin typeface="Times New Roman" panose="02020603050405020304" pitchFamily="18" charset="0"/>
                <a:ea typeface="Times New Roman" panose="02020603050405020304" pitchFamily="18" charset="0"/>
                <a:cs typeface="Times New Roman" panose="02020603050405020304" pitchFamily="18" charset="0"/>
              </a:rPr>
              <a:t>Søndergaard</a:t>
            </a:r>
            <a:r>
              <a:rPr lang="en-GB" sz="2400" dirty="0">
                <a:effectLst/>
                <a:latin typeface="Times New Roman" panose="02020603050405020304" pitchFamily="18" charset="0"/>
                <a:ea typeface="Times New Roman" panose="02020603050405020304" pitchFamily="18" charset="0"/>
                <a:cs typeface="Times New Roman" panose="02020603050405020304" pitchFamily="18" charset="0"/>
              </a:rPr>
              <a:t> et al. 2017).</a:t>
            </a:r>
          </a:p>
        </p:txBody>
      </p:sp>
    </p:spTree>
    <p:extLst>
      <p:ext uri="{BB962C8B-B14F-4D97-AF65-F5344CB8AC3E}">
        <p14:creationId xmlns:p14="http://schemas.microsoft.com/office/powerpoint/2010/main" val="3530545207"/>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0053-F6CE-D861-F017-4217DDAB83D2}"/>
              </a:ext>
            </a:extLst>
          </p:cNvPr>
          <p:cNvSpPr>
            <a:spLocks noGrp="1"/>
          </p:cNvSpPr>
          <p:nvPr>
            <p:ph type="ctrTitle"/>
          </p:nvPr>
        </p:nvSpPr>
        <p:spPr>
          <a:xfrm>
            <a:off x="817418" y="0"/>
            <a:ext cx="8711046" cy="583400"/>
          </a:xfrm>
          <a:solidFill>
            <a:schemeClr val="accent1">
              <a:lumMod val="40000"/>
              <a:lumOff val="60000"/>
            </a:schemeClr>
          </a:solidFill>
        </p:spPr>
        <p:txBody>
          <a:bodyPr>
            <a:normAutofit/>
          </a:bodyPr>
          <a:lstStyle/>
          <a:p>
            <a:pPr algn="ctr"/>
            <a:r>
              <a:rPr kumimoji="0" lang="en-US" sz="28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Introduction</a:t>
            </a:r>
            <a:endParaRPr lang="en-US" dirty="0"/>
          </a:p>
        </p:txBody>
      </p:sp>
      <p:sp>
        <p:nvSpPr>
          <p:cNvPr id="6" name="TextBox 5">
            <a:extLst>
              <a:ext uri="{FF2B5EF4-FFF2-40B4-BE49-F238E27FC236}">
                <a16:creationId xmlns:a16="http://schemas.microsoft.com/office/drawing/2014/main" id="{91BECF36-05C4-D255-D041-C07B9E46EBE8}"/>
              </a:ext>
            </a:extLst>
          </p:cNvPr>
          <p:cNvSpPr txBox="1"/>
          <p:nvPr/>
        </p:nvSpPr>
        <p:spPr>
          <a:xfrm>
            <a:off x="632113" y="1152850"/>
            <a:ext cx="9081655" cy="5030416"/>
          </a:xfrm>
          <a:prstGeom prst="rect">
            <a:avLst/>
          </a:prstGeom>
          <a:noFill/>
        </p:spPr>
        <p:txBody>
          <a:bodyPr wrap="square">
            <a:spAutoFit/>
          </a:bodyPr>
          <a:lstStyle/>
          <a:p>
            <a:pPr algn="just">
              <a:lnSpc>
                <a:spcPct val="170000"/>
              </a:lnSpc>
              <a:spcBef>
                <a:spcPts val="0"/>
              </a:spcBef>
            </a:pPr>
            <a:r>
              <a:rPr lang="en-GB" sz="2400" dirty="0" err="1">
                <a:effectLst/>
                <a:latin typeface="Times New Roman" panose="02020603050405020304" pitchFamily="18" charset="0"/>
                <a:ea typeface="Times New Roman" panose="02020603050405020304" pitchFamily="18" charset="0"/>
                <a:cs typeface="Times New Roman" panose="02020603050405020304" pitchFamily="18" charset="0"/>
              </a:rPr>
              <a:t>Estrogen</a:t>
            </a:r>
            <a:r>
              <a:rPr lang="en-GB" sz="2400" dirty="0">
                <a:effectLst/>
                <a:latin typeface="Times New Roman" panose="02020603050405020304" pitchFamily="18" charset="0"/>
                <a:ea typeface="Times New Roman" panose="02020603050405020304" pitchFamily="18" charset="0"/>
                <a:cs typeface="Times New Roman" panose="02020603050405020304" pitchFamily="18" charset="0"/>
              </a:rPr>
              <a:t> receptors (ER) include ER alpha, ER beta and new membrane receptor G protein-coupled receptor 30 (GPR30). </a:t>
            </a:r>
            <a:r>
              <a:rPr lang="en-GB" sz="2400" dirty="0" err="1">
                <a:effectLst/>
                <a:latin typeface="Times New Roman" panose="02020603050405020304" pitchFamily="18" charset="0"/>
                <a:ea typeface="Times New Roman" panose="02020603050405020304" pitchFamily="18" charset="0"/>
                <a:cs typeface="Times New Roman" panose="02020603050405020304" pitchFamily="18" charset="0"/>
              </a:rPr>
              <a:t>Estrogen</a:t>
            </a:r>
            <a:r>
              <a:rPr lang="en-GB" sz="2400" dirty="0">
                <a:effectLst/>
                <a:latin typeface="Times New Roman" panose="02020603050405020304" pitchFamily="18" charset="0"/>
                <a:ea typeface="Times New Roman" panose="02020603050405020304" pitchFamily="18" charset="0"/>
                <a:cs typeface="Times New Roman" panose="02020603050405020304" pitchFamily="18" charset="0"/>
              </a:rPr>
              <a:t> receptors are key receptors to maintain ovarian granulosa cell differentiation, follicle and oocyte growth and development, and ovulation function. The abnormal functions of </a:t>
            </a:r>
            <a:r>
              <a:rPr lang="en-GB" sz="2400" dirty="0" err="1">
                <a:effectLst/>
                <a:latin typeface="Times New Roman" panose="02020603050405020304" pitchFamily="18" charset="0"/>
                <a:ea typeface="Times New Roman" panose="02020603050405020304" pitchFamily="18" charset="0"/>
                <a:cs typeface="Times New Roman" panose="02020603050405020304" pitchFamily="18" charset="0"/>
              </a:rPr>
              <a:t>estrogen</a:t>
            </a:r>
            <a:r>
              <a:rPr lang="en-GB" sz="2400" dirty="0">
                <a:effectLst/>
                <a:latin typeface="Times New Roman" panose="02020603050405020304" pitchFamily="18" charset="0"/>
                <a:ea typeface="Times New Roman" panose="02020603050405020304" pitchFamily="18" charset="0"/>
                <a:cs typeface="Times New Roman" panose="02020603050405020304" pitchFamily="18" charset="0"/>
              </a:rPr>
              <a:t>, its receptors, and </a:t>
            </a:r>
            <a:r>
              <a:rPr lang="en-GB" sz="2400" dirty="0" err="1">
                <a:effectLst/>
                <a:latin typeface="Times New Roman" panose="02020603050405020304" pitchFamily="18" charset="0"/>
                <a:ea typeface="Times New Roman" panose="02020603050405020304" pitchFamily="18" charset="0"/>
                <a:cs typeface="Times New Roman" panose="02020603050405020304" pitchFamily="18" charset="0"/>
              </a:rPr>
              <a:t>estradiol</a:t>
            </a:r>
            <a:r>
              <a:rPr lang="en-GB" sz="2400" dirty="0">
                <a:effectLst/>
                <a:latin typeface="Times New Roman" panose="02020603050405020304" pitchFamily="18" charset="0"/>
                <a:ea typeface="Times New Roman" panose="02020603050405020304" pitchFamily="18" charset="0"/>
                <a:cs typeface="Times New Roman" panose="02020603050405020304" pitchFamily="18" charset="0"/>
              </a:rPr>
              <a:t> synthesis-related enzymes are closely related to clinical reproductive endocrine diseases, such as polycystic ovary syndrome (PCOS) and endometriosis (EMS). </a:t>
            </a:r>
          </a:p>
        </p:txBody>
      </p:sp>
    </p:spTree>
    <p:extLst>
      <p:ext uri="{BB962C8B-B14F-4D97-AF65-F5344CB8AC3E}">
        <p14:creationId xmlns:p14="http://schemas.microsoft.com/office/powerpoint/2010/main" val="343002067"/>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0053-F6CE-D861-F017-4217DDAB83D2}"/>
              </a:ext>
            </a:extLst>
          </p:cNvPr>
          <p:cNvSpPr>
            <a:spLocks noGrp="1"/>
          </p:cNvSpPr>
          <p:nvPr>
            <p:ph type="ctrTitle"/>
          </p:nvPr>
        </p:nvSpPr>
        <p:spPr>
          <a:xfrm>
            <a:off x="479714" y="0"/>
            <a:ext cx="9144000" cy="583400"/>
          </a:xfrm>
          <a:solidFill>
            <a:schemeClr val="accent1">
              <a:lumMod val="40000"/>
              <a:lumOff val="60000"/>
            </a:schemeClr>
          </a:solidFill>
        </p:spPr>
        <p:txBody>
          <a:bodyPr>
            <a:normAutofit/>
          </a:bodyPr>
          <a:lstStyle/>
          <a:p>
            <a:pPr algn="ctr"/>
            <a:r>
              <a:rPr kumimoji="0" lang="en-US" sz="28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Material and Method </a:t>
            </a:r>
            <a:endParaRPr lang="en-US" dirty="0"/>
          </a:p>
        </p:txBody>
      </p:sp>
      <p:sp>
        <p:nvSpPr>
          <p:cNvPr id="3" name="Subtitle 2">
            <a:extLst>
              <a:ext uri="{FF2B5EF4-FFF2-40B4-BE49-F238E27FC236}">
                <a16:creationId xmlns:a16="http://schemas.microsoft.com/office/drawing/2014/main" id="{ED986750-61F7-3046-ABF6-B1F4A45A02FA}"/>
              </a:ext>
            </a:extLst>
          </p:cNvPr>
          <p:cNvSpPr>
            <a:spLocks noGrp="1"/>
          </p:cNvSpPr>
          <p:nvPr>
            <p:ph type="subTitle" idx="1"/>
          </p:nvPr>
        </p:nvSpPr>
        <p:spPr>
          <a:xfrm>
            <a:off x="245001" y="1092967"/>
            <a:ext cx="9605581" cy="5437147"/>
          </a:xfrm>
        </p:spPr>
        <p:txBody>
          <a:bodyPr/>
          <a:lstStyle/>
          <a:p>
            <a:r>
              <a:rPr lang="en-US" dirty="0">
                <a:solidFill>
                  <a:schemeClr val="bg1"/>
                </a:solidFill>
              </a:rPr>
              <a:t>.</a:t>
            </a:r>
          </a:p>
        </p:txBody>
      </p:sp>
      <p:sp>
        <p:nvSpPr>
          <p:cNvPr id="6" name="TextBox 5">
            <a:extLst>
              <a:ext uri="{FF2B5EF4-FFF2-40B4-BE49-F238E27FC236}">
                <a16:creationId xmlns:a16="http://schemas.microsoft.com/office/drawing/2014/main" id="{91BECF36-05C4-D255-D041-C07B9E46EBE8}"/>
              </a:ext>
            </a:extLst>
          </p:cNvPr>
          <p:cNvSpPr txBox="1"/>
          <p:nvPr/>
        </p:nvSpPr>
        <p:spPr>
          <a:xfrm>
            <a:off x="667156" y="1219018"/>
            <a:ext cx="8761269" cy="5011949"/>
          </a:xfrm>
          <a:prstGeom prst="rect">
            <a:avLst/>
          </a:prstGeom>
          <a:noFill/>
          <a:ln>
            <a:noFill/>
          </a:ln>
        </p:spPr>
        <p:txBody>
          <a:bodyPr wrap="square">
            <a:spAutoFit/>
          </a:bodyPr>
          <a:lstStyle/>
          <a:p>
            <a:pPr marL="342900" indent="-342900" algn="just">
              <a:lnSpc>
                <a:spcPct val="150000"/>
              </a:lnSpc>
              <a:buFont typeface="Arial" panose="020B0604020202020204" pitchFamily="34" charset="0"/>
              <a:buChar char="•"/>
            </a:pPr>
            <a:r>
              <a:rPr lang="en-GB" sz="2400" dirty="0" err="1">
                <a:latin typeface="Times New Roman" panose="02020603050405020304" pitchFamily="18" charset="0"/>
                <a:cs typeface="Times New Roman" panose="02020603050405020304" pitchFamily="18" charset="0"/>
              </a:rPr>
              <a:t>Takeed</a:t>
            </a:r>
            <a:r>
              <a:rPr lang="en-GB" sz="2400" dirty="0">
                <a:latin typeface="Times New Roman" panose="02020603050405020304" pitchFamily="18" charset="0"/>
                <a:cs typeface="Times New Roman" panose="02020603050405020304" pitchFamily="18" charset="0"/>
              </a:rPr>
              <a:t> the mean of the replicated readings and subtract the mean zero to get the average for the standard, control, and samples. Construct a standard curve by plotting the mean O.D. </a:t>
            </a:r>
          </a:p>
          <a:p>
            <a:pPr marL="342900" indent="-342900" algn="just">
              <a:lnSpc>
                <a:spcPct val="150000"/>
              </a:lnSpc>
              <a:buFont typeface="Arial" panose="020B0604020202020204" pitchFamily="34" charset="0"/>
              <a:buChar char="•"/>
            </a:pPr>
            <a:r>
              <a:rPr lang="en-GB" sz="2400" dirty="0">
                <a:latin typeface="Times New Roman" panose="02020603050405020304" pitchFamily="18" charset="0"/>
                <a:cs typeface="Times New Roman" panose="02020603050405020304" pitchFamily="18" charset="0"/>
              </a:rPr>
              <a:t>The concentration for each standard and drawing a best fit curve through the points  on the graph, or generate a standard curve using log-log graph paper with EGFR2 concentration on the y-axis and absorbance on the x-axis. In addition, need use plot  software such as curve expert 1.30. Standard curve concentrations need to be corrected for sample dilution when dealing with diluted samples.</a:t>
            </a:r>
          </a:p>
        </p:txBody>
      </p:sp>
    </p:spTree>
    <p:extLst>
      <p:ext uri="{BB962C8B-B14F-4D97-AF65-F5344CB8AC3E}">
        <p14:creationId xmlns:p14="http://schemas.microsoft.com/office/powerpoint/2010/main" val="1469738164"/>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Facet</Template>
  <TotalTime>3412</TotalTime>
  <Words>3206</Words>
  <Application>Microsoft Office PowerPoint</Application>
  <PresentationFormat>Widescreen</PresentationFormat>
  <Paragraphs>353</Paragraphs>
  <Slides>24</Slides>
  <Notes>21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Times New Roman</vt:lpstr>
      <vt:lpstr>Trebuchet MS</vt:lpstr>
      <vt:lpstr>Wingdings</vt:lpstr>
      <vt:lpstr>Wingdings 3</vt:lpstr>
      <vt:lpstr>Facet</vt:lpstr>
      <vt:lpstr>Golgi protein and estrogen receptor in women for detection of breast cancer in Baghdad city </vt:lpstr>
      <vt:lpstr>The aim of study </vt:lpstr>
      <vt:lpstr>Introduction  </vt:lpstr>
      <vt:lpstr>Introduction  </vt:lpstr>
      <vt:lpstr>Introduction  </vt:lpstr>
      <vt:lpstr>Introduction  </vt:lpstr>
      <vt:lpstr>Introduction</vt:lpstr>
      <vt:lpstr>Introduction</vt:lpstr>
      <vt:lpstr>Material and Method </vt:lpstr>
      <vt:lpstr>Material and Method </vt:lpstr>
      <vt:lpstr>Material and Method - Golgi Protien 73- Procedure </vt:lpstr>
      <vt:lpstr>Material and Method - Golgi Protien 73- Procedure</vt:lpstr>
      <vt:lpstr>Material and Method - Golgi Protien 73- Calculation of Results</vt:lpstr>
      <vt:lpstr>Material and Method - Human Estrogen receptors (ER)- Detection principle</vt:lpstr>
      <vt:lpstr>Material and Method - Human Estrogen receptors (ER)- Procedure </vt:lpstr>
      <vt:lpstr>Material and Method - Human Estrogen receptors (ER)- Procedure </vt:lpstr>
      <vt:lpstr>Material and Method - Human Estrogen receptors (ER)- Calculation of Results</vt:lpstr>
      <vt:lpstr>RESULTS AND DISCUSSION - AGE</vt:lpstr>
      <vt:lpstr>RESULTS AND DISCUSSION - GRADE OF BREAST CANCER DISEASE </vt:lpstr>
      <vt:lpstr>RESULTS AND DISCUSSION - GOLGI PROTEIN 73</vt:lpstr>
      <vt:lpstr>RESULTS AND DISCUSSION - ESTROGEN RECEPTOR </vt:lpstr>
      <vt:lpstr>RESULTS AND DISCUSSION - ESTROGEN RECEPTOR </vt:lpstr>
      <vt:lpstr>CONCLUSIONS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 THE ROLE OF BETA-TRACE PROTEIN AND CYSTATIN-C AS A BIOMARKERS WITH SOME BIOCHEMICAL VARIABLES IN THE EARLY DETECTION OF TYPE 2 DIABETIC NEPHROPATHY</dc:title>
  <dc:creator>KAMAL AL-DEEN</dc:creator>
  <cp:lastModifiedBy>HUSSEIN NAYYEF</cp:lastModifiedBy>
  <cp:revision>49</cp:revision>
  <dcterms:created xsi:type="dcterms:W3CDTF">2023-10-03T15:22:21Z</dcterms:created>
  <dcterms:modified xsi:type="dcterms:W3CDTF">2023-12-14T09:06:32Z</dcterms:modified>
</cp:coreProperties>
</file>