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380" r:id="rId4"/>
    <p:sldId id="381" r:id="rId6"/>
    <p:sldId id="379" r:id="rId7"/>
    <p:sldId id="499" r:id="rId8"/>
    <p:sldId id="460" r:id="rId9"/>
    <p:sldId id="500" r:id="rId10"/>
    <p:sldId id="505" r:id="rId11"/>
    <p:sldId id="339" r:id="rId12"/>
    <p:sldId id="387" r:id="rId13"/>
    <p:sldId id="372" r:id="rId14"/>
    <p:sldId id="507" r:id="rId15"/>
    <p:sldId id="506" r:id="rId16"/>
    <p:sldId id="509" r:id="rId17"/>
    <p:sldId id="457" r:id="rId18"/>
    <p:sldId id="510" r:id="rId19"/>
    <p:sldId id="511" r:id="rId20"/>
    <p:sldId id="513" r:id="rId21"/>
    <p:sldId id="514" r:id="rId22"/>
    <p:sldId id="330" r:id="rId23"/>
  </p:sldIdLst>
  <p:sldSz cx="9144000" cy="6858000" type="screen4x3"/>
  <p:notesSz cx="7086600" cy="10210800"/>
  <p:defaultTextStyle>
    <a:defPPr>
      <a:defRPr lang="tr-T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2267"/>
    <a:srgbClr val="A02878"/>
    <a:srgbClr val="9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80" autoAdjust="0"/>
    <p:restoredTop sz="94660"/>
  </p:normalViewPr>
  <p:slideViewPr>
    <p:cSldViewPr>
      <p:cViewPr varScale="1">
        <p:scale>
          <a:sx n="44" d="100"/>
          <a:sy n="44" d="100"/>
        </p:scale>
        <p:origin x="978" y="60"/>
      </p:cViewPr>
      <p:guideLst>
        <p:guide orient="horz" pos="2117"/>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070225" cy="511175"/>
          </a:xfrm>
          <a:prstGeom prst="rect">
            <a:avLst/>
          </a:prstGeom>
        </p:spPr>
        <p:txBody>
          <a:bodyPr vert="horz" lIns="98837" tIns="49419" rIns="98837" bIns="49419" rtlCol="0"/>
          <a:lstStyle>
            <a:lvl1pPr algn="l" eaLnBrk="1" fontAlgn="auto" hangingPunct="1">
              <a:spcBef>
                <a:spcPts val="0"/>
              </a:spcBef>
              <a:spcAft>
                <a:spcPts val="0"/>
              </a:spcAft>
              <a:defRPr sz="1300">
                <a:latin typeface="+mn-lt"/>
              </a:defRPr>
            </a:lvl1pPr>
          </a:lstStyle>
          <a:p>
            <a:pPr>
              <a:defRPr/>
            </a:pPr>
            <a:endParaRPr lang="tr-TR"/>
          </a:p>
        </p:txBody>
      </p:sp>
      <p:sp>
        <p:nvSpPr>
          <p:cNvPr id="3" name="Veri Yer Tutucusu 2"/>
          <p:cNvSpPr>
            <a:spLocks noGrp="1"/>
          </p:cNvSpPr>
          <p:nvPr>
            <p:ph type="dt" idx="1"/>
          </p:nvPr>
        </p:nvSpPr>
        <p:spPr>
          <a:xfrm>
            <a:off x="4014788" y="0"/>
            <a:ext cx="3070225" cy="511175"/>
          </a:xfrm>
          <a:prstGeom prst="rect">
            <a:avLst/>
          </a:prstGeom>
        </p:spPr>
        <p:txBody>
          <a:bodyPr vert="horz" lIns="98837" tIns="49419" rIns="98837" bIns="49419" rtlCol="0"/>
          <a:lstStyle>
            <a:lvl1pPr algn="r" eaLnBrk="1" fontAlgn="auto" hangingPunct="1">
              <a:spcBef>
                <a:spcPts val="0"/>
              </a:spcBef>
              <a:spcAft>
                <a:spcPts val="0"/>
              </a:spcAft>
              <a:defRPr sz="1300">
                <a:latin typeface="+mn-lt"/>
              </a:defRPr>
            </a:lvl1pPr>
          </a:lstStyle>
          <a:p>
            <a:pPr>
              <a:defRPr/>
            </a:pPr>
            <a:fld id="{F65E967A-C430-4A74-BAAE-D80F515CCBE0}" type="datetimeFigureOut">
              <a:rPr lang="tr-TR"/>
            </a:fld>
            <a:endParaRPr lang="tr-TR"/>
          </a:p>
        </p:txBody>
      </p:sp>
      <p:sp>
        <p:nvSpPr>
          <p:cNvPr id="4" name="Slayt Görüntüsü Yer Tutucusu 3"/>
          <p:cNvSpPr>
            <a:spLocks noGrp="1" noRot="1" noChangeAspect="1"/>
          </p:cNvSpPr>
          <p:nvPr>
            <p:ph type="sldImg" idx="2"/>
          </p:nvPr>
        </p:nvSpPr>
        <p:spPr>
          <a:xfrm>
            <a:off x="990600" y="765175"/>
            <a:ext cx="5105400" cy="3829050"/>
          </a:xfrm>
          <a:prstGeom prst="rect">
            <a:avLst/>
          </a:prstGeom>
          <a:noFill/>
          <a:ln w="12700">
            <a:solidFill>
              <a:prstClr val="black"/>
            </a:solidFill>
          </a:ln>
        </p:spPr>
        <p:txBody>
          <a:bodyPr vert="horz" lIns="98837" tIns="49419" rIns="98837" bIns="49419" rtlCol="0" anchor="ctr"/>
          <a:lstStyle/>
          <a:p>
            <a:pPr lvl="0"/>
            <a:endParaRPr lang="tr-TR" noProof="0"/>
          </a:p>
        </p:txBody>
      </p:sp>
      <p:sp>
        <p:nvSpPr>
          <p:cNvPr id="5" name="Not Yer Tutucusu 4"/>
          <p:cNvSpPr>
            <a:spLocks noGrp="1"/>
          </p:cNvSpPr>
          <p:nvPr>
            <p:ph type="body" sz="quarter" idx="3"/>
          </p:nvPr>
        </p:nvSpPr>
        <p:spPr>
          <a:xfrm>
            <a:off x="708025" y="4849813"/>
            <a:ext cx="5670550" cy="4595812"/>
          </a:xfrm>
          <a:prstGeom prst="rect">
            <a:avLst/>
          </a:prstGeom>
        </p:spPr>
        <p:txBody>
          <a:bodyPr vert="horz" lIns="98837" tIns="49419" rIns="98837" bIns="49419" rtlCol="0"/>
          <a:lstStyle/>
          <a:p>
            <a:pPr lvl="0"/>
            <a:r>
              <a:rPr lang="tr-TR" noProof="0"/>
              <a:t>Asıl metin stillerini düzenlemek için tıklatın</a:t>
            </a:r>
            <a:endParaRPr lang="tr-TR" noProof="0"/>
          </a:p>
          <a:p>
            <a:pPr lvl="1"/>
            <a:r>
              <a:rPr lang="tr-TR" noProof="0"/>
              <a:t>İkinci düzey</a:t>
            </a:r>
            <a:endParaRPr lang="tr-TR" noProof="0"/>
          </a:p>
          <a:p>
            <a:pPr lvl="2"/>
            <a:r>
              <a:rPr lang="tr-TR" noProof="0"/>
              <a:t>Üçüncü düzey</a:t>
            </a:r>
            <a:endParaRPr lang="tr-TR" noProof="0"/>
          </a:p>
          <a:p>
            <a:pPr lvl="3"/>
            <a:r>
              <a:rPr lang="tr-TR" noProof="0"/>
              <a:t>Dördüncü düzey</a:t>
            </a:r>
            <a:endParaRPr lang="tr-TR" noProof="0"/>
          </a:p>
          <a:p>
            <a:pPr lvl="4"/>
            <a:r>
              <a:rPr lang="tr-TR" noProof="0"/>
              <a:t>Beşinci düzey</a:t>
            </a:r>
            <a:endParaRPr lang="tr-TR" noProof="0"/>
          </a:p>
        </p:txBody>
      </p:sp>
      <p:sp>
        <p:nvSpPr>
          <p:cNvPr id="6" name="Altbilgi Yer Tutucusu 5"/>
          <p:cNvSpPr>
            <a:spLocks noGrp="1"/>
          </p:cNvSpPr>
          <p:nvPr>
            <p:ph type="ftr" sz="quarter" idx="4"/>
          </p:nvPr>
        </p:nvSpPr>
        <p:spPr>
          <a:xfrm>
            <a:off x="0" y="9698038"/>
            <a:ext cx="3070225" cy="511175"/>
          </a:xfrm>
          <a:prstGeom prst="rect">
            <a:avLst/>
          </a:prstGeom>
        </p:spPr>
        <p:txBody>
          <a:bodyPr vert="horz" lIns="98837" tIns="49419" rIns="98837" bIns="49419" rtlCol="0" anchor="b"/>
          <a:lstStyle>
            <a:lvl1pPr algn="l" eaLnBrk="1" fontAlgn="auto" hangingPunct="1">
              <a:spcBef>
                <a:spcPts val="0"/>
              </a:spcBef>
              <a:spcAft>
                <a:spcPts val="0"/>
              </a:spcAft>
              <a:defRPr sz="1300">
                <a:latin typeface="+mn-lt"/>
              </a:defRPr>
            </a:lvl1pPr>
          </a:lstStyle>
          <a:p>
            <a:pPr>
              <a:defRPr/>
            </a:pPr>
            <a:endParaRPr lang="tr-TR"/>
          </a:p>
        </p:txBody>
      </p:sp>
      <p:sp>
        <p:nvSpPr>
          <p:cNvPr id="7" name="Slayt Numarası Yer Tutucusu 6"/>
          <p:cNvSpPr>
            <a:spLocks noGrp="1"/>
          </p:cNvSpPr>
          <p:nvPr>
            <p:ph type="sldNum" sz="quarter" idx="5"/>
          </p:nvPr>
        </p:nvSpPr>
        <p:spPr>
          <a:xfrm>
            <a:off x="4014788" y="9698038"/>
            <a:ext cx="3070225" cy="511175"/>
          </a:xfrm>
          <a:prstGeom prst="rect">
            <a:avLst/>
          </a:prstGeom>
        </p:spPr>
        <p:txBody>
          <a:bodyPr vert="horz" wrap="square" lIns="98837" tIns="49419" rIns="98837" bIns="49419" numCol="1" anchor="b" anchorCtr="0" compatLnSpc="1"/>
          <a:lstStyle>
            <a:lvl1pPr algn="r" eaLnBrk="1" hangingPunct="1">
              <a:defRPr sz="1300"/>
            </a:lvl1pPr>
          </a:lstStyle>
          <a:p>
            <a:pPr>
              <a:defRPr/>
            </a:pPr>
            <a:fld id="{D85F8C9F-33E7-4512-812A-870255CB3FFC}" type="slidenum">
              <a:rPr lang="tr-TR" altLang="tr-TR"/>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12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512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1D16EE4-51FF-4267-8655-2F5296701642}" type="slidenum">
              <a:rPr lang="tr-TR" altLang="tr-TR" smtClean="0"/>
            </a:fld>
            <a:endParaRPr lang="tr-TR" alt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717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717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7899739C-C823-4F6D-9D36-138C5D085591}" type="slidenum">
              <a:rPr lang="tr-TR" altLang="tr-TR" smtClean="0"/>
            </a:fld>
            <a:endParaRPr lang="tr-TR" alt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1946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1DFBCAC-E583-4907-A40B-4E7F60C935D5}" type="slidenum">
              <a:rPr lang="tr-TR" altLang="tr-TR" smtClean="0"/>
            </a:fld>
            <a:endParaRPr lang="tr-TR" alt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717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717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7899739C-C823-4F6D-9D36-138C5D085591}" type="slidenum">
              <a:rPr lang="tr-TR" altLang="tr-TR" smtClean="0"/>
            </a:fld>
            <a:endParaRPr lang="tr-TR" alt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717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717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7899739C-C823-4F6D-9D36-138C5D085591}" type="slidenum">
              <a:rPr lang="tr-TR" altLang="tr-TR" smtClean="0"/>
            </a:fld>
            <a:endParaRPr lang="tr-TR" alt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174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3174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B6B557BF-5F2B-41AC-BD13-A97FAC2D9A29}" type="slidenum">
              <a:rPr lang="tr-TR" altLang="tr-TR" smtClean="0"/>
            </a:fld>
            <a:endParaRPr lang="tr-TR" alt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174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3174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B6B557BF-5F2B-41AC-BD13-A97FAC2D9A29}" type="slidenum">
              <a:rPr lang="tr-TR" altLang="tr-TR" smtClean="0"/>
            </a:fld>
            <a:endParaRPr lang="tr-TR" alt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12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512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1D16EE4-51FF-4267-8655-2F5296701642}" type="slidenum">
              <a:rPr lang="tr-TR" altLang="tr-TR" smtClean="0"/>
            </a:fld>
            <a:endParaRPr lang="tr-TR" alt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1946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1DFBCAC-E583-4907-A40B-4E7F60C935D5}" type="slidenum">
              <a:rPr lang="tr-TR" altLang="tr-TR" smtClean="0"/>
            </a:fld>
            <a:endParaRPr lang="tr-TR" alt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1946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1DFBCAC-E583-4907-A40B-4E7F60C935D5}" type="slidenum">
              <a:rPr lang="tr-TR" altLang="tr-TR" smtClean="0"/>
            </a:fld>
            <a:endParaRPr lang="tr-TR" alt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1946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1DFBCAC-E583-4907-A40B-4E7F60C935D5}" type="slidenum">
              <a:rPr lang="tr-TR" altLang="tr-TR" smtClean="0"/>
            </a:fld>
            <a:endParaRPr lang="tr-TR" alt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41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1741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B909F7F3-9BD5-412C-8548-472DD1770AE1}" type="slidenum">
              <a:rPr lang="tr-TR" altLang="tr-TR" smtClean="0"/>
            </a:fld>
            <a:endParaRPr lang="tr-TR" alt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1946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1DFBCAC-E583-4907-A40B-4E7F60C935D5}" type="slidenum">
              <a:rPr lang="tr-TR" altLang="tr-TR" smtClean="0"/>
            </a:fld>
            <a:endParaRPr lang="tr-TR" alt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1946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1DFBCAC-E583-4907-A40B-4E7F60C935D5}" type="slidenum">
              <a:rPr lang="tr-TR" altLang="tr-TR" smtClean="0"/>
            </a:fld>
            <a:endParaRPr lang="tr-TR" alt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Görüntüsü Yer Tutucusu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tr-TR" altLang="tr-TR"/>
          </a:p>
        </p:txBody>
      </p:sp>
      <p:sp>
        <p:nvSpPr>
          <p:cNvPr id="1946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1DFBCAC-E583-4907-A40B-4E7F60C935D5}" type="slidenum">
              <a:rPr lang="tr-TR" altLang="tr-TR" smtClean="0"/>
            </a:fld>
            <a:endParaRPr lang="tr-TR" alt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hasCustomPrompt="1"/>
          </p:nvPr>
        </p:nvSpPr>
        <p:spPr>
          <a:xfrm>
            <a:off x="685800" y="2130425"/>
            <a:ext cx="7772400" cy="1470025"/>
          </a:xfrm>
        </p:spPr>
        <p:txBody>
          <a:bodyPr/>
          <a:lstStyle/>
          <a:p>
            <a:r>
              <a:rPr lang="tr-TR"/>
              <a:t>Asıl başlık stili için tıklatın</a:t>
            </a:r>
            <a:endParaRPr lang="tr-TR"/>
          </a:p>
        </p:txBody>
      </p:sp>
      <p:sp>
        <p:nvSpPr>
          <p:cNvPr id="3" name="2 Alt Başlık"/>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1E9CF44B-21C0-4B76-9DB9-AE2B0859AA06}" type="datetimeFigureOut">
              <a:rPr lang="tr-TR"/>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D01CB4F-5E4B-4507-A555-3C6E75A385B8}" type="slidenum">
              <a:rPr lang="tr-TR" altLang="tr-TR"/>
            </a:fld>
            <a:endParaRPr lang="tr-TR"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a:t>Asıl başlık stili için tıklatın</a:t>
            </a:r>
            <a:endParaRPr lang="tr-TR"/>
          </a:p>
        </p:txBody>
      </p:sp>
      <p:sp>
        <p:nvSpPr>
          <p:cNvPr id="3" name="2 Dikey Metin Yer Tutucusu"/>
          <p:cNvSpPr>
            <a:spLocks noGrp="1"/>
          </p:cNvSpPr>
          <p:nvPr>
            <p:ph type="body" orient="vert" idx="1" hasCustomPrompt="1"/>
          </p:nvPr>
        </p:nvSpPr>
        <p:spPr/>
        <p:txBody>
          <a:bodyPr vert="eaVert"/>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CE478BEE-C420-4797-B8B6-18BA0C8D5499}" type="datetimeFigureOut">
              <a:rPr lang="tr-TR"/>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D444CBF-9ED1-4AFB-9AAA-9AA2A27F876F}" type="slidenum">
              <a:rPr lang="tr-TR" altLang="tr-TR"/>
            </a:fld>
            <a:endParaRPr lang="tr-TR"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lang="tr-TR"/>
              <a:t>Asıl başlık stili için tıklatın</a:t>
            </a:r>
            <a:endParaRPr lang="tr-TR"/>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4F9A7C99-5EA7-419E-BFAB-F77D4370341E}" type="datetimeFigureOut">
              <a:rPr lang="tr-TR"/>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21F4FEB-0BAE-4D3F-B8ED-D2B7A59D8FF4}" type="slidenum">
              <a:rPr lang="tr-TR" altLang="tr-TR"/>
            </a:fld>
            <a:endParaRPr lang="tr-TR"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a:t>Asıl başlık stili için tıklatın</a:t>
            </a:r>
            <a:endParaRPr lang="tr-TR"/>
          </a:p>
        </p:txBody>
      </p:sp>
      <p:sp>
        <p:nvSpPr>
          <p:cNvPr id="3" name="2 İçerik Yer Tutucusu"/>
          <p:cNvSpPr>
            <a:spLocks noGrp="1"/>
          </p:cNvSpPr>
          <p:nvPr>
            <p:ph idx="1" hasCustomPrompt="1"/>
          </p:nvPr>
        </p:nvSpPr>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31E9D77-C3C7-4F03-ABC2-742EB4100FF4}" type="datetimeFigureOut">
              <a:rPr lang="tr-TR"/>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0B3FF1E-D8E1-41D4-B541-981857AA20B3}" type="slidenum">
              <a:rPr lang="tr-TR" altLang="tr-TR"/>
            </a:fld>
            <a:endParaRPr lang="tr-TR" alt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22313" y="4406900"/>
            <a:ext cx="7772400" cy="1362075"/>
          </a:xfrm>
        </p:spPr>
        <p:txBody>
          <a:bodyPr anchor="t"/>
          <a:lstStyle>
            <a:lvl1pPr algn="l">
              <a:defRPr sz="4000" b="1" cap="all"/>
            </a:lvl1pPr>
          </a:lstStyle>
          <a:p>
            <a:r>
              <a:rPr lang="tr-TR"/>
              <a:t>Asıl başlık stili için tıklatın</a:t>
            </a:r>
            <a:endParaRPr lang="tr-TR"/>
          </a:p>
        </p:txBody>
      </p:sp>
      <p:sp>
        <p:nvSpPr>
          <p:cNvPr id="3" name="2 Metin Yer Tutucusu"/>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EDFD5278-0610-425C-864F-A623B2A2816B}" type="datetimeFigureOut">
              <a:rPr lang="tr-TR"/>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CF4C669-4955-4B0B-8251-242A49367743}" type="slidenum">
              <a:rPr lang="tr-TR" altLang="tr-TR"/>
            </a:fld>
            <a:endParaRPr lang="tr-TR" alt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a:t>Asıl başlık stili için tıklatın</a:t>
            </a:r>
            <a:endParaRPr lang="tr-TR"/>
          </a:p>
        </p:txBody>
      </p:sp>
      <p:sp>
        <p:nvSpPr>
          <p:cNvPr id="3" name="2 İçerik Yer Tutucusu"/>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3 İçerik Yer Tutucusu"/>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9242DF5F-CA72-426A-A6CD-EC9D1ABBF99D}" type="datetimeFigureOut">
              <a:rPr lang="tr-TR"/>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CF9E917-11D1-46DA-835D-954F1AF9335D}" type="slidenum">
              <a:rPr lang="tr-TR" altLang="tr-TR"/>
            </a:fld>
            <a:endParaRPr lang="tr-TR" alt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lvl1pPr>
              <a:defRPr/>
            </a:lvl1pPr>
          </a:lstStyle>
          <a:p>
            <a:r>
              <a:rPr lang="tr-TR"/>
              <a:t>Asıl başlık stili için tıklatın</a:t>
            </a:r>
            <a:endParaRPr lang="tr-TR"/>
          </a:p>
        </p:txBody>
      </p:sp>
      <p:sp>
        <p:nvSpPr>
          <p:cNvPr id="3" name="2 Metin Yer Tutucusu"/>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4" name="3 İçerik Yer Tutucusu"/>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5" name="4 Metin Yer Tutucusu"/>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6" name="5 İçerik Yer Tutucusu"/>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B1D51854-D1E6-4EA6-982A-9E2D445DE61C}" type="datetimeFigureOut">
              <a:rPr lang="tr-TR"/>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BA6E3147-3486-4979-9018-EF7D98066A25}" type="slidenum">
              <a:rPr lang="tr-TR" altLang="tr-TR"/>
            </a:fld>
            <a:endParaRPr lang="tr-TR" alt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lang="tr-TR"/>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02FABECB-E893-463C-9040-BD30E58A6656}" type="datetimeFigureOut">
              <a:rPr lang="tr-TR"/>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967A6F23-5E11-4C38-B1D6-A2BD1137A85C}" type="slidenum">
              <a:rPr lang="tr-TR" altLang="tr-TR"/>
            </a:fld>
            <a:endParaRPr lang="tr-TR" alt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DCBB8777-48EA-4FB6-949C-B4BE4828B306}" type="datetimeFigureOut">
              <a:rPr lang="tr-TR"/>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3857208D-15F5-42A0-9F64-B34DA5A9A505}" type="slidenum">
              <a:rPr lang="tr-TR" altLang="tr-TR"/>
            </a:fld>
            <a:endParaRPr lang="tr-TR"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73050"/>
            <a:ext cx="3008313" cy="1162050"/>
          </a:xfrm>
        </p:spPr>
        <p:txBody>
          <a:bodyPr anchor="b"/>
          <a:lstStyle>
            <a:lvl1pPr algn="l">
              <a:defRPr sz="2000" b="1"/>
            </a:lvl1pPr>
          </a:lstStyle>
          <a:p>
            <a:r>
              <a:rPr lang="tr-TR"/>
              <a:t>Asıl başlık stili için tıklatın</a:t>
            </a:r>
            <a:endParaRPr lang="tr-TR"/>
          </a:p>
        </p:txBody>
      </p:sp>
      <p:sp>
        <p:nvSpPr>
          <p:cNvPr id="3" name="2 İçerik Yer Tutucusu"/>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tr-TR"/>
          </a:p>
        </p:txBody>
      </p:sp>
      <p:sp>
        <p:nvSpPr>
          <p:cNvPr id="4" name="3 Metin Yer Tutucusu"/>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3 Veri Yer Tutucusu"/>
          <p:cNvSpPr>
            <a:spLocks noGrp="1"/>
          </p:cNvSpPr>
          <p:nvPr>
            <p:ph type="dt" sz="half" idx="10"/>
          </p:nvPr>
        </p:nvSpPr>
        <p:spPr/>
        <p:txBody>
          <a:bodyPr/>
          <a:lstStyle>
            <a:lvl1pPr>
              <a:defRPr/>
            </a:lvl1pPr>
          </a:lstStyle>
          <a:p>
            <a:pPr>
              <a:defRPr/>
            </a:pPr>
            <a:fld id="{0EC55515-9F12-41B7-A24C-61C7A2B8ACF5}" type="datetimeFigureOut">
              <a:rPr lang="tr-TR"/>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C4FA85C6-12DD-4161-B403-B55E1A772A9C}" type="slidenum">
              <a:rPr lang="tr-TR" altLang="tr-TR"/>
            </a:fld>
            <a:endParaRPr lang="tr-TR" alt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792288" y="4800600"/>
            <a:ext cx="5486400" cy="566738"/>
          </a:xfrm>
        </p:spPr>
        <p:txBody>
          <a:bodyPr anchor="b"/>
          <a:lstStyle>
            <a:lvl1pPr algn="l">
              <a:defRPr sz="2000" b="1"/>
            </a:lvl1pPr>
          </a:lstStyle>
          <a:p>
            <a:r>
              <a:rPr lang="tr-TR"/>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3 Veri Yer Tutucusu"/>
          <p:cNvSpPr>
            <a:spLocks noGrp="1"/>
          </p:cNvSpPr>
          <p:nvPr>
            <p:ph type="dt" sz="half" idx="10"/>
          </p:nvPr>
        </p:nvSpPr>
        <p:spPr/>
        <p:txBody>
          <a:bodyPr/>
          <a:lstStyle>
            <a:lvl1pPr>
              <a:defRPr/>
            </a:lvl1pPr>
          </a:lstStyle>
          <a:p>
            <a:pPr>
              <a:defRPr/>
            </a:pPr>
            <a:fld id="{E1BC4F9D-7992-405B-93FC-CE7AEB8F2C47}" type="datetimeFigureOut">
              <a:rPr lang="tr-TR"/>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8EB003D5-BB0A-40D5-9156-776CBF35009D}" type="slidenum">
              <a:rPr lang="tr-TR" altLang="tr-TR"/>
            </a:fld>
            <a:endParaRPr lang="tr-TR" alt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24001">
              <a:srgbClr val="FFFFFF"/>
            </a:gs>
            <a:gs pos="96001">
              <a:srgbClr val="CAD9EB"/>
            </a:gs>
            <a:gs pos="100000">
              <a:srgbClr val="FFFFFF"/>
            </a:gs>
          </a:gsLst>
          <a:lin ang="5400000" scaled="1"/>
        </a:gra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tr-TR" altLang="tr-TR"/>
              <a:t>Asıl başlık stili için tıklatın</a:t>
            </a:r>
            <a:endParaRPr lang="tr-TR" altLang="tr-TR"/>
          </a:p>
        </p:txBody>
      </p:sp>
      <p:sp>
        <p:nvSpPr>
          <p:cNvPr id="1027"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tr-TR" altLang="tr-TR"/>
              <a:t>Asıl metin stillerini düzenlemek için tıklatın</a:t>
            </a:r>
            <a:endParaRPr lang="tr-TR" altLang="tr-TR"/>
          </a:p>
          <a:p>
            <a:pPr lvl="1"/>
            <a:r>
              <a:rPr lang="tr-TR" altLang="tr-TR"/>
              <a:t>İkinci düzey</a:t>
            </a:r>
            <a:endParaRPr lang="tr-TR" altLang="tr-TR"/>
          </a:p>
          <a:p>
            <a:pPr lvl="2"/>
            <a:r>
              <a:rPr lang="tr-TR" altLang="tr-TR"/>
              <a:t>Üçüncü düzey</a:t>
            </a:r>
            <a:endParaRPr lang="tr-TR" altLang="tr-TR"/>
          </a:p>
          <a:p>
            <a:pPr lvl="3"/>
            <a:r>
              <a:rPr lang="tr-TR" altLang="tr-TR"/>
              <a:t>Dördüncü düzey</a:t>
            </a:r>
            <a:endParaRPr lang="tr-TR" altLang="tr-TR"/>
          </a:p>
          <a:p>
            <a:pPr lvl="4"/>
            <a:r>
              <a:rPr lang="tr-TR" altLang="tr-TR"/>
              <a:t>Beşinci düzey</a:t>
            </a:r>
            <a:endParaRPr lang="tr-TR" alt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8B1C961-9007-4CBB-8FFE-A8CE6D38CC20}" type="datetimeFigureOut">
              <a:rPr lang="tr-TR"/>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eaLnBrk="1" hangingPunct="1">
              <a:defRPr sz="1200">
                <a:solidFill>
                  <a:srgbClr val="898989"/>
                </a:solidFill>
              </a:defRPr>
            </a:lvl1pPr>
          </a:lstStyle>
          <a:p>
            <a:pPr>
              <a:defRPr/>
            </a:pPr>
            <a:fld id="{1C5BF5ED-EC06-416A-A97C-1DDEE8841DD8}" type="slidenum">
              <a:rPr lang="tr-TR" altLang="tr-TR"/>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8.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9.png"/></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image" Target="../media/image10.pn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39000">
              <a:srgbClr val="FFFFFF"/>
            </a:gs>
            <a:gs pos="50000">
              <a:srgbClr val="CAD9EB"/>
            </a:gs>
            <a:gs pos="66000">
              <a:srgbClr val="FFFFFF"/>
            </a:gs>
            <a:gs pos="100000">
              <a:srgbClr val="DCE6F2"/>
            </a:gs>
          </a:gsLst>
          <a:lin ang="5400000" scaled="1"/>
        </a:gradFill>
        <a:effectLst/>
      </p:bgPr>
    </p:bg>
    <p:spTree>
      <p:nvGrpSpPr>
        <p:cNvPr id="1" name=""/>
        <p:cNvGrpSpPr/>
        <p:nvPr/>
      </p:nvGrpSpPr>
      <p:grpSpPr>
        <a:xfrm>
          <a:off x="0" y="0"/>
          <a:ext cx="0" cy="0"/>
          <a:chOff x="0" y="0"/>
          <a:chExt cx="0" cy="0"/>
        </a:xfrm>
      </p:grpSpPr>
      <p:sp>
        <p:nvSpPr>
          <p:cNvPr id="3076" name="Dikdörtgen 4"/>
          <p:cNvSpPr>
            <a:spLocks noChangeArrowheads="1"/>
          </p:cNvSpPr>
          <p:nvPr/>
        </p:nvSpPr>
        <p:spPr bwMode="auto">
          <a:xfrm>
            <a:off x="1937345" y="5504185"/>
            <a:ext cx="525661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2000" b="1" dirty="0"/>
              <a:t>Dr. Öğretim Üyesi Haldun TURAN</a:t>
            </a:r>
            <a:endParaRPr lang="tr-TR" altLang="tr-TR" sz="2000" b="1" dirty="0"/>
          </a:p>
          <a:p>
            <a:pPr algn="ctr" eaLnBrk="1" hangingPunct="1">
              <a:spcBef>
                <a:spcPct val="0"/>
              </a:spcBef>
              <a:buFontTx/>
              <a:buNone/>
            </a:pPr>
            <a:r>
              <a:rPr lang="tr-TR" altLang="tr-TR" sz="1600" i="1" dirty="0">
                <a:solidFill>
                  <a:schemeClr val="accent4">
                    <a:lumMod val="75000"/>
                  </a:schemeClr>
                </a:solidFill>
              </a:rPr>
              <a:t>İstanbul Rumeli Üniversitesi</a:t>
            </a:r>
            <a:endParaRPr lang="tr-TR" altLang="tr-TR" sz="1600" i="1" dirty="0">
              <a:solidFill>
                <a:schemeClr val="accent4">
                  <a:lumMod val="75000"/>
                </a:schemeClr>
              </a:solidFill>
            </a:endParaRPr>
          </a:p>
          <a:p>
            <a:pPr algn="ctr" eaLnBrk="1" hangingPunct="1">
              <a:spcBef>
                <a:spcPct val="0"/>
              </a:spcBef>
              <a:buFontTx/>
              <a:buNone/>
            </a:pPr>
            <a:r>
              <a:rPr lang="tr-TR" altLang="tr-TR" sz="1600" i="1" dirty="0">
                <a:solidFill>
                  <a:schemeClr val="accent4">
                    <a:lumMod val="75000"/>
                  </a:schemeClr>
                </a:solidFill>
              </a:rPr>
              <a:t>Endüstri Mühendisliği Bölümü </a:t>
            </a:r>
            <a:endParaRPr lang="tr-TR" altLang="tr-TR" sz="1600" i="1" dirty="0">
              <a:solidFill>
                <a:schemeClr val="accent4">
                  <a:lumMod val="75000"/>
                </a:schemeClr>
              </a:solidFill>
            </a:endParaRPr>
          </a:p>
        </p:txBody>
      </p:sp>
      <p:sp>
        <p:nvSpPr>
          <p:cNvPr id="17" name="Dikdörtgen 4"/>
          <p:cNvSpPr>
            <a:spLocks noChangeArrowheads="1"/>
          </p:cNvSpPr>
          <p:nvPr/>
        </p:nvSpPr>
        <p:spPr bwMode="auto">
          <a:xfrm>
            <a:off x="-6350" y="5012159"/>
            <a:ext cx="9144000" cy="307975"/>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400" b="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haldun.turan@rumeli.edu.tr</a:t>
            </a:r>
            <a:endParaRPr lang="tr-TR" altLang="tr-TR" sz="1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1" name="Başlık 1"/>
          <p:cNvSpPr txBox="1"/>
          <p:nvPr/>
        </p:nvSpPr>
        <p:spPr bwMode="auto">
          <a:xfrm>
            <a:off x="0" y="2707402"/>
            <a:ext cx="9144000" cy="1512888"/>
          </a:xfrm>
          <a:prstGeom prst="rect">
            <a:avLst/>
          </a:prstGeom>
          <a:solidFill>
            <a:schemeClr val="accent4">
              <a:lumMod val="60000"/>
              <a:lumOff val="40000"/>
            </a:schemeClr>
          </a:solidFill>
          <a:ln w="25400" cap="flat" cmpd="sng" algn="ctr">
            <a:noFill/>
            <a:prstDash val="solid"/>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chor="ctr"/>
          <a:lstStyle>
            <a:lvl1pPr algn="ctr" rtl="0" eaLnBrk="0" fontAlgn="base" hangingPunct="0">
              <a:spcBef>
                <a:spcPct val="0"/>
              </a:spcBef>
              <a:spcAft>
                <a:spcPct val="0"/>
              </a:spcAft>
              <a:defRPr sz="4400" kern="12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eaLnBrk="1" hangingPunct="1">
              <a:defRPr/>
            </a:pPr>
            <a:r>
              <a:rPr lang="tr-TR" sz="4000" b="1" dirty="0">
                <a:solidFill>
                  <a:schemeClr val="bg1"/>
                </a:solidFill>
                <a:effectLst>
                  <a:outerShdw blurRad="38100" dist="38100" dir="2700000" algn="tl">
                    <a:srgbClr val="000000">
                      <a:alpha val="43137"/>
                    </a:srgbClr>
                  </a:outerShdw>
                </a:effectLst>
                <a:latin typeface="Arial Narrow" panose="020B0606020202030204" pitchFamily="34" charset="0"/>
                <a:cs typeface="Times New Roman" panose="02020603050405020304" pitchFamily="18" charset="0"/>
              </a:rPr>
              <a:t>AİLE İŞLETMELERİNDE YÖNETİM SORUNLARI VE ÇÖZÜM YOLLARI</a:t>
            </a:r>
            <a:endParaRPr lang="tr-TR" sz="4000" b="1" dirty="0">
              <a:solidFill>
                <a:schemeClr val="bg1"/>
              </a:solidFill>
              <a:effectLst>
                <a:outerShdw blurRad="38100" dist="38100" dir="2700000" algn="tl">
                  <a:srgbClr val="000000">
                    <a:alpha val="43137"/>
                  </a:srgbClr>
                </a:outerShdw>
              </a:effectLst>
              <a:latin typeface="Arial Narrow" panose="020B0606020202030204" pitchFamily="34" charset="0"/>
              <a:cs typeface="Times New Roman" panose="02020603050405020304" pitchFamily="18" charset="0"/>
            </a:endParaRPr>
          </a:p>
        </p:txBody>
      </p:sp>
      <p:pic>
        <p:nvPicPr>
          <p:cNvPr id="2" name="Resim 10"/>
          <p:cNvPicPr>
            <a:picLocks noChangeAspect="1"/>
          </p:cNvPicPr>
          <p:nvPr/>
        </p:nvPicPr>
        <p:blipFill>
          <a:blip r:embed="rId1"/>
          <a:stretch>
            <a:fillRect/>
          </a:stretch>
        </p:blipFill>
        <p:spPr>
          <a:xfrm>
            <a:off x="2379345" y="332105"/>
            <a:ext cx="4372610" cy="17183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çerik Yer Tutucusu 12" descr="tablo içeren bir resim&#10;&#10;Açıklama otomatik olarak oluşturuldu"/>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479006" y="775768"/>
            <a:ext cx="6185988" cy="5306463"/>
          </a:xfrm>
        </p:spPr>
      </p:pic>
      <p:sp>
        <p:nvSpPr>
          <p:cNvPr id="8"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pic>
        <p:nvPicPr>
          <p:cNvPr id="3" name="Resim 2" descr="tablo içeren bir resim&#10;&#10;Açıklama otomatik olarak oluşturuldu"/>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03062" y="764198"/>
            <a:ext cx="7169388" cy="5571607"/>
          </a:xfrm>
          <a:prstGeom prst="rect">
            <a:avLst/>
          </a:prstGeom>
        </p:spPr>
      </p:pic>
      <p:sp>
        <p:nvSpPr>
          <p:cNvPr id="8" name="Dikdörtgen 4"/>
          <p:cNvSpPr>
            <a:spLocks noChangeArrowheads="1"/>
          </p:cNvSpPr>
          <p:nvPr/>
        </p:nvSpPr>
        <p:spPr bwMode="auto">
          <a:xfrm>
            <a:off x="-635" y="666877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pic>
        <p:nvPicPr>
          <p:cNvPr id="4" name="Resim 3" descr="metin, aksesuar içeren bir resim&#10;&#10;Açıklama otomatik olarak oluşturuldu"/>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37" y="836713"/>
            <a:ext cx="7354326" cy="5088186"/>
          </a:xfrm>
          <a:prstGeom prst="rect">
            <a:avLst/>
          </a:prstGeom>
        </p:spPr>
      </p:pic>
      <p:sp>
        <p:nvSpPr>
          <p:cNvPr id="8"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pic>
        <p:nvPicPr>
          <p:cNvPr id="4" name="Resim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09126" y="764704"/>
            <a:ext cx="7325747" cy="5083983"/>
          </a:xfrm>
          <a:prstGeom prst="rect">
            <a:avLst/>
          </a:prstGeom>
        </p:spPr>
      </p:pic>
      <p:sp>
        <p:nvSpPr>
          <p:cNvPr id="8" name="Dikdörtgen 4"/>
          <p:cNvSpPr>
            <a:spLocks noChangeArrowheads="1"/>
          </p:cNvSpPr>
          <p:nvPr/>
        </p:nvSpPr>
        <p:spPr bwMode="auto">
          <a:xfrm>
            <a:off x="-36195" y="6597015"/>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24001">
              <a:srgbClr val="FFFFFF"/>
            </a:gs>
            <a:gs pos="97000">
              <a:srgbClr val="DCE6F2"/>
            </a:gs>
            <a:gs pos="100000">
              <a:srgbClr val="FFFFFF"/>
            </a:gs>
          </a:gsLst>
          <a:lin ang="5400000" scaled="1"/>
        </a:gradFill>
        <a:effectLst/>
      </p:bgPr>
    </p:bg>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sp>
        <p:nvSpPr>
          <p:cNvPr id="13"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fontScale="90000"/>
          </a:bodyPr>
          <a:lstStyle/>
          <a:p>
            <a:pPr eaLnBrk="1" hangingPunct="1">
              <a:defRPr/>
            </a:pPr>
            <a:r>
              <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rPr>
              <a:t>BULGULAR</a:t>
            </a:r>
            <a:endPar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6148" name="Dikdörtgen 3"/>
          <p:cNvSpPr>
            <a:spLocks noChangeArrowheads="1"/>
          </p:cNvSpPr>
          <p:nvPr/>
        </p:nvSpPr>
        <p:spPr bwMode="auto">
          <a:xfrm>
            <a:off x="467678" y="2620328"/>
            <a:ext cx="8026400" cy="332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r>
              <a:rPr lang="tr-TR" altLang="tr-TR" sz="2000" dirty="0">
                <a:latin typeface="Arial" panose="020B0604020202020204" pitchFamily="34" charset="0"/>
                <a:cs typeface="Arial" panose="020B0604020202020204" pitchFamily="34" charset="0"/>
              </a:rPr>
              <a:t>Aile şirketi olmanın temel şartı, şirketlerin geleceği ve işleyişiyle ilgili kararları verenlerin aile bireylerinden olmasıdır. Verilen bu kararlarda son sözün bir aile bireyinden olmasıdır. </a:t>
            </a:r>
            <a:endParaRPr lang="tr-TR" altLang="tr-TR" sz="2000" dirty="0">
              <a:latin typeface="Arial" panose="020B0604020202020204" pitchFamily="34" charset="0"/>
              <a:cs typeface="Arial" panose="020B0604020202020204" pitchFamily="34" charset="0"/>
            </a:endParaRPr>
          </a:p>
          <a:p>
            <a:pPr algn="just" eaLnBrk="1" hangingPunct="1">
              <a:lnSpc>
                <a:spcPct val="150000"/>
              </a:lnSpc>
              <a:spcBef>
                <a:spcPct val="0"/>
              </a:spcBef>
              <a:buFontTx/>
              <a:buNone/>
            </a:pPr>
            <a:r>
              <a:rPr lang="tr-TR" altLang="tr-TR" sz="2000" dirty="0">
                <a:latin typeface="Arial" panose="020B0604020202020204" pitchFamily="34" charset="0"/>
                <a:cs typeface="Arial" panose="020B0604020202020204" pitchFamily="34" charset="0"/>
              </a:rPr>
              <a:t>Genel anlamda  aile şirketleriyle ilgili en yaygın önyargı aile şirketlerinin  kurumsallaşamaz olduğu düşüncesidir. Oysaki ülkemizde önde gelen şirketleri arasında başı çeker firmalar aile şirketlerinden oluşmaktadır.</a:t>
            </a:r>
            <a:endParaRPr lang="tr-TR" altLang="tr-TR" sz="2000" dirty="0">
              <a:latin typeface="Arial" panose="020B0604020202020204" pitchFamily="34" charset="0"/>
              <a:cs typeface="Arial" panose="020B0604020202020204" pitchFamily="34" charset="0"/>
            </a:endParaRPr>
          </a:p>
        </p:txBody>
      </p:sp>
      <p:sp>
        <p:nvSpPr>
          <p:cNvPr id="2"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6" name="Resim 3"/>
          <p:cNvPicPr>
            <a:picLocks noChangeAspect="1"/>
          </p:cNvPicPr>
          <p:nvPr/>
        </p:nvPicPr>
        <p:blipFill>
          <a:blip r:embed="rId1"/>
          <a:stretch>
            <a:fillRect/>
          </a:stretch>
        </p:blipFill>
        <p:spPr>
          <a:xfrm>
            <a:off x="7740352" y="865254"/>
            <a:ext cx="1041400" cy="368300"/>
          </a:xfrm>
          <a:prstGeom prst="rect">
            <a:avLst/>
          </a:prstGeom>
        </p:spPr>
      </p:pic>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pic>
        <p:nvPicPr>
          <p:cNvPr id="3" name="Resim 2" descr="tablo içeren bir resim&#10;&#10;Açıklama otomatik olarak oluşturuldu"/>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32836" y="1669089"/>
            <a:ext cx="8078327" cy="4667901"/>
          </a:xfrm>
          <a:prstGeom prst="rect">
            <a:avLst/>
          </a:prstGeom>
        </p:spPr>
      </p:pic>
      <p:sp>
        <p:nvSpPr>
          <p:cNvPr id="8"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p>
            <a:pPr algn="l" eaLnBrk="1" hangingPunct="1">
              <a:defRPr/>
            </a:pPr>
            <a:r>
              <a:rPr lang="tr-TR" sz="2600" b="1" dirty="0">
                <a:solidFill>
                  <a:schemeClr val="bg1"/>
                </a:solidFill>
                <a:latin typeface="Arial Narrow" panose="020B0606020202030204" pitchFamily="34" charset="0"/>
                <a:cs typeface="Arial Narrow" panose="020B0606020202030204" pitchFamily="34" charset="0"/>
                <a:sym typeface="+mn-ea"/>
              </a:rPr>
              <a:t>      DÜNYA’DA BİLİNEN EN ESKİ 10 TÜRK AİLE İŞLETMESİ</a:t>
            </a:r>
            <a:endParaRPr lang="tr-TR" sz="2600" b="1" dirty="0">
              <a:solidFill>
                <a:schemeClr val="bg1"/>
              </a:solidFill>
              <a:effectLst>
                <a:outerShdw blurRad="38100" dist="38100" dir="2700000" algn="tl">
                  <a:srgbClr val="000000">
                    <a:alpha val="43137"/>
                  </a:srgbClr>
                </a:outerShdw>
              </a:effectLst>
              <a:latin typeface="Arial Narrow" panose="020B0606020202030204" pitchFamily="34" charset="0"/>
              <a:cs typeface="Arial Narrow" panose="020B0606020202030204" pitchFamily="34" charset="0"/>
              <a:sym typeface="+mn-ea"/>
            </a:endParaRPr>
          </a:p>
        </p:txBody>
      </p:sp>
      <p:pic>
        <p:nvPicPr>
          <p:cNvPr id="17" name="Resim 3"/>
          <p:cNvPicPr>
            <a:picLocks noChangeAspect="1"/>
          </p:cNvPicPr>
          <p:nvPr/>
        </p:nvPicPr>
        <p:blipFill>
          <a:blip r:embed="rId2"/>
          <a:stretch>
            <a:fillRect/>
          </a:stretch>
        </p:blipFill>
        <p:spPr>
          <a:xfrm>
            <a:off x="7812107" y="903989"/>
            <a:ext cx="1041400" cy="368300"/>
          </a:xfrm>
          <a:prstGeom prst="rect">
            <a:avLst/>
          </a:prstGeom>
        </p:spPr>
      </p:pic>
      <p:pic>
        <p:nvPicPr>
          <p:cNvPr id="11" name="Resim 10"/>
          <p:cNvPicPr>
            <a:picLocks noChangeAspect="1"/>
          </p:cNvPicPr>
          <p:nvPr/>
        </p:nvPicPr>
        <p:blipFill>
          <a:blip r:embed="rId3"/>
          <a:stretch>
            <a:fillRect/>
          </a:stretch>
        </p:blipFill>
        <p:spPr>
          <a:xfrm>
            <a:off x="3809694" y="44683"/>
            <a:ext cx="1523978" cy="59870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24001">
              <a:srgbClr val="FFFFFF"/>
            </a:gs>
            <a:gs pos="97000">
              <a:srgbClr val="DCE6F2"/>
            </a:gs>
            <a:gs pos="100000">
              <a:srgbClr val="FFFFFF"/>
            </a:gs>
          </a:gsLst>
          <a:lin ang="5400000" scaled="1"/>
        </a:gradFill>
        <a:effectLst/>
      </p:bgPr>
    </p:bg>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sp>
        <p:nvSpPr>
          <p:cNvPr id="13"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fontScale="90000"/>
          </a:bodyPr>
          <a:lstStyle/>
          <a:p>
            <a:pPr eaLnBrk="1" hangingPunct="1">
              <a:defRPr/>
            </a:pPr>
            <a:r>
              <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rPr>
              <a:t>BULGULAR</a:t>
            </a:r>
            <a:endPar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6148" name="Dikdörtgen 3"/>
          <p:cNvSpPr>
            <a:spLocks noChangeArrowheads="1"/>
          </p:cNvSpPr>
          <p:nvPr/>
        </p:nvSpPr>
        <p:spPr bwMode="auto">
          <a:xfrm>
            <a:off x="539433" y="2212023"/>
            <a:ext cx="8026400"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r>
              <a:rPr lang="tr-TR" altLang="tr-TR" sz="2000" dirty="0">
                <a:latin typeface="Arial" panose="020B0604020202020204" pitchFamily="34" charset="0"/>
                <a:cs typeface="Arial" panose="020B0604020202020204" pitchFamily="34" charset="0"/>
                <a:sym typeface="+mn-ea"/>
              </a:rPr>
              <a:t>Kurumsallaşmayı başarabilen aile şirketleri yönetim kurulu yada çeşitli kademelerinde her ne kadar aile fertleri olsa da organizasyon yapısı gereği genel müdürden itibaren aile üyesi bulunmayan profesyonel şirketler de çoğunluktadır. Buradaki temel ilkeler şirketin, aile ve kişilerden bağımsız özgün olarak devamlılık gösterebilmesini sağlamaktır</a:t>
            </a:r>
            <a:r>
              <a:rPr lang="tr-TR" altLang="tr-TR" sz="2000" dirty="0">
                <a:latin typeface="Arial" panose="020B0604020202020204" pitchFamily="34" charset="0"/>
                <a:cs typeface="Arial" panose="020B0604020202020204" pitchFamily="34" charset="0"/>
              </a:rPr>
              <a:t> </a:t>
            </a:r>
            <a:endParaRPr lang="tr-TR" altLang="tr-TR" sz="2000" dirty="0">
              <a:latin typeface="Arial" panose="020B0604020202020204" pitchFamily="34" charset="0"/>
              <a:cs typeface="Arial" panose="020B0604020202020204" pitchFamily="34" charset="0"/>
            </a:endParaRPr>
          </a:p>
        </p:txBody>
      </p:sp>
      <p:sp>
        <p:nvSpPr>
          <p:cNvPr id="2"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6" name="Resim 3"/>
          <p:cNvPicPr>
            <a:picLocks noChangeAspect="1"/>
          </p:cNvPicPr>
          <p:nvPr/>
        </p:nvPicPr>
        <p:blipFill>
          <a:blip r:embed="rId1"/>
          <a:stretch>
            <a:fillRect/>
          </a:stretch>
        </p:blipFill>
        <p:spPr>
          <a:xfrm>
            <a:off x="7740352" y="865254"/>
            <a:ext cx="1041400" cy="368300"/>
          </a:xfrm>
          <a:prstGeom prst="rect">
            <a:avLst/>
          </a:prstGeom>
        </p:spPr>
      </p:pic>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24001">
              <a:srgbClr val="FFFFFF"/>
            </a:gs>
            <a:gs pos="97000">
              <a:srgbClr val="DCE6F2"/>
            </a:gs>
            <a:gs pos="100000">
              <a:srgbClr val="FFFFFF"/>
            </a:gs>
          </a:gsLst>
          <a:lin ang="5400000" scaled="1"/>
        </a:gradFill>
        <a:effectLst/>
      </p:bgPr>
    </p:bg>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sp>
        <p:nvSpPr>
          <p:cNvPr id="13"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fontScale="90000"/>
          </a:bodyPr>
          <a:lstStyle/>
          <a:p>
            <a:pPr eaLnBrk="1" hangingPunct="1">
              <a:defRPr/>
            </a:pPr>
            <a:r>
              <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rPr>
              <a:t>BULGULAR</a:t>
            </a:r>
            <a:endPar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6148" name="Dikdörtgen 3"/>
          <p:cNvSpPr>
            <a:spLocks noChangeArrowheads="1"/>
          </p:cNvSpPr>
          <p:nvPr/>
        </p:nvSpPr>
        <p:spPr bwMode="auto">
          <a:xfrm>
            <a:off x="539433" y="2212023"/>
            <a:ext cx="8026400"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r>
              <a:rPr lang="tr-TR" altLang="tr-TR" sz="2000" dirty="0">
                <a:latin typeface="Arial" panose="020B0604020202020204" pitchFamily="34" charset="0"/>
                <a:cs typeface="Arial" panose="020B0604020202020204" pitchFamily="34" charset="0"/>
                <a:sym typeface="+mn-ea"/>
              </a:rPr>
              <a:t>Kurumsallaşmak özünde tam olarak, kurumları oluşturan bölümlerin bir hedef doğrultusunda belirlenen kurallar çerçevesinde organize olması demektir. Kısaca yöneticinin yokluğunda dahi olumsuz etkilenmeyen, her şeyin yolunda gidebildiği sistemi inşa etmektir. Bu sistemde o şirketin başında kim oturursa otursun, çalışanlar ne kadar değişirlerse değişsinler bu kişilerden bağımsız olarak işleyebilmelidir.</a:t>
            </a:r>
            <a:endParaRPr lang="tr-TR" altLang="tr-TR" sz="2000" dirty="0">
              <a:latin typeface="Arial" panose="020B0604020202020204" pitchFamily="34" charset="0"/>
              <a:cs typeface="Arial" panose="020B0604020202020204" pitchFamily="34" charset="0"/>
            </a:endParaRPr>
          </a:p>
        </p:txBody>
      </p:sp>
      <p:sp>
        <p:nvSpPr>
          <p:cNvPr id="2"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6" name="Resim 3"/>
          <p:cNvPicPr>
            <a:picLocks noChangeAspect="1"/>
          </p:cNvPicPr>
          <p:nvPr/>
        </p:nvPicPr>
        <p:blipFill>
          <a:blip r:embed="rId1"/>
          <a:stretch>
            <a:fillRect/>
          </a:stretch>
        </p:blipFill>
        <p:spPr>
          <a:xfrm>
            <a:off x="7740352" y="865254"/>
            <a:ext cx="1041400" cy="368300"/>
          </a:xfrm>
          <a:prstGeom prst="rect">
            <a:avLst/>
          </a:prstGeom>
        </p:spPr>
      </p:pic>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24001">
              <a:srgbClr val="FFFFFF"/>
            </a:gs>
            <a:gs pos="97000">
              <a:srgbClr val="DCE6F2"/>
            </a:gs>
            <a:gs pos="100000">
              <a:srgbClr val="FFFFFF"/>
            </a:gs>
          </a:gsLst>
          <a:lin ang="5400000" scaled="1"/>
        </a:gradFill>
        <a:effectLst/>
      </p:bgPr>
    </p:bg>
    <p:spTree>
      <p:nvGrpSpPr>
        <p:cNvPr id="1" name=""/>
        <p:cNvGrpSpPr/>
        <p:nvPr/>
      </p:nvGrpSpPr>
      <p:grpSpPr>
        <a:xfrm>
          <a:off x="0" y="0"/>
          <a:ext cx="0" cy="0"/>
          <a:chOff x="0" y="0"/>
          <a:chExt cx="0" cy="0"/>
        </a:xfrm>
      </p:grpSpPr>
      <p:sp>
        <p:nvSpPr>
          <p:cNvPr id="30722" name="Dikdörtgen 3"/>
          <p:cNvSpPr>
            <a:spLocks noChangeArrowheads="1"/>
          </p:cNvSpPr>
          <p:nvPr/>
        </p:nvSpPr>
        <p:spPr bwMode="auto">
          <a:xfrm>
            <a:off x="611505" y="2673668"/>
            <a:ext cx="8026400" cy="1938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r>
              <a:rPr lang="tr-TR" altLang="tr-TR" sz="2000" dirty="0">
                <a:latin typeface="Arial" panose="020B0604020202020204" pitchFamily="34" charset="0"/>
                <a:cs typeface="Arial" panose="020B0604020202020204" pitchFamily="34" charset="0"/>
              </a:rPr>
              <a:t>İşletmeler için yönetim sorunları kurumsallaşmada önemli bir kriter olup, yönetim sorunlarının çözümüyle işletmenin hem iç hem de dış yapıları ile kullanılan değişim, yenilikler ve teknolojileriyle güçlü bir yapıya da sahip olacaktır. </a:t>
            </a:r>
            <a:endParaRPr lang="tr-TR" altLang="tr-TR" sz="2000" dirty="0">
              <a:latin typeface="Arial" panose="020B0604020202020204" pitchFamily="34" charset="0"/>
              <a:cs typeface="Arial" panose="020B0604020202020204" pitchFamily="34" charset="0"/>
            </a:endParaRPr>
          </a:p>
        </p:txBody>
      </p:sp>
      <p:sp>
        <p:nvSpPr>
          <p:cNvPr id="8"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a:bodyPr>
          <a:lstStyle/>
          <a:p>
            <a:pPr eaLnBrk="1" hangingPunct="1">
              <a:defRPr/>
            </a:pPr>
            <a:r>
              <a:rPr lang="tr-TR" sz="3200" b="1" dirty="0">
                <a:solidFill>
                  <a:schemeClr val="bg1"/>
                </a:solidFill>
                <a:effectLst>
                  <a:outerShdw blurRad="38100" dist="38100" dir="2700000" algn="tl">
                    <a:srgbClr val="000000">
                      <a:alpha val="43137"/>
                    </a:srgbClr>
                  </a:outerShdw>
                </a:effectLst>
                <a:latin typeface="Arial Narrow" panose="020B0606020202030204" pitchFamily="34" charset="0"/>
              </a:rPr>
              <a:t>SONUÇ VE ÖNERİLER</a:t>
            </a:r>
            <a:endParaRPr 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pic>
        <p:nvPicPr>
          <p:cNvPr id="12" name="Resim 11"/>
          <p:cNvPicPr>
            <a:picLocks noChangeAspect="1"/>
          </p:cNvPicPr>
          <p:nvPr/>
        </p:nvPicPr>
        <p:blipFill>
          <a:blip r:embed="rId1"/>
          <a:stretch>
            <a:fillRect/>
          </a:stretch>
        </p:blipFill>
        <p:spPr>
          <a:xfrm>
            <a:off x="7740352" y="865254"/>
            <a:ext cx="1041400" cy="368300"/>
          </a:xfrm>
          <a:prstGeom prst="rect">
            <a:avLst/>
          </a:prstGeom>
        </p:spPr>
      </p:pic>
      <p:sp>
        <p:nvSpPr>
          <p:cNvPr id="2"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24001">
              <a:srgbClr val="FFFFFF"/>
            </a:gs>
            <a:gs pos="97000">
              <a:srgbClr val="DCE6F2"/>
            </a:gs>
            <a:gs pos="100000">
              <a:srgbClr val="FFFFFF"/>
            </a:gs>
          </a:gsLst>
          <a:lin ang="5400000" scaled="1"/>
        </a:gradFill>
        <a:effectLst/>
      </p:bgPr>
    </p:bg>
    <p:spTree>
      <p:nvGrpSpPr>
        <p:cNvPr id="1" name=""/>
        <p:cNvGrpSpPr/>
        <p:nvPr/>
      </p:nvGrpSpPr>
      <p:grpSpPr>
        <a:xfrm>
          <a:off x="0" y="0"/>
          <a:ext cx="0" cy="0"/>
          <a:chOff x="0" y="0"/>
          <a:chExt cx="0" cy="0"/>
        </a:xfrm>
      </p:grpSpPr>
      <p:sp>
        <p:nvSpPr>
          <p:cNvPr id="30722" name="Dikdörtgen 3"/>
          <p:cNvSpPr>
            <a:spLocks noChangeArrowheads="1"/>
          </p:cNvSpPr>
          <p:nvPr/>
        </p:nvSpPr>
        <p:spPr bwMode="auto">
          <a:xfrm>
            <a:off x="558800" y="2737803"/>
            <a:ext cx="8026400" cy="2399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r>
              <a:rPr lang="tr-TR" altLang="tr-TR" sz="2000" dirty="0">
                <a:latin typeface="Arial" panose="020B0604020202020204" pitchFamily="34" charset="0"/>
                <a:cs typeface="Arial" panose="020B0604020202020204" pitchFamily="34" charset="0"/>
                <a:sym typeface="+mn-ea"/>
              </a:rPr>
              <a:t>Gelecek nesillerin aile işletmelerinin sürekliliklerini devam ettirebilmeleri için üstün yönlerini öne çıkaracak, zayıf yönlerini ise düşük seviyede tutacak stratejiler uygulaması gerekmektedir. Bunun için özellikle aile üyelerinin, şirkete ve dünyaya bakış açılarında, tutum ve davranışlarında köklü değişikliklerin yapılması gereklidir. </a:t>
            </a:r>
            <a:endParaRPr lang="tr-TR" altLang="tr-TR" sz="2000" dirty="0">
              <a:latin typeface="Arial" panose="020B0604020202020204" pitchFamily="34" charset="0"/>
              <a:cs typeface="Arial" panose="020B0604020202020204" pitchFamily="34" charset="0"/>
            </a:endParaRPr>
          </a:p>
        </p:txBody>
      </p:sp>
      <p:sp>
        <p:nvSpPr>
          <p:cNvPr id="8"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a:bodyPr>
          <a:lstStyle/>
          <a:p>
            <a:pPr eaLnBrk="1" hangingPunct="1">
              <a:defRPr/>
            </a:pPr>
            <a:r>
              <a:rPr lang="tr-TR" sz="3200" b="1" dirty="0">
                <a:solidFill>
                  <a:schemeClr val="bg1"/>
                </a:solidFill>
                <a:effectLst>
                  <a:outerShdw blurRad="38100" dist="38100" dir="2700000" algn="tl">
                    <a:srgbClr val="000000">
                      <a:alpha val="43137"/>
                    </a:srgbClr>
                  </a:outerShdw>
                </a:effectLst>
                <a:latin typeface="Arial Narrow" panose="020B0606020202030204" pitchFamily="34" charset="0"/>
              </a:rPr>
              <a:t>SONUÇ VE ÖNERİLER</a:t>
            </a:r>
            <a:endParaRPr 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pic>
        <p:nvPicPr>
          <p:cNvPr id="12" name="Resim 11"/>
          <p:cNvPicPr>
            <a:picLocks noChangeAspect="1"/>
          </p:cNvPicPr>
          <p:nvPr/>
        </p:nvPicPr>
        <p:blipFill>
          <a:blip r:embed="rId1"/>
          <a:stretch>
            <a:fillRect/>
          </a:stretch>
        </p:blipFill>
        <p:spPr>
          <a:xfrm>
            <a:off x="7740352" y="865254"/>
            <a:ext cx="1041400" cy="368300"/>
          </a:xfrm>
          <a:prstGeom prst="rect">
            <a:avLst/>
          </a:prstGeom>
        </p:spPr>
      </p:pic>
      <p:sp>
        <p:nvSpPr>
          <p:cNvPr id="2"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sp>
        <p:nvSpPr>
          <p:cNvPr id="13"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a:bodyPr>
          <a:lstStyle/>
          <a:p>
            <a:pPr eaLnBrk="1" hangingPunct="1">
              <a:defRPr/>
            </a:pPr>
            <a:r>
              <a:rPr lang="tr-TR" sz="3200" b="1" dirty="0">
                <a:solidFill>
                  <a:schemeClr val="bg1"/>
                </a:solidFill>
                <a:effectLst>
                  <a:outerShdw blurRad="38100" dist="38100" dir="2700000" algn="tl">
                    <a:srgbClr val="000000">
                      <a:alpha val="43137"/>
                    </a:srgbClr>
                  </a:outerShdw>
                </a:effectLst>
                <a:latin typeface="Arial Narrow" panose="020B0606020202030204" pitchFamily="34" charset="0"/>
              </a:rPr>
              <a:t>GİRİŞ</a:t>
            </a:r>
            <a:endParaRPr 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4100" name="Dikdörtgen 3"/>
          <p:cNvSpPr>
            <a:spLocks noChangeArrowheads="1"/>
          </p:cNvSpPr>
          <p:nvPr/>
        </p:nvSpPr>
        <p:spPr bwMode="auto">
          <a:xfrm>
            <a:off x="558483" y="1916113"/>
            <a:ext cx="8026400"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r>
              <a:rPr lang="tr-TR" altLang="tr-TR" sz="2000" dirty="0">
                <a:latin typeface="Arial" panose="020B0604020202020204" pitchFamily="34" charset="0"/>
                <a:cs typeface="Arial" panose="020B0604020202020204" pitchFamily="34" charset="0"/>
              </a:rPr>
              <a:t>Aile işletmelerinde incelediğimiz sorunlar;</a:t>
            </a:r>
            <a:endParaRPr lang="tr-TR" altLang="tr-TR" sz="2000" dirty="0">
              <a:latin typeface="Arial" panose="020B0604020202020204" pitchFamily="34" charset="0"/>
              <a:cs typeface="Arial" panose="020B0604020202020204" pitchFamily="34" charset="0"/>
            </a:endParaRPr>
          </a:p>
          <a:p>
            <a:pPr marL="342900" indent="-342900" algn="just" eaLnBrk="1" hangingPunct="1">
              <a:lnSpc>
                <a:spcPct val="150000"/>
              </a:lnSpc>
              <a:spcBef>
                <a:spcPct val="0"/>
              </a:spcBef>
              <a:buFontTx/>
              <a:buChar char="-"/>
            </a:pPr>
            <a:r>
              <a:rPr lang="tr-TR" altLang="tr-TR" sz="2000" dirty="0">
                <a:latin typeface="Arial" panose="020B0604020202020204" pitchFamily="34" charset="0"/>
                <a:cs typeface="Arial" panose="020B0604020202020204" pitchFamily="34" charset="0"/>
              </a:rPr>
              <a:t>Aile işletmesinde yönetim sorunları ve yönetim şekli</a:t>
            </a:r>
            <a:endParaRPr lang="tr-TR" altLang="tr-TR" sz="2000" dirty="0">
              <a:latin typeface="Arial" panose="020B0604020202020204" pitchFamily="34" charset="0"/>
              <a:cs typeface="Arial" panose="020B0604020202020204" pitchFamily="34" charset="0"/>
            </a:endParaRPr>
          </a:p>
          <a:p>
            <a:pPr marL="342900" indent="-342900" algn="just" eaLnBrk="1" hangingPunct="1">
              <a:lnSpc>
                <a:spcPct val="150000"/>
              </a:lnSpc>
              <a:spcBef>
                <a:spcPct val="0"/>
              </a:spcBef>
              <a:buFontTx/>
              <a:buChar char="-"/>
            </a:pPr>
            <a:r>
              <a:rPr lang="tr-TR" altLang="tr-TR" sz="2000" dirty="0">
                <a:latin typeface="Arial" panose="020B0604020202020204" pitchFamily="34" charset="0"/>
                <a:cs typeface="Arial" panose="020B0604020202020204" pitchFamily="34" charset="0"/>
              </a:rPr>
              <a:t>Organizasyon ile ilgili sorunlar</a:t>
            </a:r>
            <a:endParaRPr lang="tr-TR" altLang="tr-TR" sz="2000" dirty="0">
              <a:latin typeface="Arial" panose="020B0604020202020204" pitchFamily="34" charset="0"/>
              <a:cs typeface="Arial" panose="020B0604020202020204" pitchFamily="34" charset="0"/>
            </a:endParaRPr>
          </a:p>
          <a:p>
            <a:pPr marL="342900" indent="-342900" algn="just" eaLnBrk="1" hangingPunct="1">
              <a:lnSpc>
                <a:spcPct val="150000"/>
              </a:lnSpc>
              <a:spcBef>
                <a:spcPct val="0"/>
              </a:spcBef>
              <a:buFontTx/>
              <a:buChar char="-"/>
            </a:pPr>
            <a:r>
              <a:rPr lang="tr-TR" altLang="tr-TR" sz="2000" dirty="0">
                <a:latin typeface="Arial" panose="020B0604020202020204" pitchFamily="34" charset="0"/>
                <a:cs typeface="Arial" panose="020B0604020202020204" pitchFamily="34" charset="0"/>
              </a:rPr>
              <a:t>Planlama ile ilgili yaşanan sorunlar</a:t>
            </a:r>
            <a:endParaRPr lang="tr-TR" altLang="tr-TR" sz="2000" dirty="0">
              <a:latin typeface="Arial" panose="020B0604020202020204" pitchFamily="34" charset="0"/>
              <a:cs typeface="Arial" panose="020B0604020202020204" pitchFamily="34" charset="0"/>
            </a:endParaRPr>
          </a:p>
          <a:p>
            <a:pPr marL="342900" indent="-342900" algn="just" eaLnBrk="1" hangingPunct="1">
              <a:lnSpc>
                <a:spcPct val="150000"/>
              </a:lnSpc>
              <a:spcBef>
                <a:spcPct val="0"/>
              </a:spcBef>
              <a:buFontTx/>
              <a:buChar char="-"/>
            </a:pPr>
            <a:r>
              <a:rPr lang="tr-TR" altLang="tr-TR" sz="2000" dirty="0">
                <a:latin typeface="Arial" panose="020B0604020202020204" pitchFamily="34" charset="0"/>
                <a:cs typeface="Arial" panose="020B0604020202020204" pitchFamily="34" charset="0"/>
              </a:rPr>
              <a:t>İnsan kaynakları ile ilgili yaşanan sorunlar</a:t>
            </a:r>
            <a:endParaRPr lang="tr-TR" altLang="tr-TR" sz="2000" dirty="0">
              <a:latin typeface="Arial" panose="020B0604020202020204" pitchFamily="34" charset="0"/>
              <a:cs typeface="Arial" panose="020B0604020202020204" pitchFamily="34" charset="0"/>
            </a:endParaRPr>
          </a:p>
          <a:p>
            <a:pPr marL="342900" indent="-342900" algn="just" eaLnBrk="1" hangingPunct="1">
              <a:lnSpc>
                <a:spcPct val="150000"/>
              </a:lnSpc>
              <a:spcBef>
                <a:spcPct val="0"/>
              </a:spcBef>
              <a:buFontTx/>
              <a:buChar char="-"/>
            </a:pPr>
            <a:r>
              <a:rPr lang="tr-TR" altLang="tr-TR" sz="2000" dirty="0">
                <a:latin typeface="Arial" panose="020B0604020202020204" pitchFamily="34" charset="0"/>
                <a:cs typeface="Arial" panose="020B0604020202020204" pitchFamily="34" charset="0"/>
                <a:sym typeface="+mn-ea"/>
              </a:rPr>
              <a:t>Eğitim konularında yaşanan sorunlar</a:t>
            </a:r>
            <a:endParaRPr lang="tr-TR" altLang="tr-TR" sz="2000" dirty="0">
              <a:latin typeface="Arial" panose="020B0604020202020204" pitchFamily="34" charset="0"/>
              <a:cs typeface="Arial" panose="020B0604020202020204" pitchFamily="34" charset="0"/>
            </a:endParaRPr>
          </a:p>
          <a:p>
            <a:pPr marL="342900" indent="-342900" algn="just" eaLnBrk="1" hangingPunct="1">
              <a:lnSpc>
                <a:spcPct val="150000"/>
              </a:lnSpc>
              <a:spcBef>
                <a:spcPct val="0"/>
              </a:spcBef>
              <a:buFontTx/>
              <a:buChar char="-"/>
            </a:pPr>
            <a:r>
              <a:rPr lang="tr-TR" altLang="tr-TR" sz="2000" dirty="0">
                <a:latin typeface="Arial" panose="020B0604020202020204" pitchFamily="34" charset="0"/>
                <a:cs typeface="Arial" panose="020B0604020202020204" pitchFamily="34" charset="0"/>
                <a:sym typeface="+mn-ea"/>
              </a:rPr>
              <a:t>Karar verme aşamasında yaşanılan sorunlar</a:t>
            </a:r>
            <a:endParaRPr lang="tr-TR" altLang="tr-TR" sz="2000" dirty="0">
              <a:latin typeface="Arial" panose="020B0604020202020204" pitchFamily="34" charset="0"/>
              <a:cs typeface="Arial" panose="020B0604020202020204" pitchFamily="34" charset="0"/>
            </a:endParaRPr>
          </a:p>
          <a:p>
            <a:pPr marL="342900" indent="-342900" algn="just" eaLnBrk="1" hangingPunct="1">
              <a:lnSpc>
                <a:spcPct val="150000"/>
              </a:lnSpc>
              <a:spcBef>
                <a:spcPct val="0"/>
              </a:spcBef>
              <a:buFontTx/>
              <a:buChar char="-"/>
            </a:pPr>
            <a:r>
              <a:rPr lang="tr-TR" altLang="tr-TR" sz="2000" dirty="0">
                <a:latin typeface="Arial" panose="020B0604020202020204" pitchFamily="34" charset="0"/>
                <a:cs typeface="Arial" panose="020B0604020202020204" pitchFamily="34" charset="0"/>
                <a:sym typeface="+mn-ea"/>
              </a:rPr>
              <a:t>Yetki devrederken yaşanan problemler</a:t>
            </a:r>
            <a:endParaRPr lang="tr-TR" altLang="tr-TR" sz="2000" dirty="0">
              <a:latin typeface="Arial" panose="020B0604020202020204" pitchFamily="34" charset="0"/>
              <a:cs typeface="Arial" panose="020B0604020202020204" pitchFamily="34" charset="0"/>
            </a:endParaRPr>
          </a:p>
          <a:p>
            <a:pPr marL="342900" indent="-342900" algn="just" eaLnBrk="1" hangingPunct="1">
              <a:lnSpc>
                <a:spcPct val="150000"/>
              </a:lnSpc>
              <a:spcBef>
                <a:spcPct val="0"/>
              </a:spcBef>
              <a:buFontTx/>
              <a:buChar char="-"/>
            </a:pPr>
            <a:r>
              <a:rPr lang="tr-TR" altLang="tr-TR" sz="2000" dirty="0">
                <a:latin typeface="Arial" panose="020B0604020202020204" pitchFamily="34" charset="0"/>
                <a:cs typeface="Arial" panose="020B0604020202020204" pitchFamily="34" charset="0"/>
                <a:sym typeface="+mn-ea"/>
              </a:rPr>
              <a:t>Kurumsallaşma ile ilgili yaşanan problemler</a:t>
            </a:r>
            <a:endParaRPr lang="tr-TR" altLang="tr-TR" sz="2000" dirty="0">
              <a:latin typeface="Arial" panose="020B0604020202020204" pitchFamily="34" charset="0"/>
              <a:cs typeface="Arial" panose="020B0604020202020204" pitchFamily="34" charset="0"/>
            </a:endParaRPr>
          </a:p>
        </p:txBody>
      </p:sp>
      <p:sp>
        <p:nvSpPr>
          <p:cNvPr id="8"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1"/>
          <a:stretch>
            <a:fillRect/>
          </a:stretch>
        </p:blipFill>
        <p:spPr>
          <a:xfrm>
            <a:off x="-6780" y="715963"/>
            <a:ext cx="1809119" cy="751455"/>
          </a:xfrm>
          <a:prstGeom prst="rect">
            <a:avLst/>
          </a:prstGeom>
        </p:spPr>
      </p:pic>
      <p:pic>
        <p:nvPicPr>
          <p:cNvPr id="4" name="Resim 3"/>
          <p:cNvPicPr>
            <a:picLocks noChangeAspect="1"/>
          </p:cNvPicPr>
          <p:nvPr/>
        </p:nvPicPr>
        <p:blipFill>
          <a:blip r:embed="rId2"/>
          <a:stretch>
            <a:fillRect/>
          </a:stretch>
        </p:blipFill>
        <p:spPr>
          <a:xfrm>
            <a:off x="7740352" y="865254"/>
            <a:ext cx="1041400" cy="368300"/>
          </a:xfrm>
          <a:prstGeom prst="rect">
            <a:avLst/>
          </a:prstGeom>
        </p:spPr>
      </p:pic>
      <p:pic>
        <p:nvPicPr>
          <p:cNvPr id="2" name="Resim 10"/>
          <p:cNvPicPr>
            <a:picLocks noChangeAspect="1"/>
          </p:cNvPicPr>
          <p:nvPr/>
        </p:nvPicPr>
        <p:blipFill>
          <a:blip r:embed="rId3"/>
          <a:stretch>
            <a:fillRect/>
          </a:stretch>
        </p:blipFill>
        <p:spPr>
          <a:xfrm>
            <a:off x="3809694" y="44683"/>
            <a:ext cx="1523978" cy="59870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1"/>
          <a:srcRect/>
          <a:tile tx="0" ty="0" sx="100000" sy="100000" flip="none" algn="tl"/>
        </a:blip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35560" y="3012440"/>
            <a:ext cx="9144000" cy="1512888"/>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Autofit/>
          </a:bodyPr>
          <a:lstStyle/>
          <a:p>
            <a:pPr eaLnBrk="1" hangingPunct="1">
              <a:defRPr/>
            </a:pPr>
            <a:r>
              <a:rPr lang="tr-TR" sz="4000" b="1" dirty="0">
                <a:solidFill>
                  <a:schemeClr val="bg1"/>
                </a:solidFill>
                <a:effectLst>
                  <a:outerShdw blurRad="38100" dist="38100" dir="2700000" algn="tl">
                    <a:srgbClr val="000000">
                      <a:alpha val="43137"/>
                    </a:srgbClr>
                  </a:outerShdw>
                </a:effectLst>
                <a:latin typeface="Arial Narrow" panose="020B0606020202030204" pitchFamily="34" charset="0"/>
                <a:cs typeface="Times New Roman" panose="02020603050405020304" pitchFamily="18" charset="0"/>
              </a:rPr>
              <a:t>Katılım ve Katkılarınız için Teşekkür Ederiz.</a:t>
            </a:r>
            <a:endParaRPr lang="tr-TR" sz="4000" b="1" dirty="0">
              <a:solidFill>
                <a:schemeClr val="bg1"/>
              </a:solidFill>
              <a:effectLst>
                <a:outerShdw blurRad="38100" dist="38100" dir="2700000" algn="tl">
                  <a:srgbClr val="000000">
                    <a:alpha val="43137"/>
                  </a:srgbClr>
                </a:outerShdw>
              </a:effectLst>
              <a:latin typeface="Arial Narrow" panose="020B0606020202030204" pitchFamily="34" charset="0"/>
              <a:cs typeface="Times New Roman" panose="02020603050405020304" pitchFamily="18" charset="0"/>
            </a:endParaRPr>
          </a:p>
        </p:txBody>
      </p:sp>
      <p:sp>
        <p:nvSpPr>
          <p:cNvPr id="10" name="Dikdörtgen 4"/>
          <p:cNvSpPr>
            <a:spLocks noChangeArrowheads="1"/>
          </p:cNvSpPr>
          <p:nvPr/>
        </p:nvSpPr>
        <p:spPr bwMode="auto">
          <a:xfrm>
            <a:off x="0" y="6186488"/>
            <a:ext cx="9144000" cy="307975"/>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400" b="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haldun.turan@rumeli.edu.tr</a:t>
            </a:r>
            <a:endParaRPr lang="tr-TR" altLang="tr-TR" sz="1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9" name="Resim 8"/>
          <p:cNvPicPr>
            <a:picLocks noChangeAspect="1"/>
          </p:cNvPicPr>
          <p:nvPr/>
        </p:nvPicPr>
        <p:blipFill>
          <a:blip r:embed="rId2"/>
          <a:stretch>
            <a:fillRect/>
          </a:stretch>
        </p:blipFill>
        <p:spPr>
          <a:xfrm>
            <a:off x="1007160" y="1526660"/>
            <a:ext cx="7200799" cy="1286231"/>
          </a:xfrm>
          <a:prstGeom prst="rect">
            <a:avLst/>
          </a:prstGeom>
        </p:spPr>
      </p:pic>
      <p:pic>
        <p:nvPicPr>
          <p:cNvPr id="12" name="Resim 11"/>
          <p:cNvPicPr>
            <a:picLocks noChangeAspect="1"/>
          </p:cNvPicPr>
          <p:nvPr/>
        </p:nvPicPr>
        <p:blipFill>
          <a:blip r:embed="rId3"/>
          <a:stretch>
            <a:fillRect/>
          </a:stretch>
        </p:blipFill>
        <p:spPr>
          <a:xfrm>
            <a:off x="3149367" y="213076"/>
            <a:ext cx="2844800" cy="1117600"/>
          </a:xfrm>
          <a:prstGeom prst="rect">
            <a:avLst/>
          </a:prstGeom>
        </p:spPr>
      </p:pic>
      <p:sp>
        <p:nvSpPr>
          <p:cNvPr id="13" name="Dikdörtgen 4"/>
          <p:cNvSpPr>
            <a:spLocks noChangeArrowheads="1"/>
          </p:cNvSpPr>
          <p:nvPr/>
        </p:nvSpPr>
        <p:spPr bwMode="auto">
          <a:xfrm>
            <a:off x="1943462" y="4725164"/>
            <a:ext cx="525661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tr-TR" altLang="tr-TR" sz="2000" b="1" dirty="0"/>
              <a:t>Dr. Öğretim Üyesi Haldun TURAN</a:t>
            </a:r>
            <a:endParaRPr lang="tr-TR" altLang="tr-TR" sz="2000" b="1" dirty="0"/>
          </a:p>
          <a:p>
            <a:pPr algn="ctr" eaLnBrk="1" hangingPunct="1">
              <a:spcBef>
                <a:spcPct val="0"/>
              </a:spcBef>
              <a:buFontTx/>
              <a:buNone/>
            </a:pPr>
            <a:r>
              <a:rPr lang="tr-TR" altLang="tr-TR" sz="1600" i="1" dirty="0">
                <a:solidFill>
                  <a:srgbClr val="0070C0"/>
                </a:solidFill>
              </a:rPr>
              <a:t>İstanbul Rumeli Üniversitesi</a:t>
            </a:r>
            <a:endParaRPr lang="tr-TR" altLang="tr-TR" sz="1600" i="1" dirty="0">
              <a:solidFill>
                <a:srgbClr val="0070C0"/>
              </a:solidFill>
            </a:endParaRPr>
          </a:p>
          <a:p>
            <a:pPr algn="ctr" eaLnBrk="1" hangingPunct="1">
              <a:spcBef>
                <a:spcPct val="0"/>
              </a:spcBef>
              <a:buFontTx/>
              <a:buNone/>
            </a:pPr>
            <a:r>
              <a:rPr lang="tr-TR" altLang="tr-TR" sz="1600" i="1" dirty="0">
                <a:solidFill>
                  <a:srgbClr val="0070C0"/>
                </a:solidFill>
              </a:rPr>
              <a:t>Endüstri Mühendisliği Bölümü </a:t>
            </a:r>
            <a:endParaRPr lang="tr-TR" altLang="tr-TR" sz="1600" i="1"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kişi, pencere içeren bir resim"/>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830712" y="1700651"/>
            <a:ext cx="7482576" cy="3559568"/>
          </a:xfrm>
        </p:spPr>
      </p:pic>
      <p:sp>
        <p:nvSpPr>
          <p:cNvPr id="3"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sp>
        <p:nvSpPr>
          <p:cNvPr id="13"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a:bodyPr>
          <a:lstStyle/>
          <a:p>
            <a:pPr eaLnBrk="1" hangingPunct="1">
              <a:defRPr/>
            </a:pPr>
            <a:r>
              <a:rPr lang="tr-TR" sz="3200" b="1" dirty="0">
                <a:solidFill>
                  <a:schemeClr val="bg1"/>
                </a:solidFill>
                <a:effectLst>
                  <a:outerShdw blurRad="38100" dist="38100" dir="2700000" algn="tl">
                    <a:srgbClr val="000000">
                      <a:alpha val="43137"/>
                    </a:srgbClr>
                  </a:outerShdw>
                </a:effectLst>
                <a:latin typeface="Arial Narrow" panose="020B0606020202030204" pitchFamily="34" charset="0"/>
              </a:rPr>
              <a:t>GİRİŞ</a:t>
            </a:r>
            <a:endParaRPr 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4100" name="Dikdörtgen 3"/>
          <p:cNvSpPr>
            <a:spLocks noChangeArrowheads="1"/>
          </p:cNvSpPr>
          <p:nvPr/>
        </p:nvSpPr>
        <p:spPr bwMode="auto">
          <a:xfrm>
            <a:off x="395288" y="1700213"/>
            <a:ext cx="8026400" cy="1938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endParaRPr lang="tr-TR" altLang="tr-TR" sz="2000" dirty="0">
              <a:latin typeface="Arial" panose="020B0604020202020204" pitchFamily="34" charset="0"/>
              <a:cs typeface="Arial" panose="020B0604020202020204" pitchFamily="34" charset="0"/>
            </a:endParaRPr>
          </a:p>
          <a:p>
            <a:pPr algn="just" eaLnBrk="1" hangingPunct="1">
              <a:lnSpc>
                <a:spcPct val="150000"/>
              </a:lnSpc>
              <a:spcBef>
                <a:spcPct val="0"/>
              </a:spcBef>
              <a:buFontTx/>
              <a:buNone/>
            </a:pPr>
            <a:endParaRPr lang="tr-TR" altLang="tr-TR" sz="2000" dirty="0">
              <a:latin typeface="Arial" panose="020B0604020202020204" pitchFamily="34" charset="0"/>
              <a:cs typeface="Arial" panose="020B0604020202020204" pitchFamily="34" charset="0"/>
            </a:endParaRPr>
          </a:p>
          <a:p>
            <a:pPr algn="just" eaLnBrk="1" hangingPunct="1">
              <a:lnSpc>
                <a:spcPct val="150000"/>
              </a:lnSpc>
              <a:spcBef>
                <a:spcPct val="0"/>
              </a:spcBef>
              <a:buNone/>
            </a:pPr>
            <a:endParaRPr lang="tr-TR" altLang="tr-TR" sz="2000" dirty="0">
              <a:latin typeface="Arial" panose="020B0604020202020204" pitchFamily="34" charset="0"/>
              <a:cs typeface="Arial" panose="020B0604020202020204" pitchFamily="34" charset="0"/>
            </a:endParaRPr>
          </a:p>
          <a:p>
            <a:pPr algn="just" eaLnBrk="1" hangingPunct="1">
              <a:lnSpc>
                <a:spcPct val="150000"/>
              </a:lnSpc>
              <a:spcBef>
                <a:spcPct val="0"/>
              </a:spcBef>
              <a:buFontTx/>
              <a:buNone/>
            </a:pPr>
            <a:endParaRPr lang="tr-TR" altLang="tr-TR" sz="2000"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1"/>
          <a:stretch>
            <a:fillRect/>
          </a:stretch>
        </p:blipFill>
        <p:spPr>
          <a:xfrm>
            <a:off x="-6780" y="715963"/>
            <a:ext cx="1809119" cy="751455"/>
          </a:xfrm>
          <a:prstGeom prst="rect">
            <a:avLst/>
          </a:prstGeom>
        </p:spPr>
      </p:pic>
      <p:pic>
        <p:nvPicPr>
          <p:cNvPr id="4" name="Resim 3"/>
          <p:cNvPicPr>
            <a:picLocks noChangeAspect="1"/>
          </p:cNvPicPr>
          <p:nvPr/>
        </p:nvPicPr>
        <p:blipFill>
          <a:blip r:embed="rId2"/>
          <a:stretch>
            <a:fillRect/>
          </a:stretch>
        </p:blipFill>
        <p:spPr>
          <a:xfrm>
            <a:off x="7740352" y="865254"/>
            <a:ext cx="1041400" cy="368300"/>
          </a:xfrm>
          <a:prstGeom prst="rect">
            <a:avLst/>
          </a:prstGeom>
        </p:spPr>
      </p:pic>
      <p:sp>
        <p:nvSpPr>
          <p:cNvPr id="2"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5" name="Resim 10"/>
          <p:cNvPicPr>
            <a:picLocks noChangeAspect="1"/>
          </p:cNvPicPr>
          <p:nvPr/>
        </p:nvPicPr>
        <p:blipFill>
          <a:blip r:embed="rId3"/>
          <a:stretch>
            <a:fillRect/>
          </a:stretch>
        </p:blipFill>
        <p:spPr>
          <a:xfrm>
            <a:off x="3809694" y="44683"/>
            <a:ext cx="1523978" cy="598706"/>
          </a:xfrm>
          <a:prstGeom prst="rect">
            <a:avLst/>
          </a:prstGeom>
        </p:spPr>
      </p:pic>
      <p:sp>
        <p:nvSpPr>
          <p:cNvPr id="6" name="Text Box 5"/>
          <p:cNvSpPr txBox="1"/>
          <p:nvPr/>
        </p:nvSpPr>
        <p:spPr>
          <a:xfrm>
            <a:off x="611505" y="2132330"/>
            <a:ext cx="7592695" cy="2445385"/>
          </a:xfrm>
          <a:prstGeom prst="rect">
            <a:avLst/>
          </a:prstGeom>
          <a:noFill/>
        </p:spPr>
        <p:txBody>
          <a:bodyPr wrap="square" rtlCol="0">
            <a:spAutoFit/>
          </a:bodyPr>
          <a:p>
            <a:pPr algn="just" eaLnBrk="1" hangingPunct="1">
              <a:lnSpc>
                <a:spcPct val="150000"/>
              </a:lnSpc>
              <a:spcBef>
                <a:spcPct val="0"/>
              </a:spcBef>
              <a:buFontTx/>
              <a:buNone/>
            </a:pPr>
            <a:endParaRPr lang="tr-TR" altLang="tr-TR" dirty="0">
              <a:latin typeface="Arial" panose="020B0604020202020204" pitchFamily="34" charset="0"/>
              <a:cs typeface="Arial" panose="020B0604020202020204" pitchFamily="34" charset="0"/>
            </a:endParaRPr>
          </a:p>
          <a:p>
            <a:pPr algn="just" eaLnBrk="1" hangingPunct="1">
              <a:lnSpc>
                <a:spcPct val="150000"/>
              </a:lnSpc>
              <a:spcBef>
                <a:spcPct val="0"/>
              </a:spcBef>
              <a:buFontTx/>
              <a:buNone/>
            </a:pPr>
            <a:r>
              <a:rPr lang="tr-TR" altLang="tr-TR" dirty="0">
                <a:latin typeface="Arial" panose="020B0604020202020204" pitchFamily="34" charset="0"/>
                <a:cs typeface="Arial" panose="020B0604020202020204" pitchFamily="34" charset="0"/>
                <a:sym typeface="+mn-ea"/>
              </a:rPr>
              <a:t>Aile işletmelerinin önemli kuruluş amaçları arasında kuşaklar boyunca aktarılacak bir aile ismi bırakmaktır. Fakat, aile işletmeleri bu konuda birçok sorunla karşılaşmaktadır ve karşılaştıkları bu sorunlar aile isimlerini tehdit etmektedir. </a:t>
            </a:r>
            <a:endParaRPr lang="tr-TR" altLang="tr-TR" dirty="0">
              <a:latin typeface="Arial" panose="020B0604020202020204" pitchFamily="34" charset="0"/>
              <a:cs typeface="Arial" panose="020B0604020202020204" pitchFamily="34" charset="0"/>
            </a:endParaRPr>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sp>
        <p:nvSpPr>
          <p:cNvPr id="8"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6"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fontScale="90000"/>
          </a:bodyPr>
          <a:p>
            <a:pPr eaLnBrk="1" hangingPunct="1">
              <a:defRPr/>
            </a:pPr>
            <a:r>
              <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rPr>
              <a:t>KURAMSAL ÇERÇEVE</a:t>
            </a:r>
            <a:endPar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pic>
        <p:nvPicPr>
          <p:cNvPr id="17" name="Resim 3"/>
          <p:cNvPicPr>
            <a:picLocks noChangeAspect="1"/>
          </p:cNvPicPr>
          <p:nvPr/>
        </p:nvPicPr>
        <p:blipFill>
          <a:blip r:embed="rId1"/>
          <a:stretch>
            <a:fillRect/>
          </a:stretch>
        </p:blipFill>
        <p:spPr>
          <a:xfrm>
            <a:off x="7740352" y="865254"/>
            <a:ext cx="1041400" cy="368300"/>
          </a:xfrm>
          <a:prstGeom prst="rect">
            <a:avLst/>
          </a:prstGeom>
        </p:spPr>
      </p:pic>
      <p:pic>
        <p:nvPicPr>
          <p:cNvPr id="19" name="Resim 10"/>
          <p:cNvPicPr>
            <a:picLocks noChangeAspect="1"/>
          </p:cNvPicPr>
          <p:nvPr/>
        </p:nvPicPr>
        <p:blipFill>
          <a:blip r:embed="rId2"/>
          <a:stretch>
            <a:fillRect/>
          </a:stretch>
        </p:blipFill>
        <p:spPr>
          <a:xfrm>
            <a:off x="3809694" y="44683"/>
            <a:ext cx="1523978" cy="598706"/>
          </a:xfrm>
          <a:prstGeom prst="rect">
            <a:avLst/>
          </a:prstGeom>
        </p:spPr>
      </p:pic>
      <p:sp>
        <p:nvSpPr>
          <p:cNvPr id="2" name="Content Placeholder 1"/>
          <p:cNvSpPr/>
          <p:nvPr>
            <p:ph idx="1"/>
          </p:nvPr>
        </p:nvSpPr>
        <p:spPr>
          <a:xfrm>
            <a:off x="271145" y="2198370"/>
            <a:ext cx="8583930" cy="3478530"/>
          </a:xfrm>
        </p:spPr>
        <p:txBody>
          <a:bodyPr/>
          <a:p>
            <a:pPr marL="0" indent="0" algn="just">
              <a:lnSpc>
                <a:spcPct val="150000"/>
              </a:lnSpc>
              <a:buNone/>
            </a:pPr>
            <a:r>
              <a:rPr lang="tr-TR" altLang="en-US" sz="2400">
                <a:latin typeface="Arial" panose="020B0604020202020204" pitchFamily="34" charset="0"/>
                <a:cs typeface="Arial" panose="020B0604020202020204" pitchFamily="34" charset="0"/>
                <a:sym typeface="+mn-ea"/>
              </a:rPr>
              <a:t>Aile işletmelerinde sahip yönetici bütün yetki ve sorumluluğu kendi üzerinde toplama eğilimindedir. Elbette tüm bilgi ve tecrübeye sahip değildir ve büyüyen bir oluşumun içinde her işi yapabilmesi mümkün olmayacaktır.</a:t>
            </a:r>
            <a:endParaRPr lang="tr-TR" altLang="en-US" sz="2400">
              <a:latin typeface="Arial" panose="020B0604020202020204" pitchFamily="34" charset="0"/>
              <a:cs typeface="Arial" panose="020B0604020202020204" pitchFamily="34" charset="0"/>
              <a:sym typeface="+mn-ea"/>
            </a:endParaRPr>
          </a:p>
          <a:p>
            <a:pPr marL="0" indent="0" algn="just">
              <a:lnSpc>
                <a:spcPct val="150000"/>
              </a:lnSpc>
              <a:buFont typeface="Wingdings" panose="05000000000000000000" charset="0"/>
              <a:buNone/>
            </a:pPr>
            <a:r>
              <a:rPr lang="tr-TR" altLang="en-US" sz="2400">
                <a:latin typeface="Arial" panose="020B0604020202020204" pitchFamily="34" charset="0"/>
                <a:cs typeface="Arial" panose="020B0604020202020204" pitchFamily="34" charset="0"/>
                <a:sym typeface="+mn-ea"/>
              </a:rPr>
              <a:t>İş tanımları ve görev dağılmının net olmaması da aile işletmelerinin karşılaştığı önemli sorunlardan birisidir.</a:t>
            </a:r>
            <a:endParaRPr lang="tr-TR" altLang="en-US" sz="2400">
              <a:latin typeface="Arial" panose="020B0604020202020204" pitchFamily="34" charset="0"/>
              <a:cs typeface="Arial" panose="020B0604020202020204" pitchFamily="3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 name="Content Placeholder 1" descr="planli-yasamanin-onemi"/>
          <p:cNvPicPr>
            <a:picLocks noChangeAspect="1"/>
          </p:cNvPicPr>
          <p:nvPr>
            <p:ph idx="1"/>
          </p:nvPr>
        </p:nvPicPr>
        <p:blipFill>
          <a:blip r:embed="rId1"/>
          <a:stretch>
            <a:fillRect/>
          </a:stretch>
        </p:blipFill>
        <p:spPr>
          <a:xfrm>
            <a:off x="602615" y="764540"/>
            <a:ext cx="7933055" cy="4175125"/>
          </a:xfrm>
          <a:prstGeom prst="rect">
            <a:avLst/>
          </a:prstGeom>
        </p:spPr>
      </p:pic>
      <p:sp>
        <p:nvSpPr>
          <p:cNvPr id="5" name="Text Box 4"/>
          <p:cNvSpPr txBox="1"/>
          <p:nvPr/>
        </p:nvSpPr>
        <p:spPr>
          <a:xfrm>
            <a:off x="-13335" y="5300980"/>
            <a:ext cx="9164955" cy="798830"/>
          </a:xfrm>
          <a:prstGeom prst="rect">
            <a:avLst/>
          </a:prstGeom>
          <a:noFill/>
        </p:spPr>
        <p:txBody>
          <a:bodyPr wrap="square" rtlCol="0">
            <a:spAutoFit/>
          </a:bodyPr>
          <a:p>
            <a:pPr algn="ctr"/>
            <a:r>
              <a:rPr lang="tr-TR" altLang="en-US">
                <a:latin typeface="Arial" panose="020B0604020202020204" pitchFamily="34" charset="0"/>
                <a:cs typeface="Arial" panose="020B0604020202020204" pitchFamily="34" charset="0"/>
                <a:sym typeface="+mn-ea"/>
              </a:rPr>
              <a:t>Organizasyonu doğru yapamayan aile şirketlerinde de iş yükü arttıkça sorunların çıkması </a:t>
            </a:r>
            <a:r>
              <a:rPr lang="tr-TR" altLang="en-US" sz="2800" b="1" i="1">
                <a:latin typeface="Arial" panose="020B0604020202020204" pitchFamily="34" charset="0"/>
                <a:cs typeface="Arial" panose="020B0604020202020204" pitchFamily="34" charset="0"/>
                <a:sym typeface="+mn-ea"/>
              </a:rPr>
              <a:t>Kaçınılmazdır!</a:t>
            </a:r>
            <a:endParaRPr lang="tr-TR" altLang="en-US" sz="2800" b="1" i="1">
              <a:latin typeface="Arial" panose="020B0604020202020204" pitchFamily="34" charset="0"/>
              <a:cs typeface="Arial" panose="020B0604020202020204" pitchFamily="34" charset="0"/>
              <a:sym typeface="+mn-ea"/>
            </a:endParaRPr>
          </a:p>
        </p:txBody>
      </p:sp>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sp>
        <p:nvSpPr>
          <p:cNvPr id="8"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6"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fontScale="90000"/>
          </a:bodyPr>
          <a:p>
            <a:pPr eaLnBrk="1" hangingPunct="1">
              <a:defRPr/>
            </a:pPr>
            <a:r>
              <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sym typeface="+mn-ea"/>
              </a:rPr>
              <a:t>KURAMSAL ÇERÇEVE</a:t>
            </a:r>
            <a:endPar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pic>
        <p:nvPicPr>
          <p:cNvPr id="17" name="Resim 3"/>
          <p:cNvPicPr>
            <a:picLocks noChangeAspect="1"/>
          </p:cNvPicPr>
          <p:nvPr/>
        </p:nvPicPr>
        <p:blipFill>
          <a:blip r:embed="rId1"/>
          <a:stretch>
            <a:fillRect/>
          </a:stretch>
        </p:blipFill>
        <p:spPr>
          <a:xfrm>
            <a:off x="7740352" y="865254"/>
            <a:ext cx="1041400" cy="368300"/>
          </a:xfrm>
          <a:prstGeom prst="rect">
            <a:avLst/>
          </a:prstGeom>
        </p:spPr>
      </p:pic>
      <p:pic>
        <p:nvPicPr>
          <p:cNvPr id="19" name="Resim 10"/>
          <p:cNvPicPr>
            <a:picLocks noChangeAspect="1"/>
          </p:cNvPicPr>
          <p:nvPr/>
        </p:nvPicPr>
        <p:blipFill>
          <a:blip r:embed="rId2"/>
          <a:stretch>
            <a:fillRect/>
          </a:stretch>
        </p:blipFill>
        <p:spPr>
          <a:xfrm>
            <a:off x="3809694" y="44683"/>
            <a:ext cx="1523978" cy="598706"/>
          </a:xfrm>
          <a:prstGeom prst="rect">
            <a:avLst/>
          </a:prstGeom>
        </p:spPr>
      </p:pic>
      <p:sp>
        <p:nvSpPr>
          <p:cNvPr id="2" name="Content Placeholder 1"/>
          <p:cNvSpPr/>
          <p:nvPr>
            <p:ph idx="1"/>
          </p:nvPr>
        </p:nvSpPr>
        <p:spPr>
          <a:xfrm>
            <a:off x="179705" y="3155315"/>
            <a:ext cx="8722995" cy="1565910"/>
          </a:xfrm>
        </p:spPr>
        <p:txBody>
          <a:bodyPr/>
          <a:p>
            <a:pPr marL="0" indent="0" algn="just">
              <a:buNone/>
            </a:pPr>
            <a:r>
              <a:rPr lang="tr-TR" altLang="en-US" sz="2400">
                <a:sym typeface="+mn-ea"/>
              </a:rPr>
              <a:t>Aile işletmeleri genellikle kısıtlı maddi kaynaklarla kurulduğundan çalışanlar yetkinliklerine bakılmaksızın aile içerisinden seçilir ve yetiştirilir. Kısıtlı maddi kaynaklar nedeniyle çalışanlarına profesyonel eğitim vermezler. </a:t>
            </a:r>
            <a:endParaRPr lang="tr-TR" altLang="en-US" sz="2400">
              <a:latin typeface="Arial" panose="020B0604020202020204" pitchFamily="34" charset="0"/>
              <a:cs typeface="Arial" panose="020B0604020202020204" pitchFamily="3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sp>
        <p:nvSpPr>
          <p:cNvPr id="8" name="Dikdörtgen 4"/>
          <p:cNvSpPr>
            <a:spLocks noChangeArrowheads="1"/>
          </p:cNvSpPr>
          <p:nvPr/>
        </p:nvSpPr>
        <p:spPr bwMode="auto">
          <a:xfrm>
            <a:off x="0" y="6642100"/>
            <a:ext cx="9144000" cy="245110"/>
          </a:xfrm>
          <a:prstGeom prst="rect">
            <a:avLst/>
          </a:prstGeom>
          <a:solidFill>
            <a:srgbClr val="0070C0"/>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6" name="Başlık 13"/>
          <p:cNvSpPr>
            <a:spLocks noGrp="1"/>
          </p:cNvSpPr>
          <p:nvPr>
            <p:ph type="title"/>
          </p:nvPr>
        </p:nvSpPr>
        <p:spPr>
          <a:xfrm>
            <a:off x="0" y="715963"/>
            <a:ext cx="9144000" cy="744537"/>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fontScale="90000"/>
          </a:bodyPr>
          <a:p>
            <a:pPr eaLnBrk="1" hangingPunct="1">
              <a:defRPr/>
            </a:pPr>
            <a:r>
              <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sym typeface="+mn-ea"/>
              </a:rPr>
              <a:t>KURAMSAL ÇERÇEVE</a:t>
            </a:r>
            <a:endPar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pic>
        <p:nvPicPr>
          <p:cNvPr id="17" name="Resim 3"/>
          <p:cNvPicPr>
            <a:picLocks noChangeAspect="1"/>
          </p:cNvPicPr>
          <p:nvPr/>
        </p:nvPicPr>
        <p:blipFill>
          <a:blip r:embed="rId1"/>
          <a:stretch>
            <a:fillRect/>
          </a:stretch>
        </p:blipFill>
        <p:spPr>
          <a:xfrm>
            <a:off x="7740352" y="865254"/>
            <a:ext cx="1041400" cy="368300"/>
          </a:xfrm>
          <a:prstGeom prst="rect">
            <a:avLst/>
          </a:prstGeom>
        </p:spPr>
      </p:pic>
      <p:pic>
        <p:nvPicPr>
          <p:cNvPr id="19" name="Resim 10"/>
          <p:cNvPicPr>
            <a:picLocks noChangeAspect="1"/>
          </p:cNvPicPr>
          <p:nvPr/>
        </p:nvPicPr>
        <p:blipFill>
          <a:blip r:embed="rId2"/>
          <a:stretch>
            <a:fillRect/>
          </a:stretch>
        </p:blipFill>
        <p:spPr>
          <a:xfrm>
            <a:off x="3809694" y="44683"/>
            <a:ext cx="1523978" cy="598706"/>
          </a:xfrm>
          <a:prstGeom prst="rect">
            <a:avLst/>
          </a:prstGeom>
        </p:spPr>
      </p:pic>
      <p:sp>
        <p:nvSpPr>
          <p:cNvPr id="2" name="Content Placeholder 1"/>
          <p:cNvSpPr/>
          <p:nvPr>
            <p:ph idx="1"/>
          </p:nvPr>
        </p:nvSpPr>
        <p:spPr>
          <a:xfrm>
            <a:off x="160655" y="2082165"/>
            <a:ext cx="8822055" cy="3938270"/>
          </a:xfrm>
        </p:spPr>
        <p:txBody>
          <a:bodyPr/>
          <a:p>
            <a:pPr marL="0" indent="0" algn="just">
              <a:lnSpc>
                <a:spcPct val="150000"/>
              </a:lnSpc>
              <a:buNone/>
            </a:pPr>
            <a:r>
              <a:rPr lang="tr-TR" altLang="en-US" sz="2400">
                <a:sym typeface="+mn-ea"/>
              </a:rPr>
              <a:t> Aile işletmelerinde kurucu yönetici iki sebepten dolayı yetki devretme konusunda isteksiz davranabilmektedir;</a:t>
            </a:r>
            <a:endParaRPr lang="tr-TR" altLang="en-US" sz="2400">
              <a:sym typeface="+mn-ea"/>
            </a:endParaRPr>
          </a:p>
          <a:p>
            <a:pPr algn="just">
              <a:lnSpc>
                <a:spcPct val="150000"/>
              </a:lnSpc>
            </a:pPr>
            <a:r>
              <a:rPr lang="tr-TR" altLang="en-US" sz="2400">
                <a:sym typeface="+mn-ea"/>
              </a:rPr>
              <a:t>İşletmeyi kendine ait bir varlık olarak görmesidir. </a:t>
            </a:r>
            <a:endParaRPr lang="tr-TR" altLang="en-US" sz="2400">
              <a:sym typeface="+mn-ea"/>
            </a:endParaRPr>
          </a:p>
          <a:p>
            <a:pPr algn="just">
              <a:lnSpc>
                <a:spcPct val="150000"/>
              </a:lnSpc>
            </a:pPr>
            <a:r>
              <a:rPr lang="tr-TR" altLang="en-US" sz="2400">
                <a:sym typeface="+mn-ea"/>
              </a:rPr>
              <a:t>Her işi doğru olarak sadece kendisinin yapabileceğini düşünmesidir. </a:t>
            </a:r>
            <a:endParaRPr lang="tr-TR" altLang="en-US" sz="2400"/>
          </a:p>
          <a:p>
            <a:pPr marL="0" indent="0" algn="just">
              <a:lnSpc>
                <a:spcPct val="150000"/>
              </a:lnSpc>
              <a:buNone/>
            </a:pPr>
            <a:r>
              <a:rPr lang="tr-TR" altLang="en-US" sz="2400">
                <a:sym typeface="+mn-ea"/>
              </a:rPr>
              <a:t> Böyle bir ortamdaişletme kurumsallaşmayı beceremez ise büyümeyi kaldıramayarak ve batma seviyesine gelir. </a:t>
            </a:r>
            <a:endParaRPr lang="tr-TR" altLang="en-US" sz="2400"/>
          </a:p>
          <a:p>
            <a:pPr marL="0" indent="0" algn="just">
              <a:lnSpc>
                <a:spcPct val="150000"/>
              </a:lnSpc>
              <a:buNone/>
            </a:pPr>
            <a:endParaRPr lang="tr-TR" altLang="en-US" sz="2400">
              <a:latin typeface="Arial" panose="020B0604020202020204" pitchFamily="34" charset="0"/>
              <a:cs typeface="Arial" panose="020B0604020202020204" pitchFamily="34" charset="0"/>
              <a:sym typeface="+mn-ea"/>
            </a:endParaRPr>
          </a:p>
        </p:txBody>
      </p:sp>
      <p:sp>
        <p:nvSpPr>
          <p:cNvPr id="3" name="Dikdörtgen 4"/>
          <p:cNvSpPr>
            <a:spLocks noChangeArrowheads="1"/>
          </p:cNvSpPr>
          <p:nvPr/>
        </p:nvSpPr>
        <p:spPr bwMode="auto">
          <a:xfrm>
            <a:off x="0" y="661289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Başlık 13"/>
          <p:cNvSpPr>
            <a:spLocks noGrp="1"/>
          </p:cNvSpPr>
          <p:nvPr/>
        </p:nvSpPr>
        <p:spPr>
          <a:xfrm>
            <a:off x="0" y="686753"/>
            <a:ext cx="9144000" cy="744537"/>
          </a:xfrm>
          <a:prstGeom prst="rect">
            <a:avLst/>
          </a:prstGeo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normAutofit fontScale="90000"/>
          </a:bodyPr>
          <a:lstStyle>
            <a:lvl1pPr algn="ctr" rtl="0" eaLnBrk="0" fontAlgn="base" hangingPunct="0">
              <a:spcBef>
                <a:spcPct val="0"/>
              </a:spcBef>
              <a:spcAft>
                <a:spcPct val="0"/>
              </a:spcAft>
              <a:defRPr sz="4400" kern="1200">
                <a:solidFill>
                  <a:schemeClr val="dk1"/>
                </a:solidFill>
                <a:latin typeface="+mj-lt"/>
                <a:ea typeface="+mj-ea"/>
                <a:cs typeface="+mj-cs"/>
              </a:defRPr>
            </a:lvl1pPr>
            <a:lvl2pPr algn="ctr" rtl="0" eaLnBrk="0" fontAlgn="base" hangingPunct="0">
              <a:spcBef>
                <a:spcPct val="0"/>
              </a:spcBef>
              <a:spcAft>
                <a:spcPct val="0"/>
              </a:spcAft>
              <a:defRPr sz="4400">
                <a:solidFill>
                  <a:schemeClr val="dk1"/>
                </a:solidFill>
                <a:latin typeface="Calibri" panose="020F0502020204030204" pitchFamily="34" charset="0"/>
              </a:defRPr>
            </a:lvl2pPr>
            <a:lvl3pPr algn="ctr" rtl="0" eaLnBrk="0" fontAlgn="base" hangingPunct="0">
              <a:spcBef>
                <a:spcPct val="0"/>
              </a:spcBef>
              <a:spcAft>
                <a:spcPct val="0"/>
              </a:spcAft>
              <a:defRPr sz="4400">
                <a:solidFill>
                  <a:schemeClr val="dk1"/>
                </a:solidFill>
                <a:latin typeface="Calibri" panose="020F0502020204030204" pitchFamily="34" charset="0"/>
              </a:defRPr>
            </a:lvl3pPr>
            <a:lvl4pPr algn="ctr" rtl="0" eaLnBrk="0" fontAlgn="base" hangingPunct="0">
              <a:spcBef>
                <a:spcPct val="0"/>
              </a:spcBef>
              <a:spcAft>
                <a:spcPct val="0"/>
              </a:spcAft>
              <a:defRPr sz="4400">
                <a:solidFill>
                  <a:schemeClr val="dk1"/>
                </a:solidFill>
                <a:latin typeface="Calibri" panose="020F0502020204030204" pitchFamily="34" charset="0"/>
              </a:defRPr>
            </a:lvl4pPr>
            <a:lvl5pPr algn="ctr" rtl="0" eaLnBrk="0" fontAlgn="base" hangingPunct="0">
              <a:spcBef>
                <a:spcPct val="0"/>
              </a:spcBef>
              <a:spcAft>
                <a:spcPct val="0"/>
              </a:spcAft>
              <a:defRPr sz="4400">
                <a:solidFill>
                  <a:schemeClr val="dk1"/>
                </a:solidFill>
                <a:latin typeface="Calibri" panose="020F0502020204030204" pitchFamily="34" charset="0"/>
              </a:defRPr>
            </a:lvl5pPr>
            <a:lvl6pPr marL="457200" algn="ctr" rtl="0" fontAlgn="base">
              <a:spcBef>
                <a:spcPct val="0"/>
              </a:spcBef>
              <a:spcAft>
                <a:spcPct val="0"/>
              </a:spcAft>
              <a:defRPr sz="4400">
                <a:solidFill>
                  <a:schemeClr val="dk1"/>
                </a:solidFill>
                <a:latin typeface="Calibri" panose="020F0502020204030204" pitchFamily="34" charset="0"/>
              </a:defRPr>
            </a:lvl6pPr>
            <a:lvl7pPr marL="914400" algn="ctr" rtl="0" fontAlgn="base">
              <a:spcBef>
                <a:spcPct val="0"/>
              </a:spcBef>
              <a:spcAft>
                <a:spcPct val="0"/>
              </a:spcAft>
              <a:defRPr sz="4400">
                <a:solidFill>
                  <a:schemeClr val="dk1"/>
                </a:solidFill>
                <a:latin typeface="Calibri" panose="020F0502020204030204" pitchFamily="34" charset="0"/>
              </a:defRPr>
            </a:lvl7pPr>
            <a:lvl8pPr marL="1371600" algn="ctr" rtl="0" fontAlgn="base">
              <a:spcBef>
                <a:spcPct val="0"/>
              </a:spcBef>
              <a:spcAft>
                <a:spcPct val="0"/>
              </a:spcAft>
              <a:defRPr sz="4400">
                <a:solidFill>
                  <a:schemeClr val="dk1"/>
                </a:solidFill>
                <a:latin typeface="Calibri" panose="020F0502020204030204" pitchFamily="34" charset="0"/>
              </a:defRPr>
            </a:lvl8pPr>
            <a:lvl9pPr marL="1828800" algn="ctr" rtl="0" fontAlgn="base">
              <a:spcBef>
                <a:spcPct val="0"/>
              </a:spcBef>
              <a:spcAft>
                <a:spcPct val="0"/>
              </a:spcAft>
              <a:defRPr sz="4400">
                <a:solidFill>
                  <a:schemeClr val="dk1"/>
                </a:solidFill>
                <a:latin typeface="Calibri" panose="020F0502020204030204" pitchFamily="34" charset="0"/>
              </a:defRPr>
            </a:lvl9pPr>
          </a:lstStyle>
          <a:p>
            <a:pPr eaLnBrk="1" hangingPunct="1">
              <a:defRPr/>
            </a:pPr>
            <a:r>
              <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sym typeface="+mn-ea"/>
              </a:rPr>
              <a:t>KURAMSAL ÇERÇEVE</a:t>
            </a:r>
            <a:endParaRPr lang="tr-TR" alt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ikdörtgen 21"/>
          <p:cNvSpPr/>
          <p:nvPr/>
        </p:nvSpPr>
        <p:spPr>
          <a:xfrm>
            <a:off x="8172450" y="487363"/>
            <a:ext cx="863600" cy="744537"/>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tr-TR"/>
          </a:p>
        </p:txBody>
      </p:sp>
      <p:sp>
        <p:nvSpPr>
          <p:cNvPr id="16387" name="Dikdörtgen 3"/>
          <p:cNvSpPr>
            <a:spLocks noChangeArrowheads="1"/>
          </p:cNvSpPr>
          <p:nvPr/>
        </p:nvSpPr>
        <p:spPr bwMode="auto">
          <a:xfrm>
            <a:off x="539433" y="3312478"/>
            <a:ext cx="80264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lnSpc>
                <a:spcPct val="150000"/>
              </a:lnSpc>
              <a:spcBef>
                <a:spcPct val="0"/>
              </a:spcBef>
              <a:buFontTx/>
              <a:buNone/>
            </a:pPr>
            <a:r>
              <a:rPr lang="tr-TR" altLang="tr-TR" sz="2000" dirty="0">
                <a:latin typeface="Arial" panose="020B0604020202020204" pitchFamily="34" charset="0"/>
                <a:cs typeface="Arial" panose="020B0604020202020204" pitchFamily="34" charset="0"/>
              </a:rPr>
              <a:t>Sunumumuza </a:t>
            </a:r>
            <a:r>
              <a:rPr lang="tr-TR" altLang="tr-TR" sz="2000" dirty="0" err="1">
                <a:latin typeface="Arial" panose="020B0604020202020204" pitchFamily="34" charset="0"/>
                <a:cs typeface="Arial" panose="020B0604020202020204" pitchFamily="34" charset="0"/>
              </a:rPr>
              <a:t>istatiksel</a:t>
            </a:r>
            <a:r>
              <a:rPr lang="tr-TR" altLang="tr-TR" sz="2000" dirty="0">
                <a:latin typeface="Arial" panose="020B0604020202020204" pitchFamily="34" charset="0"/>
                <a:cs typeface="Arial" panose="020B0604020202020204" pitchFamily="34" charset="0"/>
              </a:rPr>
              <a:t> </a:t>
            </a:r>
            <a:r>
              <a:rPr lang="tr-TR" altLang="tr-TR" sz="2000" dirty="0" err="1">
                <a:latin typeface="Arial" panose="020B0604020202020204" pitchFamily="34" charset="0"/>
                <a:cs typeface="Arial" panose="020B0604020202020204" pitchFamily="34" charset="0"/>
              </a:rPr>
              <a:t>araştırmalarımız</a:t>
            </a:r>
            <a:r>
              <a:rPr lang="tr-TR" altLang="tr-TR" sz="2000" dirty="0">
                <a:latin typeface="Arial" panose="020B0604020202020204" pitchFamily="34" charset="0"/>
                <a:cs typeface="Arial" panose="020B0604020202020204" pitchFamily="34" charset="0"/>
              </a:rPr>
              <a:t> ile devam ediyoruz.</a:t>
            </a:r>
            <a:endParaRPr lang="tr-TR" altLang="tr-TR" sz="2000" dirty="0">
              <a:latin typeface="Arial" panose="020B0604020202020204" pitchFamily="34" charset="0"/>
              <a:cs typeface="Arial" panose="020B0604020202020204" pitchFamily="34" charset="0"/>
            </a:endParaRPr>
          </a:p>
          <a:p>
            <a:pPr algn="just" eaLnBrk="1" hangingPunct="1">
              <a:lnSpc>
                <a:spcPct val="150000"/>
              </a:lnSpc>
              <a:spcBef>
                <a:spcPct val="0"/>
              </a:spcBef>
              <a:buFontTx/>
              <a:buNone/>
            </a:pPr>
            <a:r>
              <a:rPr lang="tr-TR" altLang="tr-TR" sz="2000" dirty="0">
                <a:latin typeface="Arial" panose="020B0604020202020204" pitchFamily="34" charset="0"/>
                <a:cs typeface="Arial" panose="020B0604020202020204" pitchFamily="34" charset="0"/>
              </a:rPr>
              <a:t>Bu çalışmada kullandığımız istatistikler ve veriler  internet ortamından taranılarak bulunup derlenmiştir.</a:t>
            </a:r>
            <a:endParaRPr lang="tr-TR" altLang="tr-TR" sz="2000" dirty="0">
              <a:latin typeface="Arial" panose="020B0604020202020204" pitchFamily="34" charset="0"/>
              <a:cs typeface="Arial" panose="020B0604020202020204" pitchFamily="34" charset="0"/>
            </a:endParaRPr>
          </a:p>
        </p:txBody>
      </p:sp>
      <p:sp>
        <p:nvSpPr>
          <p:cNvPr id="9" name="Başlık 13"/>
          <p:cNvSpPr>
            <a:spLocks noGrp="1"/>
          </p:cNvSpPr>
          <p:nvPr>
            <p:ph type="title"/>
          </p:nvPr>
        </p:nvSpPr>
        <p:spPr>
          <a:xfrm>
            <a:off x="0" y="715963"/>
            <a:ext cx="9144000" cy="744537"/>
          </a:xfr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a:normAutofit fontScale="90000"/>
          </a:bodyPr>
          <a:lstStyle/>
          <a:p>
            <a:pPr algn="l" eaLnBrk="1" hangingPunct="1">
              <a:defRPr/>
            </a:pPr>
            <a:r>
              <a:rPr lang="tr-TR" dirty="0" err="1">
                <a:solidFill>
                  <a:schemeClr val="bg1"/>
                </a:solidFill>
                <a:effectLst>
                  <a:outerShdw blurRad="38100" dist="38100" dir="2700000" algn="tl">
                    <a:srgbClr val="000000">
                      <a:alpha val="43137"/>
                    </a:srgbClr>
                  </a:outerShdw>
                </a:effectLst>
                <a:latin typeface="Arial Narrow" panose="020B0606020202030204" pitchFamily="34" charset="0"/>
              </a:rPr>
              <a:t>    İSTATİSTİKLER VE ARAŞTIRMALAR</a:t>
            </a:r>
            <a:endParaRPr lang="en-US"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pic>
        <p:nvPicPr>
          <p:cNvPr id="13" name="Resim 12"/>
          <p:cNvPicPr>
            <a:picLocks noChangeAspect="1"/>
          </p:cNvPicPr>
          <p:nvPr/>
        </p:nvPicPr>
        <p:blipFill>
          <a:blip r:embed="rId1"/>
          <a:stretch>
            <a:fillRect/>
          </a:stretch>
        </p:blipFill>
        <p:spPr>
          <a:xfrm>
            <a:off x="7740352" y="865254"/>
            <a:ext cx="1041400" cy="368300"/>
          </a:xfrm>
          <a:prstGeom prst="rect">
            <a:avLst/>
          </a:prstGeom>
        </p:spPr>
      </p:pic>
      <p:sp>
        <p:nvSpPr>
          <p:cNvPr id="8" name="Dikdörtgen 4"/>
          <p:cNvSpPr>
            <a:spLocks noChangeArrowheads="1"/>
          </p:cNvSpPr>
          <p:nvPr/>
        </p:nvSpPr>
        <p:spPr bwMode="auto">
          <a:xfrm>
            <a:off x="0" y="6642100"/>
            <a:ext cx="9144000" cy="245110"/>
          </a:xfrm>
          <a:prstGeom prst="rect">
            <a:avLst/>
          </a:prstGeom>
          <a:solidFill>
            <a:schemeClr val="accent4">
              <a:lumMod val="60000"/>
              <a:lumOff val="40000"/>
            </a:schemeClr>
          </a:solidFill>
          <a:ln>
            <a:noFill/>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r>
              <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ICMO2022  – AİLE İŞLETMELERİNDE YÖNETİM SORUNLARI VE ÇÖZÜM YOLLARI</a:t>
            </a:r>
            <a:endParaRPr lang="tr-TR" altLang="tr-TR" sz="1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1" name="Resim 10"/>
          <p:cNvPicPr>
            <a:picLocks noChangeAspect="1"/>
          </p:cNvPicPr>
          <p:nvPr/>
        </p:nvPicPr>
        <p:blipFill>
          <a:blip r:embed="rId2"/>
          <a:stretch>
            <a:fillRect/>
          </a:stretch>
        </p:blipFill>
        <p:spPr>
          <a:xfrm>
            <a:off x="3809694" y="44683"/>
            <a:ext cx="1523978" cy="598706"/>
          </a:xfrm>
          <a:prstGeom prst="rect">
            <a:avLst/>
          </a:prstGeom>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0</TotalTime>
  <Words>5295</Words>
  <Application>WPS Presentation</Application>
  <PresentationFormat>Ekran Gösterisi (4:3)</PresentationFormat>
  <Paragraphs>124</Paragraphs>
  <Slides>20</Slides>
  <Notes>16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Arial</vt:lpstr>
      <vt:lpstr>SimSun</vt:lpstr>
      <vt:lpstr>Wingdings</vt:lpstr>
      <vt:lpstr>Calibri</vt:lpstr>
      <vt:lpstr>Arial Narrow</vt:lpstr>
      <vt:lpstr>Times New Roman</vt:lpstr>
      <vt:lpstr>Microsoft YaHei</vt:lpstr>
      <vt:lpstr>Arial Unicode MS</vt:lpstr>
      <vt:lpstr>Wingdings</vt:lpstr>
      <vt:lpstr>Ofis Teması</vt:lpstr>
      <vt:lpstr>PowerPoint 演示文稿</vt:lpstr>
      <vt:lpstr>GİRİŞ</vt:lpstr>
      <vt:lpstr>PowerPoint 演示文稿</vt:lpstr>
      <vt:lpstr>GİRİŞ</vt:lpstr>
      <vt:lpstr>SORUNLAR !</vt:lpstr>
      <vt:lpstr>PowerPoint 演示文稿</vt:lpstr>
      <vt:lpstr>SORUNLAR !</vt:lpstr>
      <vt:lpstr>KURAMSAL ÇERÇEVE</vt:lpstr>
      <vt:lpstr>İstatikler ve Araştırmalar</vt:lpstr>
      <vt:lpstr>PowerPoint 演示文稿</vt:lpstr>
      <vt:lpstr>PowerPoint 演示文稿</vt:lpstr>
      <vt:lpstr>PowerPoint 演示文稿</vt:lpstr>
      <vt:lpstr>PowerPoint 演示文稿</vt:lpstr>
      <vt:lpstr>PowerPoint 演示文稿</vt:lpstr>
      <vt:lpstr>      DÜNYA’DA BİLİNEN EN ESKİ 10 TÜRK AİLE İŞLETMESİ</vt:lpstr>
      <vt:lpstr>BULGULAR</vt:lpstr>
      <vt:lpstr>BULGULAR</vt:lpstr>
      <vt:lpstr>SONUÇ VE ÖNERİLER</vt:lpstr>
      <vt:lpstr>SONUÇ VE ÖNERİLER</vt:lpstr>
      <vt:lpstr>Katılım ve Katkılarınız için Teşekkür Ederiz.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SOP</dc:creator>
  <cp:lastModifiedBy>Asus</cp:lastModifiedBy>
  <cp:revision>193</cp:revision>
  <dcterms:created xsi:type="dcterms:W3CDTF">2013-04-04T16:43:00Z</dcterms:created>
  <dcterms:modified xsi:type="dcterms:W3CDTF">2022-10-27T09:50:46Z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0E4699B7342640E38DBBAB27734DD6D7</vt:lpwstr>
  </property>
  <property fmtid="{D5CDD505-2E9C-101B-9397-08002B2CF9AE}" pid="3" name="KSOProductBuildVer">
    <vt:lpwstr>1033-11.2.0.11210</vt:lpwstr>
  </property>
</Properties>
</file>