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80" r:id="rId4"/>
    <p:sldId id="379" r:id="rId6"/>
    <p:sldId id="383" r:id="rId7"/>
    <p:sldId id="451" r:id="rId8"/>
    <p:sldId id="381" r:id="rId9"/>
    <p:sldId id="452" r:id="rId10"/>
    <p:sldId id="453" r:id="rId11"/>
    <p:sldId id="382" r:id="rId12"/>
    <p:sldId id="454" r:id="rId13"/>
    <p:sldId id="457" r:id="rId14"/>
    <p:sldId id="459" r:id="rId15"/>
    <p:sldId id="396" r:id="rId16"/>
    <p:sldId id="387" r:id="rId17"/>
    <p:sldId id="460" r:id="rId18"/>
    <p:sldId id="400" r:id="rId19"/>
    <p:sldId id="372" r:id="rId20"/>
    <p:sldId id="390" r:id="rId21"/>
    <p:sldId id="461" r:id="rId22"/>
    <p:sldId id="463" r:id="rId23"/>
    <p:sldId id="464" r:id="rId24"/>
    <p:sldId id="330" r:id="rId25"/>
  </p:sldIdLst>
  <p:sldSz cx="9144000" cy="6858000" type="screen4x3"/>
  <p:notesSz cx="7086600" cy="102108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267"/>
    <a:srgbClr val="A02878"/>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0" autoAdjust="0"/>
    <p:restoredTop sz="94660"/>
  </p:normalViewPr>
  <p:slideViewPr>
    <p:cSldViewPr>
      <p:cViewPr varScale="1">
        <p:scale>
          <a:sx n="44" d="100"/>
          <a:sy n="44" d="100"/>
        </p:scale>
        <p:origin x="954" y="60"/>
      </p:cViewPr>
      <p:guideLst>
        <p:guide orient="horz" pos="2182"/>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0225" cy="511175"/>
          </a:xfrm>
          <a:prstGeom prst="rect">
            <a:avLst/>
          </a:prstGeom>
        </p:spPr>
        <p:txBody>
          <a:bodyPr vert="horz" lIns="98837" tIns="49419" rIns="98837" bIns="49419" rtlCol="0"/>
          <a:lstStyle>
            <a:lvl1pPr algn="l" eaLnBrk="1" fontAlgn="auto" hangingPunct="1">
              <a:spcBef>
                <a:spcPts val="0"/>
              </a:spcBef>
              <a:spcAft>
                <a:spcPts val="0"/>
              </a:spcAft>
              <a:defRPr sz="1300">
                <a:latin typeface="+mn-lt"/>
              </a:defRPr>
            </a:lvl1pPr>
          </a:lstStyle>
          <a:p>
            <a:pPr>
              <a:defRPr/>
            </a:pPr>
            <a:endParaRPr lang="tr-TR"/>
          </a:p>
        </p:txBody>
      </p:sp>
      <p:sp>
        <p:nvSpPr>
          <p:cNvPr id="3" name="Veri Yer Tutucusu 2"/>
          <p:cNvSpPr>
            <a:spLocks noGrp="1"/>
          </p:cNvSpPr>
          <p:nvPr>
            <p:ph type="dt" idx="1"/>
          </p:nvPr>
        </p:nvSpPr>
        <p:spPr>
          <a:xfrm>
            <a:off x="4014788" y="0"/>
            <a:ext cx="3070225" cy="511175"/>
          </a:xfrm>
          <a:prstGeom prst="rect">
            <a:avLst/>
          </a:prstGeom>
        </p:spPr>
        <p:txBody>
          <a:bodyPr vert="horz" lIns="98837" tIns="49419" rIns="98837" bIns="49419" rtlCol="0"/>
          <a:lstStyle>
            <a:lvl1pPr algn="r" eaLnBrk="1" fontAlgn="auto" hangingPunct="1">
              <a:spcBef>
                <a:spcPts val="0"/>
              </a:spcBef>
              <a:spcAft>
                <a:spcPts val="0"/>
              </a:spcAft>
              <a:defRPr sz="1300">
                <a:latin typeface="+mn-lt"/>
              </a:defRPr>
            </a:lvl1pPr>
          </a:lstStyle>
          <a:p>
            <a:pPr>
              <a:defRPr/>
            </a:pPr>
            <a:fld id="{F65E967A-C430-4A74-BAAE-D80F515CCBE0}" type="datetimeFigureOut">
              <a:rPr lang="tr-TR"/>
            </a:fld>
            <a:endParaRPr lang="tr-TR"/>
          </a:p>
        </p:txBody>
      </p:sp>
      <p:sp>
        <p:nvSpPr>
          <p:cNvPr id="4" name="Slayt Görüntüsü Yer Tutucusu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8837" tIns="49419" rIns="98837" bIns="49419" rtlCol="0" anchor="ctr"/>
          <a:lstStyle/>
          <a:p>
            <a:pPr lvl="0"/>
            <a:endParaRPr lang="tr-TR" noProof="0"/>
          </a:p>
        </p:txBody>
      </p:sp>
      <p:sp>
        <p:nvSpPr>
          <p:cNvPr id="5" name="Not Yer Tutucusu 4"/>
          <p:cNvSpPr>
            <a:spLocks noGrp="1"/>
          </p:cNvSpPr>
          <p:nvPr>
            <p:ph type="body" sz="quarter" idx="3"/>
          </p:nvPr>
        </p:nvSpPr>
        <p:spPr>
          <a:xfrm>
            <a:off x="708025" y="4849813"/>
            <a:ext cx="5670550" cy="4595812"/>
          </a:xfrm>
          <a:prstGeom prst="rect">
            <a:avLst/>
          </a:prstGeom>
        </p:spPr>
        <p:txBody>
          <a:bodyPr vert="horz" lIns="98837" tIns="49419" rIns="98837" bIns="49419" rtlCol="0"/>
          <a:lstStyle/>
          <a:p>
            <a:pPr lvl="0"/>
            <a:r>
              <a:rPr lang="tr-TR" noProof="0"/>
              <a:t>Asıl metin stillerini düzenlemek için tıklatın</a:t>
            </a:r>
            <a:endParaRPr lang="tr-TR" noProof="0"/>
          </a:p>
          <a:p>
            <a:pPr lvl="1"/>
            <a:r>
              <a:rPr lang="tr-TR" noProof="0"/>
              <a:t>İkinci düzey</a:t>
            </a:r>
            <a:endParaRPr lang="tr-TR" noProof="0"/>
          </a:p>
          <a:p>
            <a:pPr lvl="2"/>
            <a:r>
              <a:rPr lang="tr-TR" noProof="0"/>
              <a:t>Üçüncü düzey</a:t>
            </a:r>
            <a:endParaRPr lang="tr-TR" noProof="0"/>
          </a:p>
          <a:p>
            <a:pPr lvl="3"/>
            <a:r>
              <a:rPr lang="tr-TR" noProof="0"/>
              <a:t>Dördüncü düzey</a:t>
            </a:r>
            <a:endParaRPr lang="tr-TR" noProof="0"/>
          </a:p>
          <a:p>
            <a:pPr lvl="4"/>
            <a:r>
              <a:rPr lang="tr-TR" noProof="0"/>
              <a:t>Beşinci düzey</a:t>
            </a:r>
            <a:endParaRPr lang="tr-TR" noProof="0"/>
          </a:p>
        </p:txBody>
      </p:sp>
      <p:sp>
        <p:nvSpPr>
          <p:cNvPr id="6" name="Altbilgi Yer Tutucusu 5"/>
          <p:cNvSpPr>
            <a:spLocks noGrp="1"/>
          </p:cNvSpPr>
          <p:nvPr>
            <p:ph type="ftr" sz="quarter" idx="4"/>
          </p:nvPr>
        </p:nvSpPr>
        <p:spPr>
          <a:xfrm>
            <a:off x="0" y="9698038"/>
            <a:ext cx="3070225" cy="511175"/>
          </a:xfrm>
          <a:prstGeom prst="rect">
            <a:avLst/>
          </a:prstGeom>
        </p:spPr>
        <p:txBody>
          <a:bodyPr vert="horz" lIns="98837" tIns="49419" rIns="98837" bIns="49419" rtlCol="0" anchor="b"/>
          <a:lstStyle>
            <a:lvl1pPr algn="l" eaLnBrk="1" fontAlgn="auto" hangingPunct="1">
              <a:spcBef>
                <a:spcPts val="0"/>
              </a:spcBef>
              <a:spcAft>
                <a:spcPts val="0"/>
              </a:spcAft>
              <a:defRPr sz="1300">
                <a:latin typeface="+mn-lt"/>
              </a:defRPr>
            </a:lvl1pPr>
          </a:lstStyle>
          <a:p>
            <a:pPr>
              <a:defRPr/>
            </a:pPr>
            <a:endParaRPr lang="tr-TR"/>
          </a:p>
        </p:txBody>
      </p:sp>
      <p:sp>
        <p:nvSpPr>
          <p:cNvPr id="7" name="Slayt Numarası Yer Tutucusu 6"/>
          <p:cNvSpPr>
            <a:spLocks noGrp="1"/>
          </p:cNvSpPr>
          <p:nvPr>
            <p:ph type="sldNum" sz="quarter" idx="5"/>
          </p:nvPr>
        </p:nvSpPr>
        <p:spPr>
          <a:xfrm>
            <a:off x="4014788" y="9698038"/>
            <a:ext cx="3070225" cy="511175"/>
          </a:xfrm>
          <a:prstGeom prst="rect">
            <a:avLst/>
          </a:prstGeom>
        </p:spPr>
        <p:txBody>
          <a:bodyPr vert="horz" wrap="square" lIns="98837" tIns="49419" rIns="98837" bIns="49419" numCol="1" anchor="b" anchorCtr="0" compatLnSpc="1"/>
          <a:lstStyle>
            <a:lvl1pPr algn="r" eaLnBrk="1" hangingPunct="1">
              <a:defRPr sz="1300"/>
            </a:lvl1pPr>
          </a:lstStyle>
          <a:p>
            <a:pPr>
              <a:defRPr/>
            </a:pPr>
            <a:fld id="{D85F8C9F-33E7-4512-812A-870255CB3FFC}" type="slidenum">
              <a:rPr lang="tr-TR" altLang="tr-TR"/>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FBCAC-E583-4907-A40B-4E7F60C935D5}" type="slidenum">
              <a:rPr lang="tr-TR" altLang="tr-TR" smtClean="0"/>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FBCAC-E583-4907-A40B-4E7F60C935D5}" type="slidenum">
              <a:rPr lang="tr-TR" altLang="tr-TR" smtClean="0"/>
            </a:fld>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tr-TR" altLang="tr-TR"/>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D16EE4-51FF-4267-8655-2F5296701642}" type="slidenum">
              <a:rPr lang="tr-TR" altLang="tr-TR" smtClean="0"/>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endParaRPr lang="tr-T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E9CF44B-21C0-4B76-9DB9-AE2B0859AA06}"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D01CB4F-5E4B-4507-A555-3C6E75A385B8}" type="slidenum">
              <a:rPr lang="tr-TR" altLang="tr-TR"/>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E478BEE-C420-4797-B8B6-18BA0C8D5499}"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D444CBF-9ED1-4AFB-9AAA-9AA2A27F876F}" type="slidenum">
              <a:rPr lang="tr-TR" altLang="tr-TR"/>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a:t>Asıl başlık stili için tıklatın</a:t>
            </a:r>
            <a:endParaRPr lang="tr-T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9A7C99-5EA7-419E-BFAB-F77D4370341E}"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1F4FEB-0BAE-4D3F-B8ED-D2B7A59D8FF4}" type="slidenum">
              <a:rPr lang="tr-TR" altLang="tr-TR"/>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İçerik Yer Tutucusu"/>
          <p:cNvSpPr>
            <a:spLocks noGrp="1"/>
          </p:cNvSpPr>
          <p:nvPr>
            <p:ph idx="1" hasCustomPrompt="1"/>
          </p:nvPr>
        </p:nvSpPr>
        <p:spPr/>
        <p:txBody>
          <a:body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31E9D77-C3C7-4F03-ABC2-742EB4100FF4}"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0B3FF1E-D8E1-41D4-B541-981857AA20B3}" type="slidenum">
              <a:rPr lang="tr-TR" altLang="tr-TR"/>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endParaRPr lang="tr-T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D5278-0610-425C-864F-A623B2A2816B}" type="datetimeFigureOut">
              <a:rPr lang="tr-TR"/>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CF4C669-4955-4B0B-8251-242A49367743}" type="slidenum">
              <a:rPr lang="tr-TR" altLang="tr-TR"/>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242DF5F-CA72-426A-A6CD-EC9D1ABBF99D}"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CF9E917-11D1-46DA-835D-954F1AF9335D}" type="slidenum">
              <a:rPr lang="tr-TR" altLang="tr-TR"/>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a:t>Asıl başlık stili için tıklatın</a:t>
            </a:r>
            <a:endParaRPr lang="tr-T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endParaRPr lang="tr-T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endParaRPr lang="tr-T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1D51854-D1E6-4EA6-982A-9E2D445DE61C}" type="datetimeFigureOut">
              <a:rPr lang="tr-TR"/>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A6E3147-3486-4979-9018-EF7D98066A25}" type="slidenum">
              <a:rPr lang="tr-TR" altLang="tr-TR"/>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2FABECB-E893-463C-9040-BD30E58A6656}" type="datetimeFigureOut">
              <a:rPr lang="tr-TR"/>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967A6F23-5E11-4C38-B1D6-A2BD1137A85C}" type="slidenum">
              <a:rPr lang="tr-TR" altLang="tr-TR"/>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CBB8777-48EA-4FB6-949C-B4BE4828B306}" type="datetimeFigureOut">
              <a:rPr lang="tr-TR"/>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857208D-15F5-42A0-9F64-B34DA5A9A505}" type="slidenum">
              <a:rPr lang="tr-TR" altLang="tr-TR"/>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endParaRPr lang="tr-T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endParaRPr lang="tr-TR"/>
          </a:p>
        </p:txBody>
      </p:sp>
      <p:sp>
        <p:nvSpPr>
          <p:cNvPr id="5" name="3 Veri Yer Tutucusu"/>
          <p:cNvSpPr>
            <a:spLocks noGrp="1"/>
          </p:cNvSpPr>
          <p:nvPr>
            <p:ph type="dt" sz="half" idx="10"/>
          </p:nvPr>
        </p:nvSpPr>
        <p:spPr/>
        <p:txBody>
          <a:bodyPr/>
          <a:lstStyle>
            <a:lvl1pPr>
              <a:defRPr/>
            </a:lvl1pPr>
          </a:lstStyle>
          <a:p>
            <a:pPr>
              <a:defRPr/>
            </a:pPr>
            <a:fld id="{0EC55515-9F12-41B7-A24C-61C7A2B8ACF5}"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4FA85C6-12DD-4161-B403-B55E1A772A9C}" type="slidenum">
              <a:rPr lang="tr-TR" altLang="tr-TR"/>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endParaRPr lang="tr-TR"/>
          </a:p>
        </p:txBody>
      </p:sp>
      <p:sp>
        <p:nvSpPr>
          <p:cNvPr id="5" name="3 Veri Yer Tutucusu"/>
          <p:cNvSpPr>
            <a:spLocks noGrp="1"/>
          </p:cNvSpPr>
          <p:nvPr>
            <p:ph type="dt" sz="half" idx="10"/>
          </p:nvPr>
        </p:nvSpPr>
        <p:spPr/>
        <p:txBody>
          <a:bodyPr/>
          <a:lstStyle>
            <a:lvl1pPr>
              <a:defRPr/>
            </a:lvl1pPr>
          </a:lstStyle>
          <a:p>
            <a:pPr>
              <a:defRPr/>
            </a:pPr>
            <a:fld id="{E1BC4F9D-7992-405B-93FC-CE7AEB8F2C47}" type="datetimeFigureOut">
              <a:rPr lang="tr-TR"/>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EB003D5-BB0A-40D5-9156-776CBF35009D}" type="slidenum">
              <a:rPr lang="tr-TR" altLang="tr-TR"/>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24001">
              <a:srgbClr val="FFFFFF"/>
            </a:gs>
            <a:gs pos="96001">
              <a:srgbClr val="CAD9EB"/>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tr-TR" altLang="tr-TR"/>
              <a:t>Asıl başlık stili için tıklatın</a:t>
            </a:r>
            <a:endParaRPr lang="tr-TR" altLang="tr-T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tr-TR" altLang="tr-TR"/>
              <a:t>Asıl metin stillerini düzenlemek için tıklatın</a:t>
            </a:r>
            <a:endParaRPr lang="tr-TR" altLang="tr-TR"/>
          </a:p>
          <a:p>
            <a:pPr lvl="1"/>
            <a:r>
              <a:rPr lang="tr-TR" altLang="tr-TR"/>
              <a:t>İkinci düzey</a:t>
            </a:r>
            <a:endParaRPr lang="tr-TR" altLang="tr-TR"/>
          </a:p>
          <a:p>
            <a:pPr lvl="2"/>
            <a:r>
              <a:rPr lang="tr-TR" altLang="tr-TR"/>
              <a:t>Üçüncü düzey</a:t>
            </a:r>
            <a:endParaRPr lang="tr-TR" altLang="tr-TR"/>
          </a:p>
          <a:p>
            <a:pPr lvl="3"/>
            <a:r>
              <a:rPr lang="tr-TR" altLang="tr-TR"/>
              <a:t>Dördüncü düzey</a:t>
            </a:r>
            <a:endParaRPr lang="tr-TR" altLang="tr-TR"/>
          </a:p>
          <a:p>
            <a:pPr lvl="4"/>
            <a:r>
              <a:rPr lang="tr-TR" altLang="tr-TR"/>
              <a:t>Beşinci düzey</a:t>
            </a:r>
            <a:endParaRPr lang="tr-TR" alt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8B1C961-9007-4CBB-8FFE-A8CE6D38CC20}" type="datetimeFigureOut">
              <a:rPr lang="tr-TR"/>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1C5BF5ED-EC06-416A-A97C-1DDEE8841DD8}" type="slidenum">
              <a:rPr lang="tr-TR" altLang="tr-TR"/>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076" name="Dikdörtgen 4"/>
          <p:cNvSpPr>
            <a:spLocks noChangeArrowheads="1"/>
          </p:cNvSpPr>
          <p:nvPr/>
        </p:nvSpPr>
        <p:spPr bwMode="auto">
          <a:xfrm>
            <a:off x="1937345" y="5504185"/>
            <a:ext cx="52566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dirty="0"/>
              <a:t>Dr. Öğretim Üyesi Haldun TURAN</a:t>
            </a:r>
            <a:endParaRPr lang="tr-TR" altLang="tr-TR" sz="2000" b="1" dirty="0"/>
          </a:p>
          <a:p>
            <a:pPr algn="ctr" eaLnBrk="1" hangingPunct="1">
              <a:spcBef>
                <a:spcPct val="0"/>
              </a:spcBef>
              <a:buFontTx/>
              <a:buNone/>
            </a:pPr>
            <a:r>
              <a:rPr lang="tr-TR" altLang="tr-TR" sz="1600" i="1" dirty="0">
                <a:solidFill>
                  <a:schemeClr val="accent3">
                    <a:lumMod val="50000"/>
                  </a:schemeClr>
                </a:solidFill>
              </a:rPr>
              <a:t>İstanbul Rumeli Üniversitesi</a:t>
            </a:r>
            <a:endParaRPr lang="tr-TR" altLang="tr-TR" sz="1600" i="1" dirty="0">
              <a:solidFill>
                <a:schemeClr val="accent3">
                  <a:lumMod val="50000"/>
                </a:schemeClr>
              </a:solidFill>
            </a:endParaRPr>
          </a:p>
          <a:p>
            <a:pPr algn="ctr" eaLnBrk="1" hangingPunct="1">
              <a:spcBef>
                <a:spcPct val="0"/>
              </a:spcBef>
              <a:buFontTx/>
              <a:buNone/>
            </a:pPr>
            <a:r>
              <a:rPr lang="tr-TR" altLang="tr-TR" sz="1600" i="1" dirty="0">
                <a:solidFill>
                  <a:schemeClr val="accent3">
                    <a:lumMod val="50000"/>
                  </a:schemeClr>
                </a:solidFill>
              </a:rPr>
              <a:t>Endüstri Mühendisliği Bölümü </a:t>
            </a:r>
            <a:endParaRPr lang="tr-TR" altLang="tr-TR" sz="1600" i="1" dirty="0">
              <a:solidFill>
                <a:schemeClr val="accent3">
                  <a:lumMod val="50000"/>
                </a:schemeClr>
              </a:solidFill>
            </a:endParaRPr>
          </a:p>
        </p:txBody>
      </p:sp>
      <p:sp>
        <p:nvSpPr>
          <p:cNvPr id="17" name="Dikdörtgen 4"/>
          <p:cNvSpPr>
            <a:spLocks noChangeArrowheads="1"/>
          </p:cNvSpPr>
          <p:nvPr/>
        </p:nvSpPr>
        <p:spPr bwMode="auto">
          <a:xfrm>
            <a:off x="-6350" y="4941674"/>
            <a:ext cx="9144000" cy="307975"/>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haldun.turan@rumeli.edu.tr</a:t>
            </a:r>
            <a:endParaRPr lang="tr-TR" altLang="tr-T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p:nvPr/>
        </p:nvSpPr>
        <p:spPr bwMode="auto">
          <a:xfrm>
            <a:off x="0" y="2636282"/>
            <a:ext cx="9144000" cy="1512888"/>
          </a:xfrm>
          <a:prstGeom prst="rect">
            <a:avLst/>
          </a:prstGeom>
          <a:solidFill>
            <a:schemeClr val="accent3">
              <a:lumMod val="60000"/>
              <a:lumOff val="40000"/>
            </a:schemeClr>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chor="ct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DANIŞMANLIK İŞLETMELERİNİN İŞLEVLERİ VE AİLE İŞLETMELERİNE KATKILARI</a:t>
            </a:r>
            <a:endPar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pic>
        <p:nvPicPr>
          <p:cNvPr id="2" name="Resim 10"/>
          <p:cNvPicPr>
            <a:picLocks noChangeAspect="1"/>
          </p:cNvPicPr>
          <p:nvPr/>
        </p:nvPicPr>
        <p:blipFill>
          <a:blip r:embed="rId1"/>
          <a:stretch>
            <a:fillRect/>
          </a:stretch>
        </p:blipFill>
        <p:spPr>
          <a:xfrm>
            <a:off x="2379345" y="332105"/>
            <a:ext cx="4372610" cy="17183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eaLnBrk="1" hangingPunct="1">
              <a:defRPr/>
            </a:pPr>
            <a:r>
              <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rPr>
              <a:t>KURAMSAL ÇERÇEVE</a:t>
            </a:r>
            <a:endPar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Box 5"/>
          <p:cNvSpPr txBox="1"/>
          <p:nvPr/>
        </p:nvSpPr>
        <p:spPr>
          <a:xfrm>
            <a:off x="261620" y="2853690"/>
            <a:ext cx="8620760" cy="2168525"/>
          </a:xfrm>
          <a:prstGeom prst="rect">
            <a:avLst/>
          </a:prstGeom>
          <a:noFill/>
        </p:spPr>
        <p:txBody>
          <a:bodyPr wrap="square" rtlCol="0">
            <a:spAutoFit/>
          </a:bodyPr>
          <a:p>
            <a:pPr marL="0" indent="0" algn="just">
              <a:lnSpc>
                <a:spcPct val="150000"/>
              </a:lnSpc>
              <a:buFont typeface="Arial" panose="020B0604020202020204" pitchFamily="34" charset="0"/>
              <a:buNone/>
            </a:pPr>
            <a:r>
              <a:rPr lang="tr-TR" altLang="en-US">
                <a:latin typeface="Arial" panose="020B0604020202020204" pitchFamily="34" charset="0"/>
                <a:cs typeface="Arial" panose="020B0604020202020204" pitchFamily="34" charset="0"/>
                <a:sym typeface="+mn-ea"/>
              </a:rPr>
              <a:t>Aile şirketlerinin diğer ticari işletmelere göre bazı ayırt edici özellikleri ; </a:t>
            </a:r>
            <a:endParaRPr lang="tr-TR" altLang="en-US">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tr-TR" altLang="en-US">
                <a:sym typeface="+mn-ea"/>
              </a:rPr>
              <a:t>Aynı aileden iki kuşak birlikte çalışır, aynı kişi şirketi kurar ve yönetir,</a:t>
            </a:r>
            <a:endParaRPr lang="tr-TR" altLang="en-US"/>
          </a:p>
          <a:p>
            <a:pPr marL="285750" indent="-285750" algn="just">
              <a:lnSpc>
                <a:spcPct val="150000"/>
              </a:lnSpc>
              <a:buFont typeface="Arial" panose="020B0604020202020204" pitchFamily="34" charset="0"/>
              <a:buChar char="•"/>
            </a:pPr>
            <a:r>
              <a:rPr lang="tr-TR" altLang="en-US">
                <a:sym typeface="+mn-ea"/>
              </a:rPr>
              <a:t>Hemen hemen her şey kurucunun kuralına bağlıdır,</a:t>
            </a:r>
            <a:endParaRPr lang="tr-TR" altLang="en-US"/>
          </a:p>
          <a:p>
            <a:pPr marL="285750" indent="-285750" algn="just">
              <a:lnSpc>
                <a:spcPct val="150000"/>
              </a:lnSpc>
              <a:buFont typeface="Arial" panose="020B0604020202020204" pitchFamily="34" charset="0"/>
              <a:buChar char="•"/>
            </a:pPr>
            <a:r>
              <a:rPr lang="tr-TR" altLang="en-US">
                <a:sym typeface="+mn-ea"/>
              </a:rPr>
              <a:t>Yönetici akrabalarına öncelik verir ve kurucunun şirketini elinde tutar, </a:t>
            </a:r>
            <a:endParaRPr lang="tr-TR" altLang="en-US"/>
          </a:p>
          <a:p>
            <a:pPr marL="285750" indent="-285750" algn="just">
              <a:lnSpc>
                <a:spcPct val="150000"/>
              </a:lnSpc>
              <a:buFont typeface="Arial" panose="020B0604020202020204" pitchFamily="34" charset="0"/>
              <a:buChar char="•"/>
            </a:pPr>
            <a:r>
              <a:rPr lang="tr-TR" altLang="en-US">
                <a:sym typeface="+mn-ea"/>
              </a:rPr>
              <a:t>Önemli olan onu gelecek nesillere aktarmaktır.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6387" name="Dikdörtgen 3"/>
          <p:cNvSpPr>
            <a:spLocks noChangeArrowheads="1"/>
          </p:cNvSpPr>
          <p:nvPr/>
        </p:nvSpPr>
        <p:spPr bwMode="auto">
          <a:xfrm>
            <a:off x="539433" y="2850833"/>
            <a:ext cx="80264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rPr>
              <a:t>Sunumumuza </a:t>
            </a:r>
            <a:r>
              <a:rPr lang="tr-TR" altLang="tr-TR" sz="2000" dirty="0" err="1">
                <a:latin typeface="Arial" panose="020B0604020202020204" pitchFamily="34" charset="0"/>
                <a:cs typeface="Arial" panose="020B0604020202020204" pitchFamily="34" charset="0"/>
              </a:rPr>
              <a:t>istatiksel</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araştırmalarımız</a:t>
            </a:r>
            <a:r>
              <a:rPr lang="tr-TR" altLang="tr-TR" sz="2000" dirty="0">
                <a:latin typeface="Arial" panose="020B0604020202020204" pitchFamily="34" charset="0"/>
                <a:cs typeface="Arial" panose="020B0604020202020204" pitchFamily="34" charset="0"/>
              </a:rPr>
              <a:t> ile devam ediyoruz.</a:t>
            </a:r>
            <a:endParaRPr lang="tr-TR" altLang="tr-TR" sz="2000"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endParaRPr lang="tr-TR" altLang="tr-TR" sz="2000"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rPr>
              <a:t>Bu çalışmada kullandığımız istatistikler ve veriler  internet ortamından taranılarak bulunup derlenmiştir.</a:t>
            </a:r>
            <a:endParaRPr lang="tr-TR" altLang="tr-TR" sz="2000" dirty="0">
              <a:latin typeface="Arial" panose="020B0604020202020204" pitchFamily="34" charset="0"/>
              <a:cs typeface="Arial" panose="020B0604020202020204" pitchFamily="34" charset="0"/>
            </a:endParaRPr>
          </a:p>
        </p:txBody>
      </p:sp>
      <p:sp>
        <p:nvSpPr>
          <p:cNvPr id="9"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İSTATİSTİKLER VE ARAŞTIRMALAR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sp>
        <p:nvSpPr>
          <p:cNvPr id="8"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Resim 10"/>
          <p:cNvPicPr>
            <a:picLocks noChangeAspect="1"/>
          </p:cNvPicPr>
          <p:nvPr/>
        </p:nvPicPr>
        <p:blipFill>
          <a:blip r:embed="rId2"/>
          <a:stretch>
            <a:fillRect/>
          </a:stretch>
        </p:blipFill>
        <p:spPr>
          <a:xfrm>
            <a:off x="3646499" y="39603"/>
            <a:ext cx="1523978" cy="5987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6387" name="Dikdörtgen 3"/>
          <p:cNvSpPr>
            <a:spLocks noChangeArrowheads="1"/>
          </p:cNvSpPr>
          <p:nvPr/>
        </p:nvSpPr>
        <p:spPr bwMode="auto">
          <a:xfrm>
            <a:off x="539433" y="2850833"/>
            <a:ext cx="80264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sym typeface="+mn-ea"/>
              </a:rPr>
              <a:t>Aile işletmeleri ülke ekonomimizde ve küresel ekonomide çok önemli bir yer tutmaktadır. Aile işletmelerinin ekonomideki oranı göz önüne alındığında, sorunlarından kurtulmak ve düzenli çalışmalarını sağlamanın önemi ortaya çıkmaktadır.</a:t>
            </a:r>
            <a:endParaRPr lang="tr-TR" altLang="tr-TR" sz="2000" dirty="0">
              <a:latin typeface="Arial" panose="020B0604020202020204" pitchFamily="34" charset="0"/>
              <a:cs typeface="Arial" panose="020B0604020202020204" pitchFamily="34" charset="0"/>
            </a:endParaRPr>
          </a:p>
        </p:txBody>
      </p:sp>
      <p:sp>
        <p:nvSpPr>
          <p:cNvPr id="9"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İSTATİSTİKLER VE ARAŞTIRMALAR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sp>
        <p:nvSpPr>
          <p:cNvPr id="8"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Resim 10"/>
          <p:cNvPicPr>
            <a:picLocks noChangeAspect="1"/>
          </p:cNvPicPr>
          <p:nvPr/>
        </p:nvPicPr>
        <p:blipFill>
          <a:blip r:embed="rId2"/>
          <a:stretch>
            <a:fillRect/>
          </a:stretch>
        </p:blipFill>
        <p:spPr>
          <a:xfrm>
            <a:off x="3646499" y="39603"/>
            <a:ext cx="1523978" cy="5987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39493" y="1340557"/>
            <a:ext cx="7610354" cy="412227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11445" y="908843"/>
            <a:ext cx="7255629"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9"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BULGULAR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sp>
        <p:nvSpPr>
          <p:cNvPr id="8"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Resim 10"/>
          <p:cNvPicPr>
            <a:picLocks noChangeAspect="1"/>
          </p:cNvPicPr>
          <p:nvPr/>
        </p:nvPicPr>
        <p:blipFill>
          <a:blip r:embed="rId2"/>
          <a:stretch>
            <a:fillRect/>
          </a:stretch>
        </p:blipFill>
        <p:spPr>
          <a:xfrm>
            <a:off x="3646499" y="39603"/>
            <a:ext cx="1523978" cy="598706"/>
          </a:xfrm>
          <a:prstGeom prst="rect">
            <a:avLst/>
          </a:prstGeom>
        </p:spPr>
      </p:pic>
      <p:sp>
        <p:nvSpPr>
          <p:cNvPr id="3" name="Text Box 2"/>
          <p:cNvSpPr txBox="1"/>
          <p:nvPr/>
        </p:nvSpPr>
        <p:spPr>
          <a:xfrm>
            <a:off x="172085" y="2347595"/>
            <a:ext cx="8799195" cy="2584450"/>
          </a:xfrm>
          <a:prstGeom prst="rect">
            <a:avLst/>
          </a:prstGeom>
          <a:noFill/>
        </p:spPr>
        <p:txBody>
          <a:bodyPr vert="horz" wrap="square" rtlCol="0" anchor="t" anchorCtr="0">
            <a:spAutoFit/>
          </a:bodyPr>
          <a:p>
            <a:pPr algn="just">
              <a:lnSpc>
                <a:spcPct val="150000"/>
              </a:lnSpc>
            </a:pPr>
            <a:r>
              <a:rPr lang="tr-TR" altLang="en-US" sz="1800">
                <a:latin typeface="Arial" panose="020B0604020202020204" pitchFamily="34" charset="0"/>
                <a:cs typeface="Arial" panose="020B0604020202020204" pitchFamily="34" charset="0"/>
              </a:rPr>
              <a:t>İstihdama, ekonomiye ve hatta sosyal hayata katkı sağlamaları nedeniyle aile işletmeleri, tüm ülkeler için büyük sosyal ve ekonomik öneme sahiptir.</a:t>
            </a:r>
            <a:endParaRPr lang="tr-TR" altLang="en-US" sz="18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800">
                <a:latin typeface="Arial" panose="020B0604020202020204" pitchFamily="34" charset="0"/>
                <a:cs typeface="Arial" panose="020B0604020202020204" pitchFamily="34" charset="0"/>
                <a:sym typeface="+mn-ea"/>
              </a:rPr>
              <a:t>2017 verilerine göre Türkiye'deki yaklaşık 700.000 şirketin 695.000'i (0,28) küçük, 4.000'i orta (%0.57) ve 1.000'i büyük (%0.1). </a:t>
            </a:r>
            <a:endParaRPr lang="en-US" sz="18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tr-TR" altLang="en-US" sz="1800">
                <a:latin typeface="Arial" panose="020B0604020202020204" pitchFamily="34" charset="0"/>
                <a:cs typeface="Arial" panose="020B0604020202020204" pitchFamily="34" charset="0"/>
                <a:sym typeface="+mn-ea"/>
              </a:rPr>
              <a:t>M</a:t>
            </a:r>
            <a:r>
              <a:rPr lang="en-US" sz="1800">
                <a:latin typeface="Arial" panose="020B0604020202020204" pitchFamily="34" charset="0"/>
                <a:cs typeface="Arial" panose="020B0604020202020204" pitchFamily="34" charset="0"/>
                <a:sym typeface="+mn-ea"/>
              </a:rPr>
              <a:t>illi gelirin %5'ini, ihracatın %5'ini ve istihdamın %3'ünü sağlamaktadır </a:t>
            </a:r>
            <a:endParaRPr lang="en-US" sz="1800">
              <a:latin typeface="Arial" panose="020B0604020202020204" pitchFamily="34" charset="0"/>
              <a:cs typeface="Arial" panose="020B0604020202020204" pitchFamily="34" charset="0"/>
            </a:endParaRPr>
          </a:p>
          <a:p>
            <a:pPr algn="just">
              <a:lnSpc>
                <a:spcPct val="150000"/>
              </a:lnSpc>
            </a:pPr>
            <a:endParaRPr lang="tr-TR" altLang="en-US" sz="18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1771" y="1268451"/>
            <a:ext cx="8114677" cy="445317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6" name="Resim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6101" y="1204874"/>
            <a:ext cx="6891797" cy="44482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pic>
        <p:nvPicPr>
          <p:cNvPr id="3" name="Resim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4916" y="1052181"/>
            <a:ext cx="6754168" cy="47536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9"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SONUÇ VE ÖNERİLER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sp>
        <p:nvSpPr>
          <p:cNvPr id="8"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Resim 10"/>
          <p:cNvPicPr>
            <a:picLocks noChangeAspect="1"/>
          </p:cNvPicPr>
          <p:nvPr/>
        </p:nvPicPr>
        <p:blipFill>
          <a:blip r:embed="rId2"/>
          <a:stretch>
            <a:fillRect/>
          </a:stretch>
        </p:blipFill>
        <p:spPr>
          <a:xfrm>
            <a:off x="3646499" y="39603"/>
            <a:ext cx="1523978" cy="598706"/>
          </a:xfrm>
          <a:prstGeom prst="rect">
            <a:avLst/>
          </a:prstGeom>
        </p:spPr>
      </p:pic>
      <p:sp>
        <p:nvSpPr>
          <p:cNvPr id="2" name="Text Box 1"/>
          <p:cNvSpPr txBox="1"/>
          <p:nvPr/>
        </p:nvSpPr>
        <p:spPr>
          <a:xfrm>
            <a:off x="395605" y="2853690"/>
            <a:ext cx="8305800" cy="2168525"/>
          </a:xfrm>
          <a:prstGeom prst="rect">
            <a:avLst/>
          </a:prstGeom>
          <a:noFill/>
        </p:spPr>
        <p:txBody>
          <a:bodyPr wrap="square" rtlCol="0">
            <a:spAutoFit/>
          </a:bodyPr>
          <a:p>
            <a:pPr algn="just">
              <a:lnSpc>
                <a:spcPct val="150000"/>
              </a:lnSpc>
            </a:pPr>
            <a:r>
              <a:rPr lang="tr-TR" altLang="tr-TR" dirty="0">
                <a:latin typeface="Arial" panose="020B0604020202020204" pitchFamily="34" charset="0"/>
                <a:cs typeface="Arial" panose="020B0604020202020204" pitchFamily="34" charset="0"/>
                <a:sym typeface="+mn-ea"/>
              </a:rPr>
              <a:t>Aile işletmelerinin ekonomideki oranı göz önüne alındığında, sorunlarından kurtulmak ve düzenli çalışmalarını sağlamanın önemi ortaya çıkmaktadır. Bu işletmelerin dikkatle incelenmesi, etkili bir şekilde, aile şirketlerinin karşılaştığı sorunlar çözüme ulaştırılarak faaliyetlerinin etkili biçimde yerine getirmeleri sağlanmalıdır.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100" name="Dikdörtgen 3"/>
          <p:cNvSpPr>
            <a:spLocks noChangeArrowheads="1"/>
          </p:cNvSpPr>
          <p:nvPr/>
        </p:nvSpPr>
        <p:spPr bwMode="auto">
          <a:xfrm>
            <a:off x="395288" y="1700213"/>
            <a:ext cx="8026400" cy="5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000" dirty="0">
                <a:latin typeface="Arial" panose="020B0604020202020204" pitchFamily="34" charset="0"/>
                <a:cs typeface="Arial" panose="020B0604020202020204" pitchFamily="34" charset="0"/>
              </a:rPr>
              <a:t>Danışmanlık işletmelerinin aile işletmelerine katkıları için incelemelerimiz ;</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Aile işletmelerinin özellikleri </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Ailenin </a:t>
            </a:r>
            <a:r>
              <a:rPr lang="tr-TR" altLang="tr-TR" sz="2000" dirty="0" err="1">
                <a:latin typeface="Arial" panose="020B0604020202020204" pitchFamily="34" charset="0"/>
                <a:cs typeface="Arial" panose="020B0604020202020204" pitchFamily="34" charset="0"/>
              </a:rPr>
              <a:t>işletme</a:t>
            </a:r>
            <a:r>
              <a:rPr lang="tr-TR" altLang="tr-TR" sz="2000" dirty="0">
                <a:latin typeface="Arial" panose="020B0604020202020204" pitchFamily="34" charset="0"/>
                <a:cs typeface="Arial" panose="020B0604020202020204" pitchFamily="34" charset="0"/>
              </a:rPr>
              <a:t> üzerine etkisi</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rPr>
              <a:t>Aile </a:t>
            </a:r>
            <a:r>
              <a:rPr lang="tr-TR" altLang="tr-TR" sz="2000" dirty="0" err="1">
                <a:latin typeface="Arial" panose="020B0604020202020204" pitchFamily="34" charset="0"/>
                <a:cs typeface="Arial" panose="020B0604020202020204" pitchFamily="34" charset="0"/>
              </a:rPr>
              <a:t>işletmelerinde yönetim </a:t>
            </a:r>
            <a:r>
              <a:rPr lang="tr-TR" altLang="tr-TR" sz="2000" dirty="0">
                <a:latin typeface="Arial" panose="020B0604020202020204" pitchFamily="34" charset="0"/>
                <a:cs typeface="Arial" panose="020B0604020202020204" pitchFamily="34" charset="0"/>
              </a:rPr>
              <a:t>sorunları ve yönetim şekli</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Aile işletmelerinde büyüme sorunları</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Kurumsallaşma</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Aile işletmelerinin kurumsallaşması</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r>
              <a:rPr lang="tr-TR" altLang="tr-TR" sz="2000" dirty="0">
                <a:latin typeface="Arial" panose="020B0604020202020204" pitchFamily="34" charset="0"/>
                <a:cs typeface="Arial" panose="020B0604020202020204" pitchFamily="34" charset="0"/>
                <a:sym typeface="+mn-ea"/>
              </a:rPr>
              <a:t>Aile işletmelerinde kurum içi eğitim sorunları</a:t>
            </a: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endParaRPr lang="tr-TR" altLang="tr-TR" sz="2000" dirty="0">
              <a:latin typeface="Arial" panose="020B0604020202020204" pitchFamily="34" charset="0"/>
              <a:cs typeface="Arial" panose="020B0604020202020204" pitchFamily="34" charset="0"/>
            </a:endParaRPr>
          </a:p>
          <a:p>
            <a:pPr marL="342900" indent="-342900" algn="just" eaLnBrk="1" hangingPunct="1">
              <a:lnSpc>
                <a:spcPct val="150000"/>
              </a:lnSpc>
              <a:spcBef>
                <a:spcPct val="0"/>
              </a:spcBef>
              <a:buFontTx/>
              <a:buChar char="-"/>
            </a:pPr>
            <a:endParaRPr lang="tr-TR" altLang="tr-TR" sz="2000" dirty="0">
              <a:latin typeface="Arial" panose="020B0604020202020204" pitchFamily="34" charset="0"/>
              <a:cs typeface="Arial" panose="020B0604020202020204" pitchFamily="34" charset="0"/>
            </a:endParaRPr>
          </a:p>
        </p:txBody>
      </p:sp>
      <p:sp>
        <p:nvSpPr>
          <p:cNvPr id="8"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1"/>
          <a:stretch>
            <a:fillRect/>
          </a:stretch>
        </p:blipFill>
        <p:spPr>
          <a:xfrm>
            <a:off x="-6780" y="715963"/>
            <a:ext cx="1809119" cy="751455"/>
          </a:xfrm>
          <a:prstGeom prst="rect">
            <a:avLst/>
          </a:prstGeom>
        </p:spPr>
      </p:pic>
      <p:pic>
        <p:nvPicPr>
          <p:cNvPr id="11" name="Resim 10"/>
          <p:cNvPicPr>
            <a:picLocks noChangeAspect="1"/>
          </p:cNvPicPr>
          <p:nvPr/>
        </p:nvPicPr>
        <p:blipFill>
          <a:blip r:embed="rId2"/>
          <a:stretch>
            <a:fillRect/>
          </a:stretch>
        </p:blipFill>
        <p:spPr>
          <a:xfrm>
            <a:off x="3646499" y="39603"/>
            <a:ext cx="1523978" cy="598706"/>
          </a:xfrm>
          <a:prstGeom prst="rect">
            <a:avLst/>
          </a:prstGeom>
        </p:spPr>
      </p:pic>
      <p:pic>
        <p:nvPicPr>
          <p:cNvPr id="4" name="Resim 3"/>
          <p:cNvPicPr>
            <a:picLocks noChangeAspect="1"/>
          </p:cNvPicPr>
          <p:nvPr/>
        </p:nvPicPr>
        <p:blipFill>
          <a:blip r:embed="rId3"/>
          <a:stretch>
            <a:fillRect/>
          </a:stretch>
        </p:blipFill>
        <p:spPr>
          <a:xfrm>
            <a:off x="7740352" y="865254"/>
            <a:ext cx="1041400" cy="368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SONUÇ VE ÖNERİLER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pic>
        <p:nvPicPr>
          <p:cNvPr id="12" name="Resim 10"/>
          <p:cNvPicPr>
            <a:picLocks noChangeAspect="1"/>
          </p:cNvPicPr>
          <p:nvPr/>
        </p:nvPicPr>
        <p:blipFill>
          <a:blip r:embed="rId2"/>
          <a:stretch>
            <a:fillRect/>
          </a:stretch>
        </p:blipFill>
        <p:spPr>
          <a:xfrm>
            <a:off x="3646499" y="39603"/>
            <a:ext cx="1523978" cy="598706"/>
          </a:xfrm>
          <a:prstGeom prst="rect">
            <a:avLst/>
          </a:prstGeom>
        </p:spPr>
      </p:pic>
      <p:sp>
        <p:nvSpPr>
          <p:cNvPr id="2" name="Text Box 1"/>
          <p:cNvSpPr txBox="1"/>
          <p:nvPr/>
        </p:nvSpPr>
        <p:spPr>
          <a:xfrm>
            <a:off x="467995" y="2853690"/>
            <a:ext cx="8224520" cy="2168525"/>
          </a:xfrm>
          <a:prstGeom prst="rect">
            <a:avLst/>
          </a:prstGeom>
          <a:noFill/>
        </p:spPr>
        <p:txBody>
          <a:bodyPr wrap="square" rtlCol="0">
            <a:spAutoFit/>
          </a:bodyPr>
          <a:p>
            <a:pPr algn="just">
              <a:lnSpc>
                <a:spcPct val="150000"/>
              </a:lnSpc>
            </a:pPr>
            <a:r>
              <a:rPr lang="tr-TR" altLang="tr-TR" dirty="0">
                <a:latin typeface="Arial" panose="020B0604020202020204" pitchFamily="34" charset="0"/>
                <a:cs typeface="Arial" panose="020B0604020202020204" pitchFamily="34" charset="0"/>
                <a:sym typeface="+mn-ea"/>
              </a:rPr>
              <a:t>Kuşaklar arası çatışmalar, demografik sorunlar, rol çatışmaları, eski alışkanlıklar, gelecek planlaması eksikliği, güç mücadeleleri, dedikodu, profesyonelleşmeye olan direnç, kurumsallaşamama gibi konular çözülmesi gereken konular arasında sayılabilir. Tüm bu sorunların aile işletmelerinde etkinliği ve </a:t>
            </a:r>
            <a:r>
              <a:rPr lang="tr-TR" altLang="tr-TR" dirty="0" err="1">
                <a:latin typeface="Arial" panose="020B0604020202020204" pitchFamily="34" charset="0"/>
                <a:cs typeface="Arial" panose="020B0604020202020204" pitchFamily="34" charset="0"/>
                <a:sym typeface="+mn-ea"/>
              </a:rPr>
              <a:t>üretkenliğini de</a:t>
            </a:r>
            <a:r>
              <a:rPr lang="tr-TR" altLang="tr-TR" dirty="0">
                <a:latin typeface="Arial" panose="020B0604020202020204" pitchFamily="34" charset="0"/>
                <a:cs typeface="Arial" panose="020B0604020202020204" pitchFamily="34" charset="0"/>
                <a:sym typeface="+mn-ea"/>
              </a:rPr>
              <a:t> azaltmaktadır.</a:t>
            </a:r>
            <a:endParaRPr lang="en-US"/>
          </a:p>
        </p:txBody>
      </p:sp>
      <p:sp>
        <p:nvSpPr>
          <p:cNvPr id="5"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9" name="Başlık 13"/>
          <p:cNvSpPr>
            <a:spLocks noGrp="1"/>
          </p:cNvSpPr>
          <p:nvPr>
            <p:ph type="title"/>
          </p:nvPr>
        </p:nvSpPr>
        <p:spPr>
          <a:xfrm>
            <a:off x="0" y="715963"/>
            <a:ext cx="9144000" cy="744537"/>
          </a:xfrm>
          <a:gradFill>
            <a:gsLst>
              <a:gs pos="0">
                <a:srgbClr val="14CD68"/>
              </a:gs>
              <a:gs pos="100000">
                <a:srgbClr val="035C7D"/>
              </a:gs>
            </a:gsLst>
            <a:lin scaled="0"/>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SONUÇ VE ÖNERİLER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7" name="Resim 12"/>
          <p:cNvPicPr>
            <a:picLocks noChangeAspect="1"/>
          </p:cNvPicPr>
          <p:nvPr/>
        </p:nvPicPr>
        <p:blipFill>
          <a:blip r:embed="rId1"/>
          <a:stretch>
            <a:fillRect/>
          </a:stretch>
        </p:blipFill>
        <p:spPr>
          <a:xfrm>
            <a:off x="7740352" y="865254"/>
            <a:ext cx="1041400" cy="368300"/>
          </a:xfrm>
          <a:prstGeom prst="rect">
            <a:avLst/>
          </a:prstGeom>
        </p:spPr>
      </p:pic>
      <p:sp>
        <p:nvSpPr>
          <p:cNvPr id="8" name="Dikdörtgen 4"/>
          <p:cNvSpPr>
            <a:spLocks noChangeArrowheads="1"/>
          </p:cNvSpPr>
          <p:nvPr/>
        </p:nvSpPr>
        <p:spPr bwMode="auto">
          <a:xfrm>
            <a:off x="0" y="6642100"/>
            <a:ext cx="9144000" cy="245110"/>
          </a:xfrm>
          <a:prstGeom prst="rect">
            <a:avLst/>
          </a:prstGeom>
          <a:gradFill>
            <a:gsLst>
              <a:gs pos="0">
                <a:srgbClr val="14CD68"/>
              </a:gs>
              <a:gs pos="100000">
                <a:srgbClr val="035C7D"/>
              </a:gs>
            </a:gsLst>
            <a:lin scaled="0"/>
          </a:gra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Resim 10"/>
          <p:cNvPicPr>
            <a:picLocks noChangeAspect="1"/>
          </p:cNvPicPr>
          <p:nvPr/>
        </p:nvPicPr>
        <p:blipFill>
          <a:blip r:embed="rId2"/>
          <a:stretch>
            <a:fillRect/>
          </a:stretch>
        </p:blipFill>
        <p:spPr>
          <a:xfrm>
            <a:off x="3646499" y="39603"/>
            <a:ext cx="1523978" cy="598706"/>
          </a:xfrm>
          <a:prstGeom prst="rect">
            <a:avLst/>
          </a:prstGeom>
        </p:spPr>
      </p:pic>
      <p:sp>
        <p:nvSpPr>
          <p:cNvPr id="2" name="Text Box 1"/>
          <p:cNvSpPr txBox="1"/>
          <p:nvPr/>
        </p:nvSpPr>
        <p:spPr>
          <a:xfrm>
            <a:off x="508635" y="2646045"/>
            <a:ext cx="7799070" cy="2584450"/>
          </a:xfrm>
          <a:prstGeom prst="rect">
            <a:avLst/>
          </a:prstGeom>
          <a:noFill/>
        </p:spPr>
        <p:txBody>
          <a:bodyPr wrap="square" rtlCol="0">
            <a:spAutoFit/>
          </a:bodyPr>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Önemli olan, birlikte çalışan kişilerin amaçları ve umutlarını da göz önünde bulunduran bir yapının oluşturulabilmesidir. Bu çerçevede, büyüme ve değişim konusunda bilgilendirme ile direnmeyi önleme, yöneticileri eski ve kalıplaşmış düşüncelerinden kurtararak, dönemin şartlarına uygun düşünmelerini sağlayıcı eğitim çalışmaları işletmelerin büyürken karşılaşacağı sorunları azaltacaktır.</a:t>
            </a:r>
            <a:endParaRPr lang="en-US"/>
          </a:p>
        </p:txBody>
      </p:sp>
      <p:sp>
        <p:nvSpPr>
          <p:cNvPr id="3" name="Başlık 13"/>
          <p:cNvSpPr>
            <a:spLocks noGrp="1"/>
          </p:cNvSpPr>
          <p:nvPr/>
        </p:nvSpPr>
        <p:spPr>
          <a:xfrm>
            <a:off x="0" y="716598"/>
            <a:ext cx="9144000" cy="74453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normAutofit fontScale="90000"/>
          </a:bodyPr>
          <a:lstStyle>
            <a:lvl1pPr algn="ctr" rtl="0" eaLnBrk="0" fontAlgn="base" hangingPunct="0">
              <a:spcBef>
                <a:spcPct val="0"/>
              </a:spcBef>
              <a:spcAft>
                <a:spcPct val="0"/>
              </a:spcAft>
              <a:defRPr sz="4400" kern="1200">
                <a:solidFill>
                  <a:schemeClr val="dk1"/>
                </a:solidFill>
                <a:latin typeface="+mj-lt"/>
                <a:ea typeface="+mj-ea"/>
                <a:cs typeface="+mj-cs"/>
              </a:defRPr>
            </a:lvl1pPr>
            <a:lvl2pPr algn="ctr" rtl="0" eaLnBrk="0" fontAlgn="base" hangingPunct="0">
              <a:spcBef>
                <a:spcPct val="0"/>
              </a:spcBef>
              <a:spcAft>
                <a:spcPct val="0"/>
              </a:spcAft>
              <a:defRPr sz="4400">
                <a:solidFill>
                  <a:schemeClr val="dk1"/>
                </a:solidFill>
                <a:latin typeface="Calibri" panose="020F0502020204030204" pitchFamily="34" charset="0"/>
              </a:defRPr>
            </a:lvl2pPr>
            <a:lvl3pPr algn="ctr" rtl="0" eaLnBrk="0" fontAlgn="base" hangingPunct="0">
              <a:spcBef>
                <a:spcPct val="0"/>
              </a:spcBef>
              <a:spcAft>
                <a:spcPct val="0"/>
              </a:spcAft>
              <a:defRPr sz="4400">
                <a:solidFill>
                  <a:schemeClr val="dk1"/>
                </a:solidFill>
                <a:latin typeface="Calibri" panose="020F0502020204030204" pitchFamily="34" charset="0"/>
              </a:defRPr>
            </a:lvl3pPr>
            <a:lvl4pPr algn="ctr" rtl="0" eaLnBrk="0" fontAlgn="base" hangingPunct="0">
              <a:spcBef>
                <a:spcPct val="0"/>
              </a:spcBef>
              <a:spcAft>
                <a:spcPct val="0"/>
              </a:spcAft>
              <a:defRPr sz="4400">
                <a:solidFill>
                  <a:schemeClr val="dk1"/>
                </a:solidFill>
                <a:latin typeface="Calibri" panose="020F0502020204030204" pitchFamily="34" charset="0"/>
              </a:defRPr>
            </a:lvl4pPr>
            <a:lvl5pPr algn="ctr" rtl="0" eaLnBrk="0" fontAlgn="base" hangingPunct="0">
              <a:spcBef>
                <a:spcPct val="0"/>
              </a:spcBef>
              <a:spcAft>
                <a:spcPct val="0"/>
              </a:spcAft>
              <a:defRPr sz="4400">
                <a:solidFill>
                  <a:schemeClr val="dk1"/>
                </a:solidFill>
                <a:latin typeface="Calibri" panose="020F0502020204030204" pitchFamily="34" charset="0"/>
              </a:defRPr>
            </a:lvl5pPr>
            <a:lvl6pPr marL="457200" algn="ctr" rtl="0" fontAlgn="base">
              <a:spcBef>
                <a:spcPct val="0"/>
              </a:spcBef>
              <a:spcAft>
                <a:spcPct val="0"/>
              </a:spcAft>
              <a:defRPr sz="4400">
                <a:solidFill>
                  <a:schemeClr val="dk1"/>
                </a:solidFill>
                <a:latin typeface="Calibri" panose="020F0502020204030204" pitchFamily="34" charset="0"/>
              </a:defRPr>
            </a:lvl6pPr>
            <a:lvl7pPr marL="914400" algn="ctr" rtl="0" fontAlgn="base">
              <a:spcBef>
                <a:spcPct val="0"/>
              </a:spcBef>
              <a:spcAft>
                <a:spcPct val="0"/>
              </a:spcAft>
              <a:defRPr sz="4400">
                <a:solidFill>
                  <a:schemeClr val="dk1"/>
                </a:solidFill>
                <a:latin typeface="Calibri" panose="020F0502020204030204" pitchFamily="34" charset="0"/>
              </a:defRPr>
            </a:lvl7pPr>
            <a:lvl8pPr marL="1371600" algn="ctr" rtl="0" fontAlgn="base">
              <a:spcBef>
                <a:spcPct val="0"/>
              </a:spcBef>
              <a:spcAft>
                <a:spcPct val="0"/>
              </a:spcAft>
              <a:defRPr sz="4400">
                <a:solidFill>
                  <a:schemeClr val="dk1"/>
                </a:solidFill>
                <a:latin typeface="Calibri" panose="020F0502020204030204" pitchFamily="34" charset="0"/>
              </a:defRPr>
            </a:lvl8pPr>
            <a:lvl9pPr marL="1828800" algn="ctr" rtl="0" fontAlgn="base">
              <a:spcBef>
                <a:spcPct val="0"/>
              </a:spcBef>
              <a:spcAft>
                <a:spcPct val="0"/>
              </a:spcAft>
              <a:defRPr sz="4400">
                <a:solidFill>
                  <a:schemeClr val="dk1"/>
                </a:solidFill>
                <a:latin typeface="Calibri" panose="020F0502020204030204" pitchFamily="34" charset="0"/>
              </a:defRPr>
            </a:lvl9p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SONUÇ VE ÖNERİLER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Dikdörtgen 4"/>
          <p:cNvSpPr>
            <a:spLocks noChangeArrowheads="1"/>
          </p:cNvSpPr>
          <p:nvPr/>
        </p:nvSpPr>
        <p:spPr bwMode="auto">
          <a:xfrm>
            <a:off x="0" y="6642735"/>
            <a:ext cx="9144000" cy="245110"/>
          </a:xfrm>
          <a:prstGeom prst="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3"/>
          <p:cNvSpPr>
            <a:spLocks noGrp="1"/>
          </p:cNvSpPr>
          <p:nvPr/>
        </p:nvSpPr>
        <p:spPr>
          <a:xfrm>
            <a:off x="35560" y="716598"/>
            <a:ext cx="9144000" cy="744537"/>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normAutofit fontScale="90000"/>
          </a:bodyPr>
          <a:lstStyle>
            <a:lvl1pPr algn="ctr" rtl="0" eaLnBrk="0" fontAlgn="base" hangingPunct="0">
              <a:spcBef>
                <a:spcPct val="0"/>
              </a:spcBef>
              <a:spcAft>
                <a:spcPct val="0"/>
              </a:spcAft>
              <a:defRPr sz="4400" kern="1200">
                <a:solidFill>
                  <a:schemeClr val="dk1"/>
                </a:solidFill>
                <a:latin typeface="+mj-lt"/>
                <a:ea typeface="+mj-ea"/>
                <a:cs typeface="+mj-cs"/>
              </a:defRPr>
            </a:lvl1pPr>
            <a:lvl2pPr algn="ctr" rtl="0" eaLnBrk="0" fontAlgn="base" hangingPunct="0">
              <a:spcBef>
                <a:spcPct val="0"/>
              </a:spcBef>
              <a:spcAft>
                <a:spcPct val="0"/>
              </a:spcAft>
              <a:defRPr sz="4400">
                <a:solidFill>
                  <a:schemeClr val="dk1"/>
                </a:solidFill>
                <a:latin typeface="Calibri" panose="020F0502020204030204" pitchFamily="34" charset="0"/>
              </a:defRPr>
            </a:lvl2pPr>
            <a:lvl3pPr algn="ctr" rtl="0" eaLnBrk="0" fontAlgn="base" hangingPunct="0">
              <a:spcBef>
                <a:spcPct val="0"/>
              </a:spcBef>
              <a:spcAft>
                <a:spcPct val="0"/>
              </a:spcAft>
              <a:defRPr sz="4400">
                <a:solidFill>
                  <a:schemeClr val="dk1"/>
                </a:solidFill>
                <a:latin typeface="Calibri" panose="020F0502020204030204" pitchFamily="34" charset="0"/>
              </a:defRPr>
            </a:lvl3pPr>
            <a:lvl4pPr algn="ctr" rtl="0" eaLnBrk="0" fontAlgn="base" hangingPunct="0">
              <a:spcBef>
                <a:spcPct val="0"/>
              </a:spcBef>
              <a:spcAft>
                <a:spcPct val="0"/>
              </a:spcAft>
              <a:defRPr sz="4400">
                <a:solidFill>
                  <a:schemeClr val="dk1"/>
                </a:solidFill>
                <a:latin typeface="Calibri" panose="020F0502020204030204" pitchFamily="34" charset="0"/>
              </a:defRPr>
            </a:lvl4pPr>
            <a:lvl5pPr algn="ctr" rtl="0" eaLnBrk="0" fontAlgn="base" hangingPunct="0">
              <a:spcBef>
                <a:spcPct val="0"/>
              </a:spcBef>
              <a:spcAft>
                <a:spcPct val="0"/>
              </a:spcAft>
              <a:defRPr sz="4400">
                <a:solidFill>
                  <a:schemeClr val="dk1"/>
                </a:solidFill>
                <a:latin typeface="Calibri" panose="020F0502020204030204" pitchFamily="34" charset="0"/>
              </a:defRPr>
            </a:lvl5pPr>
            <a:lvl6pPr marL="457200" algn="ctr" rtl="0" fontAlgn="base">
              <a:spcBef>
                <a:spcPct val="0"/>
              </a:spcBef>
              <a:spcAft>
                <a:spcPct val="0"/>
              </a:spcAft>
              <a:defRPr sz="4400">
                <a:solidFill>
                  <a:schemeClr val="dk1"/>
                </a:solidFill>
                <a:latin typeface="Calibri" panose="020F0502020204030204" pitchFamily="34" charset="0"/>
              </a:defRPr>
            </a:lvl6pPr>
            <a:lvl7pPr marL="914400" algn="ctr" rtl="0" fontAlgn="base">
              <a:spcBef>
                <a:spcPct val="0"/>
              </a:spcBef>
              <a:spcAft>
                <a:spcPct val="0"/>
              </a:spcAft>
              <a:defRPr sz="4400">
                <a:solidFill>
                  <a:schemeClr val="dk1"/>
                </a:solidFill>
                <a:latin typeface="Calibri" panose="020F0502020204030204" pitchFamily="34" charset="0"/>
              </a:defRPr>
            </a:lvl7pPr>
            <a:lvl8pPr marL="1371600" algn="ctr" rtl="0" fontAlgn="base">
              <a:spcBef>
                <a:spcPct val="0"/>
              </a:spcBef>
              <a:spcAft>
                <a:spcPct val="0"/>
              </a:spcAft>
              <a:defRPr sz="4400">
                <a:solidFill>
                  <a:schemeClr val="dk1"/>
                </a:solidFill>
                <a:latin typeface="Calibri" panose="020F0502020204030204" pitchFamily="34" charset="0"/>
              </a:defRPr>
            </a:lvl8pPr>
            <a:lvl9pPr marL="1828800" algn="ctr" rtl="0" fontAlgn="base">
              <a:spcBef>
                <a:spcPct val="0"/>
              </a:spcBef>
              <a:spcAft>
                <a:spcPct val="0"/>
              </a:spcAft>
              <a:defRPr sz="4400">
                <a:solidFill>
                  <a:schemeClr val="dk1"/>
                </a:solidFill>
                <a:latin typeface="Calibri" panose="020F0502020204030204" pitchFamily="34" charset="0"/>
              </a:defRPr>
            </a:lvl9pPr>
          </a:lstStyle>
          <a:p>
            <a:pPr algn="l" eaLnBrk="1" hangingPunct="1">
              <a:defRPr/>
            </a:pPr>
            <a:r>
              <a:rPr lang="tr-TR" dirty="0" err="1">
                <a:solidFill>
                  <a:schemeClr val="bg1"/>
                </a:solidFill>
                <a:effectLst>
                  <a:outerShdw blurRad="38100" dist="38100" dir="2700000" algn="tl">
                    <a:srgbClr val="000000">
                      <a:alpha val="43137"/>
                    </a:srgbClr>
                  </a:outerShdw>
                </a:effectLst>
                <a:latin typeface="Arial Narrow" panose="020B0606020202030204" pitchFamily="34" charset="0"/>
              </a:rPr>
              <a:t>    		SONUÇ VE ÖNERİLER</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0" name="Dikdörtgen 4"/>
          <p:cNvSpPr>
            <a:spLocks noChangeArrowheads="1"/>
          </p:cNvSpPr>
          <p:nvPr/>
        </p:nvSpPr>
        <p:spPr bwMode="auto">
          <a:xfrm>
            <a:off x="35560" y="6642735"/>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AİLE İŞLETMELERİNDE YÖNETİM SORUNLARI VE ÇÖZÜM YOLLARI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0">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350" y="2708275"/>
            <a:ext cx="9144000" cy="1512888"/>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Autofit/>
          </a:bodyPr>
          <a:lstStyle/>
          <a:p>
            <a:pPr eaLnBrk="1" hangingPunct="1">
              <a:defRPr/>
            </a:pPr>
            <a:r>
              <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Katılım ve Katkılarınız için Teşekkür Ederiz.</a:t>
            </a:r>
            <a:endParaRPr lang="tr-TR" sz="4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10" name="Dikdörtgen 4"/>
          <p:cNvSpPr>
            <a:spLocks noChangeArrowheads="1"/>
          </p:cNvSpPr>
          <p:nvPr/>
        </p:nvSpPr>
        <p:spPr bwMode="auto">
          <a:xfrm>
            <a:off x="0" y="6186488"/>
            <a:ext cx="9144000" cy="307975"/>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haldun.turan@rumeli.edu.tr</a:t>
            </a:r>
            <a:endParaRPr lang="tr-TR" altLang="tr-T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1"/>
          <a:stretch>
            <a:fillRect/>
          </a:stretch>
        </p:blipFill>
        <p:spPr>
          <a:xfrm>
            <a:off x="977950" y="1313300"/>
            <a:ext cx="7200799" cy="1286231"/>
          </a:xfrm>
          <a:prstGeom prst="rect">
            <a:avLst/>
          </a:prstGeom>
        </p:spPr>
      </p:pic>
      <p:pic>
        <p:nvPicPr>
          <p:cNvPr id="12" name="Resim 11"/>
          <p:cNvPicPr>
            <a:picLocks noChangeAspect="1"/>
          </p:cNvPicPr>
          <p:nvPr/>
        </p:nvPicPr>
        <p:blipFill>
          <a:blip r:embed="rId2"/>
          <a:stretch>
            <a:fillRect/>
          </a:stretch>
        </p:blipFill>
        <p:spPr>
          <a:xfrm>
            <a:off x="3059832" y="117191"/>
            <a:ext cx="2844800" cy="1117600"/>
          </a:xfrm>
          <a:prstGeom prst="rect">
            <a:avLst/>
          </a:prstGeom>
        </p:spPr>
      </p:pic>
      <p:sp>
        <p:nvSpPr>
          <p:cNvPr id="13" name="Dikdörtgen 4"/>
          <p:cNvSpPr>
            <a:spLocks noChangeArrowheads="1"/>
          </p:cNvSpPr>
          <p:nvPr/>
        </p:nvSpPr>
        <p:spPr bwMode="auto">
          <a:xfrm>
            <a:off x="1853927" y="4757549"/>
            <a:ext cx="52566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dirty="0"/>
              <a:t>Dr. Öğretim Üyesi Haldun TURAN</a:t>
            </a:r>
            <a:endParaRPr lang="tr-TR" altLang="tr-TR" sz="2000" b="1" dirty="0"/>
          </a:p>
          <a:p>
            <a:pPr algn="ctr" eaLnBrk="1" hangingPunct="1">
              <a:spcBef>
                <a:spcPct val="0"/>
              </a:spcBef>
              <a:buFontTx/>
              <a:buNone/>
            </a:pPr>
            <a:r>
              <a:rPr lang="tr-TR" altLang="tr-TR" sz="1600" i="1" dirty="0">
                <a:solidFill>
                  <a:schemeClr val="accent3">
                    <a:lumMod val="50000"/>
                  </a:schemeClr>
                </a:solidFill>
              </a:rPr>
              <a:t>İstanbul Rumeli Üniversitesi</a:t>
            </a:r>
            <a:endParaRPr lang="tr-TR" altLang="tr-TR" sz="1600" i="1" dirty="0">
              <a:solidFill>
                <a:schemeClr val="accent3">
                  <a:lumMod val="50000"/>
                </a:schemeClr>
              </a:solidFill>
            </a:endParaRPr>
          </a:p>
          <a:p>
            <a:pPr algn="ctr" eaLnBrk="1" hangingPunct="1">
              <a:spcBef>
                <a:spcPct val="0"/>
              </a:spcBef>
              <a:buFontTx/>
              <a:buNone/>
            </a:pPr>
            <a:r>
              <a:rPr lang="tr-TR" altLang="tr-TR" sz="1600" i="1" dirty="0">
                <a:solidFill>
                  <a:schemeClr val="accent3">
                    <a:lumMod val="50000"/>
                  </a:schemeClr>
                </a:solidFill>
              </a:rPr>
              <a:t>Endüstri Mühendisliği Bölümü </a:t>
            </a:r>
            <a:endParaRPr lang="tr-TR" altLang="tr-TR" sz="1600" i="1" dirty="0">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735"/>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Box 5"/>
          <p:cNvSpPr txBox="1"/>
          <p:nvPr/>
        </p:nvSpPr>
        <p:spPr>
          <a:xfrm>
            <a:off x="323850" y="2230755"/>
            <a:ext cx="8620760" cy="3415030"/>
          </a:xfrm>
          <a:prstGeom prst="rect">
            <a:avLst/>
          </a:prstGeom>
          <a:noFill/>
        </p:spPr>
        <p:txBody>
          <a:bodyPr wrap="square" rtlCol="0">
            <a:spAutoFit/>
          </a:bodyPr>
          <a:p>
            <a:pPr algn="just">
              <a:lnSpc>
                <a:spcPct val="150000"/>
              </a:lnSpc>
            </a:pPr>
            <a:r>
              <a:rPr lang="tr-TR" altLang="en-US">
                <a:latin typeface="Arial" panose="020B0604020202020204" pitchFamily="34" charset="0"/>
                <a:cs typeface="Arial" panose="020B0604020202020204" pitchFamily="34" charset="0"/>
                <a:sym typeface="+mn-ea"/>
              </a:rPr>
              <a:t>Danışmanlık işletmesi;</a:t>
            </a:r>
            <a:endParaRPr lang="tr-TR" altLang="en-US">
              <a:latin typeface="Arial" panose="020B0604020202020204" pitchFamily="34" charset="0"/>
              <a:cs typeface="Arial" panose="020B0604020202020204" pitchFamily="34" charset="0"/>
            </a:endParaRPr>
          </a:p>
          <a:p>
            <a:pPr algn="just">
              <a:lnSpc>
                <a:spcPct val="150000"/>
              </a:lnSpc>
            </a:pPr>
            <a:r>
              <a:rPr lang="tr-TR" altLang="en-US">
                <a:latin typeface="Arial" panose="020B0604020202020204" pitchFamily="34" charset="0"/>
                <a:cs typeface="Arial" panose="020B0604020202020204" pitchFamily="34" charset="0"/>
                <a:sym typeface="+mn-ea"/>
              </a:rPr>
              <a:t>İşini kendi yöneten iş sahipleri, profesyonel tepe yöneticileri ve tüm karar alıp şirketini başarı ile yönetip büyütmek isteyen iş insanlarıyla beraber çalışıp, doğru yönetim ile onları hedeflerine götüren başarı ortağıdır.</a:t>
            </a:r>
            <a:endParaRPr lang="tr-TR" altLang="en-US">
              <a:latin typeface="Arial" panose="020B0604020202020204" pitchFamily="34" charset="0"/>
              <a:cs typeface="Arial" panose="020B0604020202020204" pitchFamily="34" charset="0"/>
            </a:endParaRPr>
          </a:p>
          <a:p>
            <a:pPr algn="just">
              <a:lnSpc>
                <a:spcPct val="150000"/>
              </a:lnSpc>
            </a:pPr>
            <a:endParaRPr lang="tr-TR" altLang="en-US">
              <a:latin typeface="Arial" panose="020B0604020202020204" pitchFamily="34" charset="0"/>
              <a:cs typeface="Arial" panose="020B0604020202020204" pitchFamily="34" charset="0"/>
            </a:endParaRPr>
          </a:p>
          <a:p>
            <a:pPr algn="just">
              <a:lnSpc>
                <a:spcPct val="150000"/>
              </a:lnSpc>
            </a:pPr>
            <a:r>
              <a:rPr lang="tr-TR" altLang="en-US">
                <a:latin typeface="Arial" panose="020B0604020202020204" pitchFamily="34" charset="0"/>
                <a:cs typeface="Arial" panose="020B0604020202020204" pitchFamily="34" charset="0"/>
                <a:sym typeface="+mn-ea"/>
              </a:rPr>
              <a:t>İş sahibi veya iş yöneticisinin kendi hedeflerini belirlemesi ve gerçekleştirmesi için doğru stratejileri uygulaması için onunla bire bir çalışıp, tüm bu yol boyunca başarıya ulaşana kadar kılavuzluk eder.</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çerik Yer Tutucusu 3" descr="kişi, poz, dik, yer içeren bir resim&#10;&#10;Açıklama otomatik olarak oluşturuldu"/>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83918" y="980690"/>
            <a:ext cx="7161484" cy="398221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Narrow" panose="020B0606020202030204" pitchFamily="34" charset="0"/>
              </a:rPr>
              <a:t>GİRİŞ</a:t>
            </a: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Box 5"/>
          <p:cNvSpPr txBox="1"/>
          <p:nvPr/>
        </p:nvSpPr>
        <p:spPr>
          <a:xfrm>
            <a:off x="271780" y="1905635"/>
            <a:ext cx="8620760" cy="3415030"/>
          </a:xfrm>
          <a:prstGeom prst="rect">
            <a:avLst/>
          </a:prstGeom>
          <a:noFill/>
        </p:spPr>
        <p:txBody>
          <a:bodyPr wrap="square" rtlCol="0">
            <a:spAutoFit/>
          </a:bodyPr>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Aile işletmesi;</a:t>
            </a:r>
            <a:endParaRPr lang="tr-TR" altLang="tr-TR"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Akrabalık bağı olan kişilerin ekonomik bir birlikteliği, mal ve hizmet üretmek amacıyla geliştirdikleri, ailenin geçimini sağladığı, bir oluşum olarak karşımıza çıkmaktadır.  </a:t>
            </a:r>
            <a:endParaRPr lang="tr-TR" altLang="tr-TR"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endParaRPr lang="tr-TR" altLang="tr-TR" dirty="0">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Bir işletmenin başarısı ve performansı için rollerin ayrışması kritik öneme sahiptir. Bir aile işletmesi yürütmek söz konusu olduğunda, işin aşaması ve yöneticinin yönetim tarzı önemli hususlardır.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çerik Yer Tutucusu 3" descr="küçük resim içeren bir resim&#10;&#10;Açıklama otomatik olarak oluşturuldu"/>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28288" y="980169"/>
            <a:ext cx="6730504" cy="391468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eaLnBrk="1" hangingPunct="1">
              <a:defRPr/>
            </a:pPr>
            <a:r>
              <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rPr>
              <a:t>KURAMSAL ÇERÇEVE</a:t>
            </a:r>
            <a:endPar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Box 5"/>
          <p:cNvSpPr txBox="1"/>
          <p:nvPr/>
        </p:nvSpPr>
        <p:spPr>
          <a:xfrm>
            <a:off x="261620" y="2966720"/>
            <a:ext cx="8620760" cy="1753235"/>
          </a:xfrm>
          <a:prstGeom prst="rect">
            <a:avLst/>
          </a:prstGeom>
          <a:noFill/>
        </p:spPr>
        <p:txBody>
          <a:bodyPr wrap="square" rtlCol="0">
            <a:spAutoFit/>
          </a:bodyPr>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Aile işletmesi, akrabalık bağı olan kişilerin ekonomik bir birlikteliği, mal ve hizmet üretmek amacıyla geliştirdikleri bir organizasyondur. Mülkiyet yapısına, çalışan bağlantılarına, yönetsel baskınlığa, alt sistem etkileşimlerine, sürekliliğe ve girişimciliğe dayalı bir çok kuram aile işletmelerinde çok farklı dinamiklere sahiptir.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Dikdörtgen 21"/>
          <p:cNvSpPr/>
          <p:nvPr/>
        </p:nvSpPr>
        <p:spPr>
          <a:xfrm>
            <a:off x="8172450" y="487363"/>
            <a:ext cx="863600" cy="7445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tr-TR"/>
          </a:p>
        </p:txBody>
      </p:sp>
      <p:sp>
        <p:nvSpPr>
          <p:cNvPr id="13" name="Başlık 13"/>
          <p:cNvSpPr>
            <a:spLocks noGrp="1"/>
          </p:cNvSpPr>
          <p:nvPr>
            <p:ph type="title"/>
          </p:nvPr>
        </p:nvSpPr>
        <p:spPr>
          <a:xfrm>
            <a:off x="0" y="715963"/>
            <a:ext cx="9144000" cy="744537"/>
          </a:xfr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normAutofit fontScale="90000"/>
          </a:bodyPr>
          <a:lstStyle/>
          <a:p>
            <a:pPr eaLnBrk="1" hangingPunct="1">
              <a:defRPr/>
            </a:pPr>
            <a:r>
              <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rPr>
              <a:t>KURAMSAL ÇERÇEVE</a:t>
            </a:r>
            <a:endParaRPr lang="tr-TR" altLang="en-US"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pic>
        <p:nvPicPr>
          <p:cNvPr id="11" name="Resim 10"/>
          <p:cNvPicPr>
            <a:picLocks noChangeAspect="1"/>
          </p:cNvPicPr>
          <p:nvPr/>
        </p:nvPicPr>
        <p:blipFill>
          <a:blip r:embed="rId1"/>
          <a:stretch>
            <a:fillRect/>
          </a:stretch>
        </p:blipFill>
        <p:spPr>
          <a:xfrm>
            <a:off x="3646499" y="39603"/>
            <a:ext cx="1523978" cy="598706"/>
          </a:xfrm>
          <a:prstGeom prst="rect">
            <a:avLst/>
          </a:prstGeom>
        </p:spPr>
      </p:pic>
      <p:pic>
        <p:nvPicPr>
          <p:cNvPr id="4" name="Resim 3"/>
          <p:cNvPicPr>
            <a:picLocks noChangeAspect="1"/>
          </p:cNvPicPr>
          <p:nvPr/>
        </p:nvPicPr>
        <p:blipFill>
          <a:blip r:embed="rId2"/>
          <a:stretch>
            <a:fillRect/>
          </a:stretch>
        </p:blipFill>
        <p:spPr>
          <a:xfrm>
            <a:off x="7740352" y="865254"/>
            <a:ext cx="1041400" cy="368300"/>
          </a:xfrm>
          <a:prstGeom prst="rect">
            <a:avLst/>
          </a:prstGeom>
        </p:spPr>
      </p:pic>
      <p:sp>
        <p:nvSpPr>
          <p:cNvPr id="2" name="Dikdörtgen 4"/>
          <p:cNvSpPr>
            <a:spLocks noChangeArrowheads="1"/>
          </p:cNvSpPr>
          <p:nvPr/>
        </p:nvSpPr>
        <p:spPr bwMode="auto">
          <a:xfrm>
            <a:off x="0" y="6642100"/>
            <a:ext cx="9144000" cy="245110"/>
          </a:xfrm>
          <a:prstGeom prst="rect">
            <a:avLst/>
          </a:prstGeom>
          <a:solidFill>
            <a:schemeClr val="accent3">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ICMO2022  – </a:t>
            </a:r>
            <a:r>
              <a:rPr lang="tr-TR" sz="1000" b="1" dirty="0">
                <a:solidFill>
                  <a:schemeClr val="bg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mn-ea"/>
              </a:rPr>
              <a:t>DANIŞMANLIK İŞLETMELERİNİN İŞLEVLERİ VE AİLE İŞLETMELERİNE KATKILARI</a:t>
            </a:r>
            <a:endParaRPr lang="tr-TR" altLang="tr-TR"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Box 5"/>
          <p:cNvSpPr txBox="1"/>
          <p:nvPr/>
        </p:nvSpPr>
        <p:spPr>
          <a:xfrm>
            <a:off x="261620" y="2966720"/>
            <a:ext cx="8620760" cy="1337945"/>
          </a:xfrm>
          <a:prstGeom prst="rect">
            <a:avLst/>
          </a:prstGeom>
          <a:noFill/>
        </p:spPr>
        <p:txBody>
          <a:bodyPr wrap="square" rtlCol="0">
            <a:spAutoFit/>
          </a:bodyPr>
          <a:p>
            <a:pPr algn="just" eaLnBrk="1" hangingPunct="1">
              <a:lnSpc>
                <a:spcPct val="150000"/>
              </a:lnSpc>
              <a:spcBef>
                <a:spcPct val="0"/>
              </a:spcBef>
              <a:buFontTx/>
              <a:buNone/>
            </a:pPr>
            <a:r>
              <a:rPr lang="tr-TR" altLang="tr-TR" dirty="0">
                <a:latin typeface="Arial" panose="020B0604020202020204" pitchFamily="34" charset="0"/>
                <a:cs typeface="Arial" panose="020B0604020202020204" pitchFamily="34" charset="0"/>
                <a:sym typeface="+mn-ea"/>
              </a:rPr>
              <a:t>Aile şirketlerini diğer şirketlerden ayrı tutan belki de en önemli özellik, aile işletmeleri ile ticari işletmelerin genellikle karıştırılmasıdır.  Aile işletmelerinin kendilerine özgü farklı yapıları vardır.</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34000">
              <a:schemeClr val="accent3">
                <a:lumMod val="0"/>
                <a:lumOff val="100000"/>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71364" y="980445"/>
            <a:ext cx="7211431" cy="4467849"/>
          </a:xfr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5431</Words>
  <Application>WPS Presentation</Application>
  <PresentationFormat>Ekran Gösterisi (4:3)</PresentationFormat>
  <Paragraphs>120</Paragraphs>
  <Slides>22</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Calibri</vt:lpstr>
      <vt:lpstr>Arial Narrow</vt:lpstr>
      <vt:lpstr>Times New Roman</vt:lpstr>
      <vt:lpstr>Microsoft YaHei</vt:lpstr>
      <vt:lpstr>Arial Unicode MS</vt:lpstr>
      <vt:lpstr>Ofis Teması</vt:lpstr>
      <vt:lpstr>PowerPoint 演示文稿</vt:lpstr>
      <vt:lpstr>GİRİŞ</vt:lpstr>
      <vt:lpstr>GİRİŞ</vt:lpstr>
      <vt:lpstr>PowerPoint 演示文稿</vt:lpstr>
      <vt:lpstr>GİRİŞ</vt:lpstr>
      <vt:lpstr>PowerPoint 演示文稿</vt:lpstr>
      <vt:lpstr>KURAMSAL ÇERÇEVE</vt:lpstr>
      <vt:lpstr>KURAMSAL ÇERÇEVE</vt:lpstr>
      <vt:lpstr>PowerPoint 演示文稿</vt:lpstr>
      <vt:lpstr>KURAMSAL ÇERÇEVE</vt:lpstr>
      <vt:lpstr>    İSTATİSTİKLER VE ARAŞTIRMALAR</vt:lpstr>
      <vt:lpstr>    İSTATİSTİKLER VE ARAŞTIRMALAR</vt:lpstr>
      <vt:lpstr>PowerPoint 演示文稿</vt:lpstr>
      <vt:lpstr>PowerPoint 演示文稿</vt:lpstr>
      <vt:lpstr>BULGULAR</vt:lpstr>
      <vt:lpstr>PowerPoint 演示文稿</vt:lpstr>
      <vt:lpstr>PowerPoint 演示文稿</vt:lpstr>
      <vt:lpstr>PowerPoint 演示文稿</vt:lpstr>
      <vt:lpstr>    		SONUÇ VE ÖNERİLER</vt:lpstr>
      <vt:lpstr>    		SONUÇ VE ÖNERİLER</vt:lpstr>
      <vt:lpstr>    		SONUÇ VE ÖNERİLER</vt:lpstr>
      <vt:lpstr>Katılım ve Katkılarınız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SOP</dc:creator>
  <cp:lastModifiedBy>Asus</cp:lastModifiedBy>
  <cp:revision>193</cp:revision>
  <dcterms:created xsi:type="dcterms:W3CDTF">2013-04-04T16:43:00Z</dcterms:created>
  <dcterms:modified xsi:type="dcterms:W3CDTF">2022-10-27T11:18:29Z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604AA51DA5ED4A40962A243ACB615248</vt:lpwstr>
  </property>
  <property fmtid="{D5CDD505-2E9C-101B-9397-08002B2CF9AE}" pid="3" name="KSOProductBuildVer">
    <vt:lpwstr>1033-11.2.0.11210</vt:lpwstr>
  </property>
</Properties>
</file>