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380" r:id="rId4"/>
    <p:sldId id="257" r:id="rId6"/>
    <p:sldId id="383" r:id="rId7"/>
    <p:sldId id="420" r:id="rId8"/>
    <p:sldId id="450" r:id="rId9"/>
    <p:sldId id="401" r:id="rId10"/>
    <p:sldId id="451" r:id="rId11"/>
    <p:sldId id="489" r:id="rId12"/>
    <p:sldId id="479" r:id="rId13"/>
    <p:sldId id="372" r:id="rId14"/>
    <p:sldId id="481" r:id="rId15"/>
    <p:sldId id="392" r:id="rId16"/>
    <p:sldId id="480" r:id="rId17"/>
    <p:sldId id="482" r:id="rId18"/>
    <p:sldId id="483" r:id="rId19"/>
    <p:sldId id="484" r:id="rId20"/>
    <p:sldId id="485" r:id="rId21"/>
    <p:sldId id="385" r:id="rId22"/>
    <p:sldId id="486" r:id="rId23"/>
    <p:sldId id="487" r:id="rId24"/>
    <p:sldId id="330" r:id="rId25"/>
  </p:sldIdLst>
  <p:sldSz cx="9144000" cy="6858000" type="screen4x3"/>
  <p:notesSz cx="7086600" cy="10210800"/>
  <p:defaultTextStyle>
    <a:defPPr>
      <a:defRPr lang="tr-T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2267"/>
    <a:srgbClr val="A02878"/>
    <a:srgbClr val="9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80" autoAdjust="0"/>
    <p:restoredTop sz="94660"/>
  </p:normalViewPr>
  <p:slideViewPr>
    <p:cSldViewPr>
      <p:cViewPr varScale="1">
        <p:scale>
          <a:sx n="44" d="100"/>
          <a:sy n="44" d="100"/>
        </p:scale>
        <p:origin x="73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070225" cy="511175"/>
          </a:xfrm>
          <a:prstGeom prst="rect">
            <a:avLst/>
          </a:prstGeom>
        </p:spPr>
        <p:txBody>
          <a:bodyPr vert="horz" lIns="98837" tIns="49419" rIns="98837" bIns="49419" rtlCol="0"/>
          <a:lstStyle>
            <a:lvl1pPr algn="l" eaLnBrk="1" fontAlgn="auto" hangingPunct="1">
              <a:spcBef>
                <a:spcPts val="0"/>
              </a:spcBef>
              <a:spcAft>
                <a:spcPts val="0"/>
              </a:spcAft>
              <a:defRPr sz="1300">
                <a:latin typeface="+mn-lt"/>
              </a:defRPr>
            </a:lvl1pPr>
          </a:lstStyle>
          <a:p>
            <a:pPr>
              <a:defRPr/>
            </a:pPr>
            <a:endParaRPr lang="tr-TR"/>
          </a:p>
        </p:txBody>
      </p:sp>
      <p:sp>
        <p:nvSpPr>
          <p:cNvPr id="3" name="Veri Yer Tutucusu 2"/>
          <p:cNvSpPr>
            <a:spLocks noGrp="1"/>
          </p:cNvSpPr>
          <p:nvPr>
            <p:ph type="dt" idx="1"/>
          </p:nvPr>
        </p:nvSpPr>
        <p:spPr>
          <a:xfrm>
            <a:off x="4014788" y="0"/>
            <a:ext cx="3070225" cy="511175"/>
          </a:xfrm>
          <a:prstGeom prst="rect">
            <a:avLst/>
          </a:prstGeom>
        </p:spPr>
        <p:txBody>
          <a:bodyPr vert="horz" lIns="98837" tIns="49419" rIns="98837" bIns="49419" rtlCol="0"/>
          <a:lstStyle>
            <a:lvl1pPr algn="r" eaLnBrk="1" fontAlgn="auto" hangingPunct="1">
              <a:spcBef>
                <a:spcPts val="0"/>
              </a:spcBef>
              <a:spcAft>
                <a:spcPts val="0"/>
              </a:spcAft>
              <a:defRPr sz="1300">
                <a:latin typeface="+mn-lt"/>
              </a:defRPr>
            </a:lvl1pPr>
          </a:lstStyle>
          <a:p>
            <a:pPr>
              <a:defRPr/>
            </a:pPr>
            <a:fld id="{F65E967A-C430-4A74-BAAE-D80F515CCBE0}" type="datetimeFigureOut">
              <a:rPr lang="tr-TR"/>
            </a:fld>
            <a:endParaRPr lang="tr-TR"/>
          </a:p>
        </p:txBody>
      </p:sp>
      <p:sp>
        <p:nvSpPr>
          <p:cNvPr id="4" name="Slayt Görüntüsü Yer Tutucusu 3"/>
          <p:cNvSpPr>
            <a:spLocks noGrp="1" noRot="1" noChangeAspect="1"/>
          </p:cNvSpPr>
          <p:nvPr>
            <p:ph type="sldImg" idx="2"/>
          </p:nvPr>
        </p:nvSpPr>
        <p:spPr>
          <a:xfrm>
            <a:off x="990600" y="765175"/>
            <a:ext cx="5105400" cy="3829050"/>
          </a:xfrm>
          <a:prstGeom prst="rect">
            <a:avLst/>
          </a:prstGeom>
          <a:noFill/>
          <a:ln w="12700">
            <a:solidFill>
              <a:prstClr val="black"/>
            </a:solidFill>
          </a:ln>
        </p:spPr>
        <p:txBody>
          <a:bodyPr vert="horz" lIns="98837" tIns="49419" rIns="98837" bIns="49419" rtlCol="0" anchor="ctr"/>
          <a:lstStyle/>
          <a:p>
            <a:pPr lvl="0"/>
            <a:endParaRPr lang="tr-TR" noProof="0"/>
          </a:p>
        </p:txBody>
      </p:sp>
      <p:sp>
        <p:nvSpPr>
          <p:cNvPr id="5" name="Not Yer Tutucusu 4"/>
          <p:cNvSpPr>
            <a:spLocks noGrp="1"/>
          </p:cNvSpPr>
          <p:nvPr>
            <p:ph type="body" sz="quarter" idx="3"/>
          </p:nvPr>
        </p:nvSpPr>
        <p:spPr>
          <a:xfrm>
            <a:off x="708025" y="4849813"/>
            <a:ext cx="5670550" cy="4595812"/>
          </a:xfrm>
          <a:prstGeom prst="rect">
            <a:avLst/>
          </a:prstGeom>
        </p:spPr>
        <p:txBody>
          <a:bodyPr vert="horz" lIns="98837" tIns="49419" rIns="98837" bIns="49419" rtlCol="0"/>
          <a:lstStyle/>
          <a:p>
            <a:pPr lvl="0"/>
            <a:r>
              <a:rPr lang="tr-TR" noProof="0"/>
              <a:t>Asıl metin stillerini düzenlemek için tıklatın</a:t>
            </a:r>
            <a:endParaRPr lang="tr-TR" noProof="0"/>
          </a:p>
          <a:p>
            <a:pPr lvl="1"/>
            <a:r>
              <a:rPr lang="tr-TR" noProof="0"/>
              <a:t>İkinci düzey</a:t>
            </a:r>
            <a:endParaRPr lang="tr-TR" noProof="0"/>
          </a:p>
          <a:p>
            <a:pPr lvl="2"/>
            <a:r>
              <a:rPr lang="tr-TR" noProof="0"/>
              <a:t>Üçüncü düzey</a:t>
            </a:r>
            <a:endParaRPr lang="tr-TR" noProof="0"/>
          </a:p>
          <a:p>
            <a:pPr lvl="3"/>
            <a:r>
              <a:rPr lang="tr-TR" noProof="0"/>
              <a:t>Dördüncü düzey</a:t>
            </a:r>
            <a:endParaRPr lang="tr-TR" noProof="0"/>
          </a:p>
          <a:p>
            <a:pPr lvl="4"/>
            <a:r>
              <a:rPr lang="tr-TR" noProof="0"/>
              <a:t>Beşinci düzey</a:t>
            </a:r>
            <a:endParaRPr lang="tr-TR" noProof="0"/>
          </a:p>
        </p:txBody>
      </p:sp>
      <p:sp>
        <p:nvSpPr>
          <p:cNvPr id="6" name="Altbilgi Yer Tutucusu 5"/>
          <p:cNvSpPr>
            <a:spLocks noGrp="1"/>
          </p:cNvSpPr>
          <p:nvPr>
            <p:ph type="ftr" sz="quarter" idx="4"/>
          </p:nvPr>
        </p:nvSpPr>
        <p:spPr>
          <a:xfrm>
            <a:off x="0" y="9698038"/>
            <a:ext cx="3070225" cy="511175"/>
          </a:xfrm>
          <a:prstGeom prst="rect">
            <a:avLst/>
          </a:prstGeom>
        </p:spPr>
        <p:txBody>
          <a:bodyPr vert="horz" lIns="98837" tIns="49419" rIns="98837" bIns="49419" rtlCol="0" anchor="b"/>
          <a:lstStyle>
            <a:lvl1pPr algn="l" eaLnBrk="1" fontAlgn="auto" hangingPunct="1">
              <a:spcBef>
                <a:spcPts val="0"/>
              </a:spcBef>
              <a:spcAft>
                <a:spcPts val="0"/>
              </a:spcAft>
              <a:defRPr sz="1300">
                <a:latin typeface="+mn-lt"/>
              </a:defRPr>
            </a:lvl1pPr>
          </a:lstStyle>
          <a:p>
            <a:pPr>
              <a:defRPr/>
            </a:pPr>
            <a:endParaRPr lang="tr-TR"/>
          </a:p>
        </p:txBody>
      </p:sp>
      <p:sp>
        <p:nvSpPr>
          <p:cNvPr id="7" name="Slayt Numarası Yer Tutucusu 6"/>
          <p:cNvSpPr>
            <a:spLocks noGrp="1"/>
          </p:cNvSpPr>
          <p:nvPr>
            <p:ph type="sldNum" sz="quarter" idx="5"/>
          </p:nvPr>
        </p:nvSpPr>
        <p:spPr>
          <a:xfrm>
            <a:off x="4014788" y="9698038"/>
            <a:ext cx="3070225" cy="511175"/>
          </a:xfrm>
          <a:prstGeom prst="rect">
            <a:avLst/>
          </a:prstGeom>
        </p:spPr>
        <p:txBody>
          <a:bodyPr vert="horz" wrap="square" lIns="98837" tIns="49419" rIns="98837" bIns="49419" numCol="1" anchor="b" anchorCtr="0" compatLnSpc="1"/>
          <a:lstStyle>
            <a:lvl1pPr algn="r" eaLnBrk="1" hangingPunct="1">
              <a:defRPr sz="1300"/>
            </a:lvl1pPr>
          </a:lstStyle>
          <a:p>
            <a:pPr>
              <a:defRPr/>
            </a:pPr>
            <a:fld id="{D85F8C9F-33E7-4512-812A-870255CB3FFC}" type="slidenum">
              <a:rPr lang="tr-TR" altLang="tr-TR"/>
            </a:fld>
            <a:endParaRPr lang="tr-TR"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ayt Görüntüsü Yer Tutucusu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tr-TR" altLang="tr-TR"/>
          </a:p>
        </p:txBody>
      </p:sp>
      <p:sp>
        <p:nvSpPr>
          <p:cNvPr id="512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1D16EE4-51FF-4267-8655-2F5296701642}" type="slidenum">
              <a:rPr lang="tr-TR" altLang="tr-TR" smtClean="0"/>
            </a:fld>
            <a:endParaRPr lang="tr-TR" alt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Görüntüsü Yer Tutucusu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945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tr-TR" altLang="tr-TR"/>
          </a:p>
        </p:txBody>
      </p:sp>
      <p:sp>
        <p:nvSpPr>
          <p:cNvPr id="1946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1DFBCAC-E583-4907-A40B-4E7F60C935D5}" type="slidenum">
              <a:rPr lang="tr-TR" altLang="tr-TR" smtClean="0"/>
            </a:fld>
            <a:endParaRPr lang="tr-TR" alt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ayt Görüntüsü Yer Tutucusu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tr-TR" altLang="tr-TR"/>
          </a:p>
        </p:txBody>
      </p:sp>
      <p:sp>
        <p:nvSpPr>
          <p:cNvPr id="512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1D16EE4-51FF-4267-8655-2F5296701642}" type="slidenum">
              <a:rPr lang="tr-TR" altLang="tr-TR" smtClean="0"/>
            </a:fld>
            <a:endParaRPr lang="tr-TR" alt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ayt Görüntüsü Yer Tutucusu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tr-TR" altLang="tr-TR"/>
          </a:p>
        </p:txBody>
      </p:sp>
      <p:sp>
        <p:nvSpPr>
          <p:cNvPr id="512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1D16EE4-51FF-4267-8655-2F5296701642}" type="slidenum">
              <a:rPr lang="tr-TR" altLang="tr-TR" smtClean="0"/>
            </a:fld>
            <a:endParaRPr lang="tr-TR" alt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ayt Görüntüsü Yer Tutucusu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tr-TR" altLang="tr-TR"/>
          </a:p>
        </p:txBody>
      </p:sp>
      <p:sp>
        <p:nvSpPr>
          <p:cNvPr id="512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1D16EE4-51FF-4267-8655-2F5296701642}" type="slidenum">
              <a:rPr lang="tr-TR" altLang="tr-TR" smtClean="0"/>
            </a:fld>
            <a:endParaRPr lang="tr-TR" alt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ayt Görüntüsü Yer Tutucusu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tr-TR" altLang="tr-TR"/>
          </a:p>
        </p:txBody>
      </p:sp>
      <p:sp>
        <p:nvSpPr>
          <p:cNvPr id="512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1D16EE4-51FF-4267-8655-2F5296701642}" type="slidenum">
              <a:rPr lang="tr-TR" altLang="tr-TR" smtClean="0"/>
            </a:fld>
            <a:endParaRPr lang="tr-TR" alt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ayt Görüntüsü Yer Tutucusu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tr-TR" altLang="tr-TR"/>
          </a:p>
        </p:txBody>
      </p:sp>
      <p:sp>
        <p:nvSpPr>
          <p:cNvPr id="512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1D16EE4-51FF-4267-8655-2F5296701642}" type="slidenum">
              <a:rPr lang="tr-TR" altLang="tr-TR" smtClean="0"/>
            </a:fld>
            <a:endParaRPr lang="tr-TR" alt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ayt Görüntüsü Yer Tutucusu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tr-TR" altLang="tr-TR"/>
          </a:p>
        </p:txBody>
      </p:sp>
      <p:sp>
        <p:nvSpPr>
          <p:cNvPr id="512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1D16EE4-51FF-4267-8655-2F5296701642}" type="slidenum">
              <a:rPr lang="tr-TR" altLang="tr-TR" smtClean="0"/>
            </a:fld>
            <a:endParaRPr lang="tr-TR" alt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ayt Görüntüsü Yer Tutucusu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tr-TR" altLang="tr-TR"/>
          </a:p>
        </p:txBody>
      </p:sp>
      <p:sp>
        <p:nvSpPr>
          <p:cNvPr id="512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1D16EE4-51FF-4267-8655-2F5296701642}" type="slidenum">
              <a:rPr lang="tr-TR" altLang="tr-TR" smtClean="0"/>
            </a:fld>
            <a:endParaRPr lang="tr-TR"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ayt Görüntüsü Yer Tutucusu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tr-TR" altLang="tr-TR"/>
          </a:p>
        </p:txBody>
      </p:sp>
      <p:sp>
        <p:nvSpPr>
          <p:cNvPr id="512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1D16EE4-51FF-4267-8655-2F5296701642}" type="slidenum">
              <a:rPr lang="tr-TR" altLang="tr-TR" smtClean="0"/>
            </a:fld>
            <a:endParaRPr lang="tr-TR" alt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ayt Görüntüsü Yer Tutucusu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tr-TR" altLang="tr-TR"/>
          </a:p>
        </p:txBody>
      </p:sp>
      <p:sp>
        <p:nvSpPr>
          <p:cNvPr id="512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1D16EE4-51FF-4267-8655-2F5296701642}" type="slidenum">
              <a:rPr lang="tr-TR" altLang="tr-TR" smtClean="0"/>
            </a:fld>
            <a:endParaRPr lang="tr-TR" alt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ayt Görüntüsü Yer Tutucusu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tr-TR" altLang="tr-TR"/>
          </a:p>
        </p:txBody>
      </p:sp>
      <p:sp>
        <p:nvSpPr>
          <p:cNvPr id="512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1D16EE4-51FF-4267-8655-2F5296701642}" type="slidenum">
              <a:rPr lang="tr-TR" altLang="tr-TR" smtClean="0"/>
            </a:fld>
            <a:endParaRPr lang="tr-TR" alt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ayt Görüntüsü Yer Tutucusu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tr-TR" altLang="tr-TR"/>
          </a:p>
        </p:txBody>
      </p:sp>
      <p:sp>
        <p:nvSpPr>
          <p:cNvPr id="512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1D16EE4-51FF-4267-8655-2F5296701642}" type="slidenum">
              <a:rPr lang="tr-TR" altLang="tr-TR" smtClean="0"/>
            </a:fld>
            <a:endParaRPr lang="tr-TR" alt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ayt Görüntüsü Yer Tutucusu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tr-TR" altLang="tr-TR"/>
          </a:p>
        </p:txBody>
      </p:sp>
      <p:sp>
        <p:nvSpPr>
          <p:cNvPr id="512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1D16EE4-51FF-4267-8655-2F5296701642}" type="slidenum">
              <a:rPr lang="tr-TR" altLang="tr-TR" smtClean="0"/>
            </a:fld>
            <a:endParaRPr lang="tr-TR" alt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ayt Görüntüsü Yer Tutucusu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tr-TR" altLang="tr-TR"/>
          </a:p>
        </p:txBody>
      </p:sp>
      <p:sp>
        <p:nvSpPr>
          <p:cNvPr id="512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1D16EE4-51FF-4267-8655-2F5296701642}" type="slidenum">
              <a:rPr lang="tr-TR" altLang="tr-TR" smtClean="0"/>
            </a:fld>
            <a:endParaRPr lang="tr-TR" alt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Görüntüsü Yer Tutucusu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945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tr-TR" altLang="tr-TR"/>
          </a:p>
        </p:txBody>
      </p:sp>
      <p:sp>
        <p:nvSpPr>
          <p:cNvPr id="1946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1DFBCAC-E583-4907-A40B-4E7F60C935D5}" type="slidenum">
              <a:rPr lang="tr-TR" altLang="tr-TR" smtClean="0"/>
            </a:fld>
            <a:endParaRPr lang="tr-TR" alt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ayt Görüntüsü Yer Tutucusu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tr-TR" altLang="tr-TR"/>
          </a:p>
        </p:txBody>
      </p:sp>
      <p:sp>
        <p:nvSpPr>
          <p:cNvPr id="512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1D16EE4-51FF-4267-8655-2F5296701642}" type="slidenum">
              <a:rPr lang="tr-TR" altLang="tr-TR" smtClean="0"/>
            </a:fld>
            <a:endParaRPr lang="tr-TR"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hasCustomPrompt="1"/>
          </p:nvPr>
        </p:nvSpPr>
        <p:spPr>
          <a:xfrm>
            <a:off x="685800" y="2130425"/>
            <a:ext cx="7772400" cy="1470025"/>
          </a:xfrm>
        </p:spPr>
        <p:txBody>
          <a:bodyPr/>
          <a:lstStyle/>
          <a:p>
            <a:r>
              <a:rPr lang="tr-TR"/>
              <a:t>Asıl başlık stili için tıklatın</a:t>
            </a:r>
            <a:endParaRPr lang="tr-TR"/>
          </a:p>
        </p:txBody>
      </p:sp>
      <p:sp>
        <p:nvSpPr>
          <p:cNvPr id="3" name="2 Alt Başlık"/>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1E9CF44B-21C0-4B76-9DB9-AE2B0859AA06}" type="datetimeFigureOut">
              <a:rPr lang="tr-TR"/>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6D01CB4F-5E4B-4507-A555-3C6E75A385B8}" type="slidenum">
              <a:rPr lang="tr-TR" altLang="tr-TR"/>
            </a:fld>
            <a:endParaRPr lang="tr-TR" alt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p>
            <a:r>
              <a:rPr lang="tr-TR"/>
              <a:t>Asıl başlık stili için tıklatın</a:t>
            </a:r>
            <a:endParaRPr lang="tr-TR"/>
          </a:p>
        </p:txBody>
      </p:sp>
      <p:sp>
        <p:nvSpPr>
          <p:cNvPr id="3" name="2 Dikey Metin Yer Tutucusu"/>
          <p:cNvSpPr>
            <a:spLocks noGrp="1"/>
          </p:cNvSpPr>
          <p:nvPr>
            <p:ph type="body" orient="vert" idx="1" hasCustomPrompt="1"/>
          </p:nvPr>
        </p:nvSpPr>
        <p:spPr/>
        <p:txBody>
          <a:bodyPr vert="eaVert"/>
          <a:lstStyle/>
          <a:p>
            <a:pPr lvl="0"/>
            <a:r>
              <a:rPr lang="tr-TR"/>
              <a:t>Asıl metin stillerini düzenlemek için tıklatın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CE478BEE-C420-4797-B8B6-18BA0C8D5499}" type="datetimeFigureOut">
              <a:rPr lang="tr-TR"/>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D444CBF-9ED1-4AFB-9AAA-9AA2A27F876F}" type="slidenum">
              <a:rPr lang="tr-TR" altLang="tr-TR"/>
            </a:fld>
            <a:endParaRPr lang="tr-TR" alt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hasCustomPrompt="1"/>
          </p:nvPr>
        </p:nvSpPr>
        <p:spPr>
          <a:xfrm>
            <a:off x="6629400" y="274638"/>
            <a:ext cx="2057400" cy="5851525"/>
          </a:xfrm>
        </p:spPr>
        <p:txBody>
          <a:bodyPr vert="eaVert"/>
          <a:lstStyle/>
          <a:p>
            <a:r>
              <a:rPr lang="tr-TR"/>
              <a:t>Asıl başlık stili için tıklatın</a:t>
            </a:r>
            <a:endParaRPr lang="tr-TR"/>
          </a:p>
        </p:txBody>
      </p:sp>
      <p:sp>
        <p:nvSpPr>
          <p:cNvPr id="3" name="2 Dikey Metin Yer Tutucusu"/>
          <p:cNvSpPr>
            <a:spLocks noGrp="1"/>
          </p:cNvSpPr>
          <p:nvPr>
            <p:ph type="body" orient="vert" idx="1" hasCustomPrompt="1"/>
          </p:nvPr>
        </p:nvSpPr>
        <p:spPr>
          <a:xfrm>
            <a:off x="457200" y="274638"/>
            <a:ext cx="6019800" cy="5851525"/>
          </a:xfrm>
        </p:spPr>
        <p:txBody>
          <a:bodyPr vert="eaVert"/>
          <a:lstStyle/>
          <a:p>
            <a:pPr lvl="0"/>
            <a:r>
              <a:rPr lang="tr-TR"/>
              <a:t>Asıl metin stillerini düzenlemek için tıklatın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4F9A7C99-5EA7-419E-BFAB-F77D4370341E}" type="datetimeFigureOut">
              <a:rPr lang="tr-TR"/>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521F4FEB-0BAE-4D3F-B8ED-D2B7A59D8FF4}" type="slidenum">
              <a:rPr lang="tr-TR" altLang="tr-TR"/>
            </a:fld>
            <a:endParaRPr lang="tr-TR" alt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p>
            <a:r>
              <a:rPr lang="tr-TR"/>
              <a:t>Asıl başlık stili için tıklatın</a:t>
            </a:r>
            <a:endParaRPr lang="tr-TR"/>
          </a:p>
        </p:txBody>
      </p:sp>
      <p:sp>
        <p:nvSpPr>
          <p:cNvPr id="3" name="2 İçerik Yer Tutucusu"/>
          <p:cNvSpPr>
            <a:spLocks noGrp="1"/>
          </p:cNvSpPr>
          <p:nvPr>
            <p:ph idx="1" hasCustomPrompt="1"/>
          </p:nvPr>
        </p:nvSpPr>
        <p:spPr/>
        <p:txBody>
          <a:bodyPr/>
          <a:lstStyle/>
          <a:p>
            <a:pPr lvl="0"/>
            <a:r>
              <a:rPr lang="tr-TR"/>
              <a:t>Asıl metin stillerini düzenlemek için tıklatın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531E9D77-C3C7-4F03-ABC2-742EB4100FF4}" type="datetimeFigureOut">
              <a:rPr lang="tr-TR"/>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60B3FF1E-D8E1-41D4-B541-981857AA20B3}" type="slidenum">
              <a:rPr lang="tr-TR" altLang="tr-TR"/>
            </a:fld>
            <a:endParaRPr lang="tr-TR" alt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722313" y="4406900"/>
            <a:ext cx="7772400" cy="1362075"/>
          </a:xfrm>
        </p:spPr>
        <p:txBody>
          <a:bodyPr anchor="t"/>
          <a:lstStyle>
            <a:lvl1pPr algn="l">
              <a:defRPr sz="4000" b="1" cap="all"/>
            </a:lvl1pPr>
          </a:lstStyle>
          <a:p>
            <a:r>
              <a:rPr lang="tr-TR"/>
              <a:t>Asıl başlık stili için tıklatın</a:t>
            </a:r>
            <a:endParaRPr lang="tr-TR"/>
          </a:p>
        </p:txBody>
      </p:sp>
      <p:sp>
        <p:nvSpPr>
          <p:cNvPr id="3" name="2 Metin Yer Tutucusu"/>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EDFD5278-0610-425C-864F-A623B2A2816B}" type="datetimeFigureOut">
              <a:rPr lang="tr-TR"/>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5CF4C669-4955-4B0B-8251-242A49367743}" type="slidenum">
              <a:rPr lang="tr-TR" altLang="tr-TR"/>
            </a:fld>
            <a:endParaRPr lang="tr-TR" alt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p>
            <a:r>
              <a:rPr lang="tr-TR"/>
              <a:t>Asıl başlık stili için tıklatın</a:t>
            </a:r>
            <a:endParaRPr lang="tr-TR"/>
          </a:p>
        </p:txBody>
      </p:sp>
      <p:sp>
        <p:nvSpPr>
          <p:cNvPr id="3" name="2 İçerik Yer Tutucusu"/>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4" name="3 İçerik Yer Tutucusu"/>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9242DF5F-CA72-426A-A6CD-EC9D1ABBF99D}" type="datetimeFigureOut">
              <a:rPr lang="tr-TR"/>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2CF9E917-11D1-46DA-835D-954F1AF9335D}" type="slidenum">
              <a:rPr lang="tr-TR" altLang="tr-TR"/>
            </a:fld>
            <a:endParaRPr lang="tr-TR" alt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lvl1pPr>
              <a:defRPr/>
            </a:lvl1pPr>
          </a:lstStyle>
          <a:p>
            <a:r>
              <a:rPr lang="tr-TR"/>
              <a:t>Asıl başlık stili için tıklatın</a:t>
            </a:r>
            <a:endParaRPr lang="tr-TR"/>
          </a:p>
        </p:txBody>
      </p:sp>
      <p:sp>
        <p:nvSpPr>
          <p:cNvPr id="3" name="2 Metin Yer Tutucusu"/>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endParaRPr lang="tr-TR"/>
          </a:p>
        </p:txBody>
      </p:sp>
      <p:sp>
        <p:nvSpPr>
          <p:cNvPr id="4" name="3 İçerik Yer Tutucusu"/>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5" name="4 Metin Yer Tutucusu"/>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endParaRPr lang="tr-TR"/>
          </a:p>
        </p:txBody>
      </p:sp>
      <p:sp>
        <p:nvSpPr>
          <p:cNvPr id="6" name="5 İçerik Yer Tutucusu"/>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B1D51854-D1E6-4EA6-982A-9E2D445DE61C}" type="datetimeFigureOut">
              <a:rPr lang="tr-TR"/>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BA6E3147-3486-4979-9018-EF7D98066A25}" type="slidenum">
              <a:rPr lang="tr-TR" altLang="tr-TR"/>
            </a:fld>
            <a:endParaRPr lang="tr-TR" alt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p>
            <a:r>
              <a:rPr lang="tr-TR"/>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02FABECB-E893-463C-9040-BD30E58A6656}" type="datetimeFigureOut">
              <a:rPr lang="tr-TR"/>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967A6F23-5E11-4C38-B1D6-A2BD1137A85C}" type="slidenum">
              <a:rPr lang="tr-TR" altLang="tr-TR"/>
            </a:fld>
            <a:endParaRPr lang="tr-TR" alt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DCBB8777-48EA-4FB6-949C-B4BE4828B306}" type="datetimeFigureOut">
              <a:rPr lang="tr-TR"/>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3857208D-15F5-42A0-9F64-B34DA5A9A505}" type="slidenum">
              <a:rPr lang="tr-TR" altLang="tr-TR"/>
            </a:fld>
            <a:endParaRPr lang="tr-TR" alt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457200" y="273050"/>
            <a:ext cx="3008313" cy="1162050"/>
          </a:xfrm>
        </p:spPr>
        <p:txBody>
          <a:bodyPr anchor="b"/>
          <a:lstStyle>
            <a:lvl1pPr algn="l">
              <a:defRPr sz="2000" b="1"/>
            </a:lvl1pPr>
          </a:lstStyle>
          <a:p>
            <a:r>
              <a:rPr lang="tr-TR"/>
              <a:t>Asıl başlık stili için tıklatın</a:t>
            </a:r>
            <a:endParaRPr lang="tr-TR"/>
          </a:p>
        </p:txBody>
      </p:sp>
      <p:sp>
        <p:nvSpPr>
          <p:cNvPr id="3" name="2 İçerik Yer Tutucusu"/>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4" name="3 Metin Yer Tutucusu"/>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endParaRPr lang="tr-TR"/>
          </a:p>
        </p:txBody>
      </p:sp>
      <p:sp>
        <p:nvSpPr>
          <p:cNvPr id="5" name="3 Veri Yer Tutucusu"/>
          <p:cNvSpPr>
            <a:spLocks noGrp="1"/>
          </p:cNvSpPr>
          <p:nvPr>
            <p:ph type="dt" sz="half" idx="10"/>
          </p:nvPr>
        </p:nvSpPr>
        <p:spPr/>
        <p:txBody>
          <a:bodyPr/>
          <a:lstStyle>
            <a:lvl1pPr>
              <a:defRPr/>
            </a:lvl1pPr>
          </a:lstStyle>
          <a:p>
            <a:pPr>
              <a:defRPr/>
            </a:pPr>
            <a:fld id="{0EC55515-9F12-41B7-A24C-61C7A2B8ACF5}" type="datetimeFigureOut">
              <a:rPr lang="tr-TR"/>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C4FA85C6-12DD-4161-B403-B55E1A772A9C}" type="slidenum">
              <a:rPr lang="tr-TR" altLang="tr-TR"/>
            </a:fld>
            <a:endParaRPr lang="tr-TR" alt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1792288" y="4800600"/>
            <a:ext cx="5486400" cy="566738"/>
          </a:xfrm>
        </p:spPr>
        <p:txBody>
          <a:bodyPr anchor="b"/>
          <a:lstStyle>
            <a:lvl1pPr algn="l">
              <a:defRPr sz="2000" b="1"/>
            </a:lvl1pPr>
          </a:lstStyle>
          <a:p>
            <a:r>
              <a:rPr lang="tr-TR"/>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endParaRPr lang="tr-TR"/>
          </a:p>
        </p:txBody>
      </p:sp>
      <p:sp>
        <p:nvSpPr>
          <p:cNvPr id="5" name="3 Veri Yer Tutucusu"/>
          <p:cNvSpPr>
            <a:spLocks noGrp="1"/>
          </p:cNvSpPr>
          <p:nvPr>
            <p:ph type="dt" sz="half" idx="10"/>
          </p:nvPr>
        </p:nvSpPr>
        <p:spPr/>
        <p:txBody>
          <a:bodyPr/>
          <a:lstStyle>
            <a:lvl1pPr>
              <a:defRPr/>
            </a:lvl1pPr>
          </a:lstStyle>
          <a:p>
            <a:pPr>
              <a:defRPr/>
            </a:pPr>
            <a:fld id="{E1BC4F9D-7992-405B-93FC-CE7AEB8F2C47}" type="datetimeFigureOut">
              <a:rPr lang="tr-TR"/>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8EB003D5-BB0A-40D5-9156-776CBF35009D}" type="slidenum">
              <a:rPr lang="tr-TR" altLang="tr-TR"/>
            </a:fld>
            <a:endParaRPr lang="tr-TR" altLang="tr-T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24001">
              <a:srgbClr val="FFFFFF"/>
            </a:gs>
            <a:gs pos="96001">
              <a:srgbClr val="CAD9EB"/>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tr-TR" altLang="tr-TR"/>
              <a:t>Asıl başlık stili için tıklatın</a:t>
            </a:r>
            <a:endParaRPr lang="tr-TR" altLang="tr-T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tr-TR" altLang="tr-TR"/>
              <a:t>Asıl metin stillerini düzenlemek için tıklatın</a:t>
            </a:r>
            <a:endParaRPr lang="tr-TR" altLang="tr-TR"/>
          </a:p>
          <a:p>
            <a:pPr lvl="1"/>
            <a:r>
              <a:rPr lang="tr-TR" altLang="tr-TR"/>
              <a:t>İkinci düzey</a:t>
            </a:r>
            <a:endParaRPr lang="tr-TR" altLang="tr-TR"/>
          </a:p>
          <a:p>
            <a:pPr lvl="2"/>
            <a:r>
              <a:rPr lang="tr-TR" altLang="tr-TR"/>
              <a:t>Üçüncü düzey</a:t>
            </a:r>
            <a:endParaRPr lang="tr-TR" altLang="tr-TR"/>
          </a:p>
          <a:p>
            <a:pPr lvl="3"/>
            <a:r>
              <a:rPr lang="tr-TR" altLang="tr-TR"/>
              <a:t>Dördüncü düzey</a:t>
            </a:r>
            <a:endParaRPr lang="tr-TR" altLang="tr-TR"/>
          </a:p>
          <a:p>
            <a:pPr lvl="4"/>
            <a:r>
              <a:rPr lang="tr-TR" altLang="tr-TR"/>
              <a:t>Beşinci düzey</a:t>
            </a:r>
            <a:endParaRPr lang="tr-TR" alt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8B1C961-9007-4CBB-8FFE-A8CE6D38CC20}" type="datetimeFigureOut">
              <a:rPr lang="tr-TR"/>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1C5BF5ED-EC06-416A-A97C-1DDEE8841DD8}" type="slidenum">
              <a:rPr lang="tr-TR" altLang="tr-TR"/>
            </a:fld>
            <a:endParaRPr lang="tr-TR"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8.jpe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39000">
              <a:srgbClr val="FFFFFF"/>
            </a:gs>
            <a:gs pos="50000">
              <a:srgbClr val="CAD9EB"/>
            </a:gs>
            <a:gs pos="66000">
              <a:srgbClr val="FFFFFF"/>
            </a:gs>
            <a:gs pos="100000">
              <a:srgbClr val="DCE6F2"/>
            </a:gs>
          </a:gsLst>
          <a:lin ang="5400000" scaled="1"/>
        </a:gradFill>
        <a:effectLst/>
      </p:bgPr>
    </p:bg>
    <p:spTree>
      <p:nvGrpSpPr>
        <p:cNvPr id="1" name=""/>
        <p:cNvGrpSpPr/>
        <p:nvPr/>
      </p:nvGrpSpPr>
      <p:grpSpPr>
        <a:xfrm>
          <a:off x="0" y="0"/>
          <a:ext cx="0" cy="0"/>
          <a:chOff x="0" y="0"/>
          <a:chExt cx="0" cy="0"/>
        </a:xfrm>
      </p:grpSpPr>
      <p:sp>
        <p:nvSpPr>
          <p:cNvPr id="3076" name="Dikdörtgen 4"/>
          <p:cNvSpPr>
            <a:spLocks noChangeArrowheads="1"/>
          </p:cNvSpPr>
          <p:nvPr/>
        </p:nvSpPr>
        <p:spPr bwMode="auto">
          <a:xfrm>
            <a:off x="1937345" y="5504185"/>
            <a:ext cx="525661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000" b="1" dirty="0"/>
              <a:t>Dr. Öğretim Üyesi Haldun TURAN</a:t>
            </a:r>
            <a:endParaRPr lang="tr-TR" altLang="tr-TR" sz="2000" b="1" dirty="0"/>
          </a:p>
          <a:p>
            <a:pPr algn="ctr" eaLnBrk="1" hangingPunct="1">
              <a:spcBef>
                <a:spcPct val="0"/>
              </a:spcBef>
              <a:buFontTx/>
              <a:buNone/>
            </a:pPr>
            <a:r>
              <a:rPr lang="tr-TR" altLang="tr-TR" sz="1600" i="1" dirty="0">
                <a:solidFill>
                  <a:srgbClr val="0070C0"/>
                </a:solidFill>
              </a:rPr>
              <a:t>İstanbul Rumeli Üniversitesi</a:t>
            </a:r>
            <a:endParaRPr lang="tr-TR" altLang="tr-TR" sz="1600" i="1" dirty="0">
              <a:solidFill>
                <a:srgbClr val="0070C0"/>
              </a:solidFill>
            </a:endParaRPr>
          </a:p>
          <a:p>
            <a:pPr algn="ctr" eaLnBrk="1" hangingPunct="1">
              <a:spcBef>
                <a:spcPct val="0"/>
              </a:spcBef>
              <a:buFontTx/>
              <a:buNone/>
            </a:pPr>
            <a:r>
              <a:rPr lang="tr-TR" altLang="tr-TR" sz="1600" i="1" dirty="0">
                <a:solidFill>
                  <a:srgbClr val="0070C0"/>
                </a:solidFill>
              </a:rPr>
              <a:t>Endüstri Mühendisliği Bölümü </a:t>
            </a:r>
            <a:endParaRPr lang="tr-TR" altLang="tr-TR" sz="1600" i="1" dirty="0">
              <a:solidFill>
                <a:srgbClr val="0070C0"/>
              </a:solidFill>
            </a:endParaRPr>
          </a:p>
        </p:txBody>
      </p:sp>
      <p:sp>
        <p:nvSpPr>
          <p:cNvPr id="17" name="Dikdörtgen 4"/>
          <p:cNvSpPr>
            <a:spLocks noChangeArrowheads="1"/>
          </p:cNvSpPr>
          <p:nvPr/>
        </p:nvSpPr>
        <p:spPr bwMode="auto">
          <a:xfrm>
            <a:off x="-6350" y="4941674"/>
            <a:ext cx="9144000" cy="307975"/>
          </a:xfrm>
          <a:prstGeom prst="rect">
            <a:avLst/>
          </a:prstGeom>
          <a:solidFill>
            <a:schemeClr val="accent1">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tr-TR" altLang="tr-TR" sz="14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haldun.turan@rumeli.edu.tr</a:t>
            </a:r>
            <a:endParaRPr lang="tr-TR" altLang="tr-TR"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Başlık 1"/>
          <p:cNvSpPr txBox="1"/>
          <p:nvPr/>
        </p:nvSpPr>
        <p:spPr bwMode="auto">
          <a:xfrm>
            <a:off x="0" y="2201576"/>
            <a:ext cx="9144000" cy="2521000"/>
          </a:xfrm>
          <a:prstGeom prst="rect">
            <a:avLst/>
          </a:prstGeom>
          <a:solidFill>
            <a:schemeClr val="accent1">
              <a:lumMod val="60000"/>
              <a:lumOff val="40000"/>
            </a:schemeClr>
          </a:solidFill>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nchor="ct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eaLnBrk="1" hangingPunct="1">
              <a:defRPr/>
            </a:pPr>
            <a:r>
              <a:rPr lang="tr-TR" sz="4000" b="1" dirty="0">
                <a:solidFill>
                  <a:schemeClr val="bg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LOJİSTİK İŞLETMELERİNİN İHRACAT YÖNETİMİ, REKABET GÜCÜ GELİŞTİRMEDEKİ ROLLERİNİN ARAŞTIRILMASI </a:t>
            </a:r>
            <a:endParaRPr lang="tr-TR" sz="4000" b="1" dirty="0">
              <a:solidFill>
                <a:schemeClr val="bg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endParaRPr>
          </a:p>
        </p:txBody>
      </p:sp>
      <p:pic>
        <p:nvPicPr>
          <p:cNvPr id="2" name="Resim 10"/>
          <p:cNvPicPr>
            <a:picLocks noChangeAspect="1"/>
          </p:cNvPicPr>
          <p:nvPr/>
        </p:nvPicPr>
        <p:blipFill>
          <a:blip r:embed="rId1"/>
          <a:stretch>
            <a:fillRect/>
          </a:stretch>
        </p:blipFill>
        <p:spPr>
          <a:xfrm>
            <a:off x="2379345" y="260350"/>
            <a:ext cx="4372610" cy="171831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24001">
              <a:srgbClr val="FFFFFF"/>
            </a:gs>
            <a:gs pos="97000">
              <a:srgbClr val="DCE6F2"/>
            </a:gs>
            <a:gs pos="100000">
              <a:srgbClr val="FFFFFF"/>
            </a:gs>
          </a:gsLst>
          <a:lin ang="5400000" scaled="1"/>
        </a:gradFill>
        <a:effectLst/>
      </p:bgPr>
    </p:bg>
    <p:spTree>
      <p:nvGrpSpPr>
        <p:cNvPr id="1" name=""/>
        <p:cNvGrpSpPr/>
        <p:nvPr/>
      </p:nvGrpSpPr>
      <p:grpSpPr>
        <a:xfrm>
          <a:off x="0" y="0"/>
          <a:ext cx="0" cy="0"/>
          <a:chOff x="0" y="0"/>
          <a:chExt cx="0" cy="0"/>
        </a:xfrm>
      </p:grpSpPr>
      <p:sp>
        <p:nvSpPr>
          <p:cNvPr id="22" name="Dikdörtgen 21"/>
          <p:cNvSpPr/>
          <p:nvPr/>
        </p:nvSpPr>
        <p:spPr>
          <a:xfrm>
            <a:off x="8172450" y="487363"/>
            <a:ext cx="863600" cy="74453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tr-TR"/>
          </a:p>
        </p:txBody>
      </p:sp>
      <p:sp>
        <p:nvSpPr>
          <p:cNvPr id="13" name="Başlık 13"/>
          <p:cNvSpPr>
            <a:spLocks noGrp="1"/>
          </p:cNvSpPr>
          <p:nvPr>
            <p:ph type="title"/>
          </p:nvPr>
        </p:nvSpPr>
        <p:spPr>
          <a:xfrm>
            <a:off x="0" y="715963"/>
            <a:ext cx="9144000" cy="744537"/>
          </a:xfrm>
          <a:solidFill>
            <a:schemeClr val="accent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normAutofit/>
          </a:bodyPr>
          <a:lstStyle/>
          <a:p>
            <a:pPr algn="ctr" eaLnBrk="1" hangingPunct="1">
              <a:defRPr/>
            </a:pPr>
            <a:r>
              <a:rPr lang="tr-TR" sz="3200" b="1" dirty="0">
                <a:solidFill>
                  <a:schemeClr val="bg1"/>
                </a:solidFill>
                <a:effectLst>
                  <a:outerShdw blurRad="38100" dist="38100" dir="2700000" algn="tl">
                    <a:srgbClr val="000000">
                      <a:alpha val="43137"/>
                    </a:srgbClr>
                  </a:outerShdw>
                </a:effectLst>
                <a:latin typeface="Arial Narrow" panose="020B0606020202030204" pitchFamily="34" charset="0"/>
                <a:sym typeface="+mn-ea"/>
              </a:rPr>
              <a:t>İSTATİSTİKLER VE ARAŞTIRMALAR</a:t>
            </a:r>
            <a:endParaRPr lang="en-US"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pic>
        <p:nvPicPr>
          <p:cNvPr id="11" name="Resim 10"/>
          <p:cNvPicPr>
            <a:picLocks noChangeAspect="1"/>
          </p:cNvPicPr>
          <p:nvPr/>
        </p:nvPicPr>
        <p:blipFill>
          <a:blip r:embed="rId1"/>
          <a:stretch>
            <a:fillRect/>
          </a:stretch>
        </p:blipFill>
        <p:spPr>
          <a:xfrm>
            <a:off x="3646499" y="39603"/>
            <a:ext cx="1523978" cy="598706"/>
          </a:xfrm>
          <a:prstGeom prst="rect">
            <a:avLst/>
          </a:prstGeom>
        </p:spPr>
      </p:pic>
      <p:pic>
        <p:nvPicPr>
          <p:cNvPr id="4" name="Resim 3"/>
          <p:cNvPicPr>
            <a:picLocks noChangeAspect="1"/>
          </p:cNvPicPr>
          <p:nvPr/>
        </p:nvPicPr>
        <p:blipFill>
          <a:blip r:embed="rId2"/>
          <a:stretch>
            <a:fillRect/>
          </a:stretch>
        </p:blipFill>
        <p:spPr>
          <a:xfrm>
            <a:off x="7740352" y="865254"/>
            <a:ext cx="1041400" cy="368300"/>
          </a:xfrm>
          <a:prstGeom prst="rect">
            <a:avLst/>
          </a:prstGeom>
        </p:spPr>
      </p:pic>
      <p:sp>
        <p:nvSpPr>
          <p:cNvPr id="2" name="Dikdörtgen 4"/>
          <p:cNvSpPr>
            <a:spLocks noChangeArrowheads="1"/>
          </p:cNvSpPr>
          <p:nvPr/>
        </p:nvSpPr>
        <p:spPr bwMode="auto">
          <a:xfrm>
            <a:off x="0" y="6642100"/>
            <a:ext cx="9144000" cy="245110"/>
          </a:xfrm>
          <a:prstGeom prst="rect">
            <a:avLst/>
          </a:prstGeom>
          <a:solidFill>
            <a:schemeClr val="accent1">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ICMO2022  – </a:t>
            </a:r>
            <a:r>
              <a:rPr lang="tr-TR" sz="1000" b="1" dirty="0">
                <a:solidFill>
                  <a:schemeClr val="bg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mn-ea"/>
              </a:rPr>
              <a:t>LOJİSTİK İŞLETMELERİNİN İHRACAT YÖNETİMİ, REKABET GÜCÜ GELİŞTİRMEDEKİ ROLLERİNİN ARAŞTIRILMASI </a:t>
            </a:r>
            <a:endPar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387" name="Dikdörtgen 3"/>
          <p:cNvSpPr>
            <a:spLocks noChangeArrowheads="1"/>
          </p:cNvSpPr>
          <p:nvPr/>
        </p:nvSpPr>
        <p:spPr bwMode="auto">
          <a:xfrm>
            <a:off x="558483" y="2968943"/>
            <a:ext cx="8026400"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0"/>
              </a:spcBef>
              <a:buFontTx/>
              <a:buNone/>
            </a:pPr>
            <a:r>
              <a:rPr lang="tr-TR" altLang="tr-TR" sz="2000" dirty="0">
                <a:latin typeface="Arial" panose="020B0604020202020204" pitchFamily="34" charset="0"/>
                <a:cs typeface="Arial" panose="020B0604020202020204" pitchFamily="34" charset="0"/>
                <a:sym typeface="+mn-ea"/>
              </a:rPr>
              <a:t>Sunumumuza </a:t>
            </a:r>
            <a:r>
              <a:rPr lang="tr-TR" altLang="tr-TR" sz="2000" dirty="0" err="1">
                <a:latin typeface="Arial" panose="020B0604020202020204" pitchFamily="34" charset="0"/>
                <a:cs typeface="Arial" panose="020B0604020202020204" pitchFamily="34" charset="0"/>
                <a:sym typeface="+mn-ea"/>
              </a:rPr>
              <a:t>istatiksel</a:t>
            </a:r>
            <a:r>
              <a:rPr lang="tr-TR" altLang="tr-TR" sz="2000" dirty="0">
                <a:latin typeface="Arial" panose="020B0604020202020204" pitchFamily="34" charset="0"/>
                <a:cs typeface="Arial" panose="020B0604020202020204" pitchFamily="34" charset="0"/>
                <a:sym typeface="+mn-ea"/>
              </a:rPr>
              <a:t> </a:t>
            </a:r>
            <a:r>
              <a:rPr lang="tr-TR" altLang="tr-TR" sz="2000" dirty="0" err="1">
                <a:latin typeface="Arial" panose="020B0604020202020204" pitchFamily="34" charset="0"/>
                <a:cs typeface="Arial" panose="020B0604020202020204" pitchFamily="34" charset="0"/>
                <a:sym typeface="+mn-ea"/>
              </a:rPr>
              <a:t>araştırmalarımız</a:t>
            </a:r>
            <a:r>
              <a:rPr lang="tr-TR" altLang="tr-TR" sz="2000" dirty="0">
                <a:latin typeface="Arial" panose="020B0604020202020204" pitchFamily="34" charset="0"/>
                <a:cs typeface="Arial" panose="020B0604020202020204" pitchFamily="34" charset="0"/>
                <a:sym typeface="+mn-ea"/>
              </a:rPr>
              <a:t> ile devam ediyoruz.</a:t>
            </a:r>
            <a:endParaRPr lang="tr-TR" altLang="tr-TR" sz="2000" dirty="0">
              <a:latin typeface="Arial" panose="020B0604020202020204" pitchFamily="34" charset="0"/>
              <a:cs typeface="Arial" panose="020B0604020202020204" pitchFamily="34" charset="0"/>
            </a:endParaRPr>
          </a:p>
          <a:p>
            <a:pPr algn="just" eaLnBrk="1" hangingPunct="1">
              <a:lnSpc>
                <a:spcPct val="150000"/>
              </a:lnSpc>
              <a:spcBef>
                <a:spcPct val="0"/>
              </a:spcBef>
              <a:buFontTx/>
              <a:buNone/>
            </a:pPr>
            <a:endParaRPr lang="tr-TR" altLang="tr-TR" sz="2000" dirty="0">
              <a:latin typeface="Arial" panose="020B0604020202020204" pitchFamily="34" charset="0"/>
              <a:cs typeface="Arial" panose="020B0604020202020204" pitchFamily="34" charset="0"/>
            </a:endParaRPr>
          </a:p>
          <a:p>
            <a:pPr algn="just" eaLnBrk="1" hangingPunct="1">
              <a:lnSpc>
                <a:spcPct val="150000"/>
              </a:lnSpc>
              <a:spcBef>
                <a:spcPct val="0"/>
              </a:spcBef>
              <a:buFontTx/>
              <a:buNone/>
            </a:pPr>
            <a:r>
              <a:rPr lang="tr-TR" altLang="tr-TR" sz="2000" dirty="0">
                <a:latin typeface="Arial" panose="020B0604020202020204" pitchFamily="34" charset="0"/>
                <a:cs typeface="Arial" panose="020B0604020202020204" pitchFamily="34" charset="0"/>
                <a:sym typeface="+mn-ea"/>
              </a:rPr>
              <a:t>Bu çalışmada kullandığımız istatistikler ve veriler  internet ortamından taranılarak bulunup derlenmiştir.</a:t>
            </a:r>
            <a:endParaRPr lang="tr-TR" altLang="tr-TR" sz="2000" dirty="0">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ikdörtgen 21"/>
          <p:cNvSpPr/>
          <p:nvPr/>
        </p:nvSpPr>
        <p:spPr>
          <a:xfrm>
            <a:off x="8172450" y="487363"/>
            <a:ext cx="863600" cy="74453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tr-TR"/>
          </a:p>
        </p:txBody>
      </p:sp>
      <p:pic>
        <p:nvPicPr>
          <p:cNvPr id="3" name="Resim 2" descr="tablo içeren bir resim&#10;&#10;Açıklama otomatik olarak oluşturuldu"/>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28126" y="1418944"/>
            <a:ext cx="7687748" cy="402011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24001">
              <a:srgbClr val="FFFFFF"/>
            </a:gs>
            <a:gs pos="97000">
              <a:srgbClr val="DCE6F2"/>
            </a:gs>
            <a:gs pos="100000">
              <a:srgbClr val="FFFFFF"/>
            </a:gs>
          </a:gsLst>
          <a:lin ang="5400000" scaled="1"/>
        </a:gradFill>
        <a:effectLst/>
      </p:bgPr>
    </p:bg>
    <p:spTree>
      <p:nvGrpSpPr>
        <p:cNvPr id="1" name=""/>
        <p:cNvGrpSpPr/>
        <p:nvPr/>
      </p:nvGrpSpPr>
      <p:grpSpPr>
        <a:xfrm>
          <a:off x="0" y="0"/>
          <a:ext cx="0" cy="0"/>
          <a:chOff x="0" y="0"/>
          <a:chExt cx="0" cy="0"/>
        </a:xfrm>
      </p:grpSpPr>
      <p:sp>
        <p:nvSpPr>
          <p:cNvPr id="22" name="Dikdörtgen 21"/>
          <p:cNvSpPr/>
          <p:nvPr/>
        </p:nvSpPr>
        <p:spPr>
          <a:xfrm>
            <a:off x="8172450" y="487363"/>
            <a:ext cx="863600" cy="74453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tr-TR"/>
          </a:p>
        </p:txBody>
      </p:sp>
      <p:sp>
        <p:nvSpPr>
          <p:cNvPr id="13" name="Başlık 13"/>
          <p:cNvSpPr>
            <a:spLocks noGrp="1"/>
          </p:cNvSpPr>
          <p:nvPr>
            <p:ph type="title"/>
          </p:nvPr>
        </p:nvSpPr>
        <p:spPr>
          <a:xfrm>
            <a:off x="0" y="715963"/>
            <a:ext cx="9144000" cy="744537"/>
          </a:xfrm>
          <a:solidFill>
            <a:schemeClr val="accent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normAutofit/>
          </a:bodyPr>
          <a:lstStyle/>
          <a:p>
            <a:pPr algn="ctr" eaLnBrk="1" hangingPunct="1">
              <a:defRPr/>
            </a:pPr>
            <a:r>
              <a:rPr lang="tr-TR" sz="3200" b="1" dirty="0">
                <a:solidFill>
                  <a:schemeClr val="bg1"/>
                </a:solidFill>
                <a:effectLst>
                  <a:outerShdw blurRad="38100" dist="38100" dir="2700000" algn="tl">
                    <a:srgbClr val="000000">
                      <a:alpha val="43137"/>
                    </a:srgbClr>
                  </a:outerShdw>
                </a:effectLst>
                <a:latin typeface="Arial Narrow" panose="020B0606020202030204" pitchFamily="34" charset="0"/>
                <a:sym typeface="+mn-ea"/>
              </a:rPr>
              <a:t>İSTATİSTİKLER VE ARAŞTIRMALAR</a:t>
            </a:r>
            <a:endParaRPr lang="en-US"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pic>
        <p:nvPicPr>
          <p:cNvPr id="11" name="Resim 10"/>
          <p:cNvPicPr>
            <a:picLocks noChangeAspect="1"/>
          </p:cNvPicPr>
          <p:nvPr/>
        </p:nvPicPr>
        <p:blipFill>
          <a:blip r:embed="rId1"/>
          <a:stretch>
            <a:fillRect/>
          </a:stretch>
        </p:blipFill>
        <p:spPr>
          <a:xfrm>
            <a:off x="3646499" y="39603"/>
            <a:ext cx="1523978" cy="598706"/>
          </a:xfrm>
          <a:prstGeom prst="rect">
            <a:avLst/>
          </a:prstGeom>
        </p:spPr>
      </p:pic>
      <p:pic>
        <p:nvPicPr>
          <p:cNvPr id="4" name="Resim 3"/>
          <p:cNvPicPr>
            <a:picLocks noChangeAspect="1"/>
          </p:cNvPicPr>
          <p:nvPr/>
        </p:nvPicPr>
        <p:blipFill>
          <a:blip r:embed="rId2"/>
          <a:stretch>
            <a:fillRect/>
          </a:stretch>
        </p:blipFill>
        <p:spPr>
          <a:xfrm>
            <a:off x="7740352" y="865254"/>
            <a:ext cx="1041400" cy="368300"/>
          </a:xfrm>
          <a:prstGeom prst="rect">
            <a:avLst/>
          </a:prstGeom>
        </p:spPr>
      </p:pic>
      <p:sp>
        <p:nvSpPr>
          <p:cNvPr id="2" name="Dikdörtgen 4"/>
          <p:cNvSpPr>
            <a:spLocks noChangeArrowheads="1"/>
          </p:cNvSpPr>
          <p:nvPr/>
        </p:nvSpPr>
        <p:spPr bwMode="auto">
          <a:xfrm>
            <a:off x="0" y="6642100"/>
            <a:ext cx="9144000" cy="245110"/>
          </a:xfrm>
          <a:prstGeom prst="rect">
            <a:avLst/>
          </a:prstGeom>
          <a:solidFill>
            <a:schemeClr val="accent1">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ICMO2022  – </a:t>
            </a:r>
            <a:r>
              <a:rPr lang="tr-TR" sz="1000" b="1" dirty="0">
                <a:solidFill>
                  <a:schemeClr val="bg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mn-ea"/>
              </a:rPr>
              <a:t>LOJİSTİK İŞLETMELERİNİN İHRACAT YÖNETİMİ, REKABET GÜCÜ GELİŞTİRMEDEKİ ROLLERİNİN ARAŞTIRILMASI </a:t>
            </a:r>
            <a:endPar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 Box 4"/>
          <p:cNvSpPr txBox="1"/>
          <p:nvPr/>
        </p:nvSpPr>
        <p:spPr>
          <a:xfrm>
            <a:off x="323215" y="2780665"/>
            <a:ext cx="8458835" cy="2584450"/>
          </a:xfrm>
          <a:prstGeom prst="rect">
            <a:avLst/>
          </a:prstGeom>
          <a:noFill/>
        </p:spPr>
        <p:txBody>
          <a:bodyPr wrap="square" rtlCol="0">
            <a:spAutoFit/>
          </a:bodyPr>
          <a:p>
            <a:pPr algn="just">
              <a:lnSpc>
                <a:spcPct val="150000"/>
              </a:lnSpc>
            </a:pPr>
            <a:r>
              <a:rPr lang="en-US">
                <a:latin typeface="Arial" panose="020B0604020202020204" pitchFamily="34" charset="0"/>
                <a:cs typeface="Arial" panose="020B0604020202020204" pitchFamily="34" charset="0"/>
              </a:rPr>
              <a:t>Ülkemizde lojistik sektörünün en büyük sorunlarından bir tanesi sektörün gelişiminin, ihracat hacmindeki gelişme hızına yetişememesidir</a:t>
            </a:r>
            <a:r>
              <a:rPr lang="tr-TR" altLang="en-US">
                <a:latin typeface="Arial" panose="020B0604020202020204" pitchFamily="34" charset="0"/>
                <a:cs typeface="Arial" panose="020B0604020202020204" pitchFamily="34" charset="0"/>
              </a:rPr>
              <a:t>. R</a:t>
            </a:r>
            <a:r>
              <a:rPr lang="en-US">
                <a:latin typeface="Arial" panose="020B0604020202020204" pitchFamily="34" charset="0"/>
                <a:cs typeface="Arial" panose="020B0604020202020204" pitchFamily="34" charset="0"/>
              </a:rPr>
              <a:t>asyonellikten yoksunluk ve kaynak israfından yasal altyapı eksikliğinden, mevzuata eşlik eden bürokratik engellerden, eğitimli lojistik işgücünün eksikliğinden ve şirketlerin lojistik maliyetlerini ölçememesinden kaynaklanan sıkıntılar da </a:t>
            </a:r>
            <a:r>
              <a:rPr lang="tr-TR" altLang="en-US">
                <a:latin typeface="Arial" panose="020B0604020202020204" pitchFamily="34" charset="0"/>
                <a:cs typeface="Arial" panose="020B0604020202020204" pitchFamily="34" charset="0"/>
              </a:rPr>
              <a:t>yukarıdaki sonuçların alınmasında temel etkenler arasında sayılabilir.</a:t>
            </a:r>
            <a:endParaRPr lang="tr-TR" altLang="en-US">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ikdörtgen 21"/>
          <p:cNvSpPr/>
          <p:nvPr/>
        </p:nvSpPr>
        <p:spPr>
          <a:xfrm>
            <a:off x="8172450" y="487363"/>
            <a:ext cx="863600" cy="74453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tr-TR"/>
          </a:p>
        </p:txBody>
      </p:sp>
      <p:pic>
        <p:nvPicPr>
          <p:cNvPr id="4" name="Resim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88985" y="1052193"/>
            <a:ext cx="5839640" cy="4582164"/>
          </a:xfrm>
          <a:prstGeom prst="rect">
            <a:avLst/>
          </a:prstGeom>
        </p:spPr>
      </p:pic>
      <p:pic>
        <p:nvPicPr>
          <p:cNvPr id="11" name="Resim 10"/>
          <p:cNvPicPr>
            <a:picLocks noChangeAspect="1"/>
          </p:cNvPicPr>
          <p:nvPr/>
        </p:nvPicPr>
        <p:blipFill>
          <a:blip r:embed="rId2"/>
          <a:stretch>
            <a:fillRect/>
          </a:stretch>
        </p:blipFill>
        <p:spPr>
          <a:xfrm>
            <a:off x="3646499" y="39603"/>
            <a:ext cx="1523978" cy="59870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24001">
              <a:srgbClr val="FFFFFF"/>
            </a:gs>
            <a:gs pos="97000">
              <a:srgbClr val="DCE6F2"/>
            </a:gs>
            <a:gs pos="100000">
              <a:srgbClr val="FFFFFF"/>
            </a:gs>
          </a:gsLst>
          <a:lin ang="5400000" scaled="1"/>
        </a:gradFill>
        <a:effectLst/>
      </p:bgPr>
    </p:bg>
    <p:spTree>
      <p:nvGrpSpPr>
        <p:cNvPr id="1" name=""/>
        <p:cNvGrpSpPr/>
        <p:nvPr/>
      </p:nvGrpSpPr>
      <p:grpSpPr>
        <a:xfrm>
          <a:off x="0" y="0"/>
          <a:ext cx="0" cy="0"/>
          <a:chOff x="0" y="0"/>
          <a:chExt cx="0" cy="0"/>
        </a:xfrm>
      </p:grpSpPr>
      <p:pic>
        <p:nvPicPr>
          <p:cNvPr id="3" name="Resim 4"/>
          <p:cNvPicPr>
            <a:picLocks noChangeAspect="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504190" y="908685"/>
            <a:ext cx="7807960" cy="4512310"/>
          </a:xfrm>
          <a:prstGeom prst="rect">
            <a:avLst/>
          </a:prstGeom>
          <a:noFill/>
          <a:ln>
            <a:noFill/>
          </a:ln>
        </p:spPr>
      </p:pic>
      <p:sp>
        <p:nvSpPr>
          <p:cNvPr id="22" name="Dikdörtgen 21"/>
          <p:cNvSpPr/>
          <p:nvPr/>
        </p:nvSpPr>
        <p:spPr>
          <a:xfrm>
            <a:off x="8172450" y="487363"/>
            <a:ext cx="863600" cy="74453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tr-TR"/>
          </a:p>
        </p:txBody>
      </p:sp>
      <p:pic>
        <p:nvPicPr>
          <p:cNvPr id="11" name="Resim 10"/>
          <p:cNvPicPr>
            <a:picLocks noChangeAspect="1"/>
          </p:cNvPicPr>
          <p:nvPr/>
        </p:nvPicPr>
        <p:blipFill>
          <a:blip r:embed="rId2"/>
          <a:stretch>
            <a:fillRect/>
          </a:stretch>
        </p:blipFill>
        <p:spPr>
          <a:xfrm>
            <a:off x="3646499" y="39603"/>
            <a:ext cx="1523978" cy="598706"/>
          </a:xfrm>
          <a:prstGeom prst="rect">
            <a:avLst/>
          </a:prstGeom>
        </p:spPr>
      </p:pic>
      <p:sp>
        <p:nvSpPr>
          <p:cNvPr id="2" name="Dikdörtgen 4"/>
          <p:cNvSpPr>
            <a:spLocks noChangeArrowheads="1"/>
          </p:cNvSpPr>
          <p:nvPr/>
        </p:nvSpPr>
        <p:spPr bwMode="auto">
          <a:xfrm>
            <a:off x="0" y="6642100"/>
            <a:ext cx="9144000" cy="245110"/>
          </a:xfrm>
          <a:prstGeom prst="rect">
            <a:avLst/>
          </a:prstGeom>
          <a:solidFill>
            <a:schemeClr val="accent1">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ICMO2022  – </a:t>
            </a:r>
            <a:r>
              <a:rPr lang="tr-TR" sz="1000" b="1" dirty="0">
                <a:solidFill>
                  <a:schemeClr val="bg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mn-ea"/>
              </a:rPr>
              <a:t>LOJİSTİK İŞLETMELERİNİN İHRACAT YÖNETİMİ, REKABET GÜCÜ GELİŞTİRMEDEKİ ROLLERİNİN ARAŞTIRILMASI </a:t>
            </a:r>
            <a:endPar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 Box 4"/>
          <p:cNvSpPr txBox="1"/>
          <p:nvPr/>
        </p:nvSpPr>
        <p:spPr>
          <a:xfrm>
            <a:off x="179705" y="5948680"/>
            <a:ext cx="8906510" cy="337185"/>
          </a:xfrm>
          <a:prstGeom prst="rect">
            <a:avLst/>
          </a:prstGeom>
          <a:noFill/>
        </p:spPr>
        <p:txBody>
          <a:bodyPr wrap="square" rtlCol="0">
            <a:spAutoFit/>
          </a:bodyPr>
          <a:p>
            <a:r>
              <a:rPr lang="en-US" sz="1600">
                <a:latin typeface="Arial" panose="020B0604020202020204" pitchFamily="34" charset="0"/>
                <a:cs typeface="Arial" panose="020B0604020202020204" pitchFamily="34" charset="0"/>
              </a:rPr>
              <a:t>Deniz Ticaretinin, Dünya Gayri Safi Yurtiçi Hasılası'na</a:t>
            </a:r>
            <a:r>
              <a:rPr lang="tr-TR" altLang="en-US" sz="1600">
                <a:latin typeface="Arial" panose="020B0604020202020204" pitchFamily="34" charset="0"/>
                <a:cs typeface="Arial" panose="020B0604020202020204" pitchFamily="34" charset="0"/>
              </a:rPr>
              <a:t> göre y</a:t>
            </a:r>
            <a:r>
              <a:rPr lang="en-US" sz="1600">
                <a:latin typeface="Arial" panose="020B0604020202020204" pitchFamily="34" charset="0"/>
                <a:cs typeface="Arial" panose="020B0604020202020204" pitchFamily="34" charset="0"/>
              </a:rPr>
              <a:t>ıllık </a:t>
            </a:r>
            <a:r>
              <a:rPr lang="tr-TR" altLang="en-US" sz="1600">
                <a:latin typeface="Arial" panose="020B0604020202020204" pitchFamily="34" charset="0"/>
                <a:cs typeface="Arial" panose="020B0604020202020204" pitchFamily="34" charset="0"/>
              </a:rPr>
              <a:t>b</a:t>
            </a:r>
            <a:r>
              <a:rPr lang="en-US" sz="1600">
                <a:latin typeface="Arial" panose="020B0604020202020204" pitchFamily="34" charset="0"/>
                <a:cs typeface="Arial" panose="020B0604020202020204" pitchFamily="34" charset="0"/>
              </a:rPr>
              <a:t>azda </a:t>
            </a:r>
            <a:r>
              <a:rPr lang="tr-TR" altLang="en-US" sz="1600">
                <a:latin typeface="Arial" panose="020B0604020202020204" pitchFamily="34" charset="0"/>
                <a:cs typeface="Arial" panose="020B0604020202020204" pitchFamily="34" charset="0"/>
              </a:rPr>
              <a:t>d</a:t>
            </a:r>
            <a:r>
              <a:rPr lang="en-US" sz="1600">
                <a:latin typeface="Arial" panose="020B0604020202020204" pitchFamily="34" charset="0"/>
                <a:cs typeface="Arial" panose="020B0604020202020204" pitchFamily="34" charset="0"/>
              </a:rPr>
              <a:t>eğişim</a:t>
            </a:r>
            <a:r>
              <a:rPr lang="tr-TR" altLang="en-US" sz="1600">
                <a:latin typeface="Arial" panose="020B0604020202020204" pitchFamily="34" charset="0"/>
                <a:cs typeface="Arial" panose="020B0604020202020204" pitchFamily="34" charset="0"/>
              </a:rPr>
              <a:t>i (2006- 2021)</a:t>
            </a:r>
            <a:endParaRPr lang="tr-TR" altLang="en-US" sz="1600">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24001">
              <a:srgbClr val="FFFFFF"/>
            </a:gs>
            <a:gs pos="97000">
              <a:srgbClr val="DCE6F2"/>
            </a:gs>
            <a:gs pos="100000">
              <a:srgbClr val="FFFFFF"/>
            </a:gs>
          </a:gsLst>
          <a:lin ang="5400000" scaled="1"/>
        </a:gradFill>
        <a:effectLst/>
      </p:bgPr>
    </p:bg>
    <p:spTree>
      <p:nvGrpSpPr>
        <p:cNvPr id="1" name=""/>
        <p:cNvGrpSpPr/>
        <p:nvPr/>
      </p:nvGrpSpPr>
      <p:grpSpPr>
        <a:xfrm>
          <a:off x="0" y="0"/>
          <a:ext cx="0" cy="0"/>
          <a:chOff x="0" y="0"/>
          <a:chExt cx="0" cy="0"/>
        </a:xfrm>
      </p:grpSpPr>
      <p:sp>
        <p:nvSpPr>
          <p:cNvPr id="22" name="Dikdörtgen 21"/>
          <p:cNvSpPr/>
          <p:nvPr/>
        </p:nvSpPr>
        <p:spPr>
          <a:xfrm>
            <a:off x="8172450" y="487363"/>
            <a:ext cx="863600" cy="74453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tr-TR"/>
          </a:p>
        </p:txBody>
      </p:sp>
      <p:pic>
        <p:nvPicPr>
          <p:cNvPr id="11" name="Resim 10"/>
          <p:cNvPicPr>
            <a:picLocks noChangeAspect="1"/>
          </p:cNvPicPr>
          <p:nvPr/>
        </p:nvPicPr>
        <p:blipFill>
          <a:blip r:embed="rId1"/>
          <a:stretch>
            <a:fillRect/>
          </a:stretch>
        </p:blipFill>
        <p:spPr>
          <a:xfrm>
            <a:off x="3646499" y="39603"/>
            <a:ext cx="1523978" cy="598706"/>
          </a:xfrm>
          <a:prstGeom prst="rect">
            <a:avLst/>
          </a:prstGeom>
        </p:spPr>
      </p:pic>
      <p:sp>
        <p:nvSpPr>
          <p:cNvPr id="2" name="Dikdörtgen 4"/>
          <p:cNvSpPr>
            <a:spLocks noChangeArrowheads="1"/>
          </p:cNvSpPr>
          <p:nvPr/>
        </p:nvSpPr>
        <p:spPr bwMode="auto">
          <a:xfrm>
            <a:off x="0" y="6642100"/>
            <a:ext cx="9144000" cy="245110"/>
          </a:xfrm>
          <a:prstGeom prst="rect">
            <a:avLst/>
          </a:prstGeom>
          <a:solidFill>
            <a:schemeClr val="accent1">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ICMO2022  – </a:t>
            </a:r>
            <a:r>
              <a:rPr lang="tr-TR" sz="1000" b="1" dirty="0">
                <a:solidFill>
                  <a:schemeClr val="bg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mn-ea"/>
              </a:rPr>
              <a:t>LOJİSTİK İŞLETMELERİNİN İHRACAT YÖNETİMİ, REKABET GÜCÜ GELİŞTİRMEDEKİ ROLLERİNİN ARAŞTIRILMASI </a:t>
            </a:r>
            <a:endPar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Box 2"/>
          <p:cNvSpPr txBox="1"/>
          <p:nvPr/>
        </p:nvSpPr>
        <p:spPr>
          <a:xfrm>
            <a:off x="193675" y="1600835"/>
            <a:ext cx="8698865" cy="1337945"/>
          </a:xfrm>
          <a:prstGeom prst="rect">
            <a:avLst/>
          </a:prstGeom>
          <a:noFill/>
        </p:spPr>
        <p:txBody>
          <a:bodyPr wrap="square" rtlCol="0">
            <a:spAutoFit/>
          </a:bodyPr>
          <a:p>
            <a:pPr>
              <a:lnSpc>
                <a:spcPct val="150000"/>
              </a:lnSpc>
            </a:pPr>
            <a:r>
              <a:rPr lang="en-US">
                <a:latin typeface="Arial" panose="020B0604020202020204" pitchFamily="34" charset="0"/>
                <a:cs typeface="Arial" panose="020B0604020202020204" pitchFamily="34" charset="0"/>
              </a:rPr>
              <a:t>Verimliliğin geliştirilmesi rekabet açısından firmaların öne çıkmasında önemli bir etkendir. Lojistik maliyetler ürün satış fiyatının % 4-20 arasında değişmekte olup, taşımacılık, depolama, stok ve yönetim giderlerinden oluşmaktadır.</a:t>
            </a:r>
            <a:endParaRPr lang="en-US">
              <a:latin typeface="Arial" panose="020B0604020202020204" pitchFamily="34" charset="0"/>
              <a:cs typeface="Arial" panose="020B0604020202020204" pitchFamily="34" charset="0"/>
            </a:endParaRPr>
          </a:p>
        </p:txBody>
      </p:sp>
      <p:pic>
        <p:nvPicPr>
          <p:cNvPr id="8" name="Resim 8"/>
          <p:cNvPicPr>
            <a:picLocks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05" y="3047365"/>
            <a:ext cx="7712075" cy="3485515"/>
          </a:xfrm>
          <a:prstGeom prst="rect">
            <a:avLst/>
          </a:prstGeom>
          <a:noFill/>
          <a:ln>
            <a:noFill/>
          </a:ln>
        </p:spPr>
      </p:pic>
      <p:sp>
        <p:nvSpPr>
          <p:cNvPr id="9" name="Başlık 13"/>
          <p:cNvSpPr>
            <a:spLocks noGrp="1"/>
          </p:cNvSpPr>
          <p:nvPr>
            <p:ph type="title"/>
          </p:nvPr>
        </p:nvSpPr>
        <p:spPr>
          <a:xfrm>
            <a:off x="0" y="715963"/>
            <a:ext cx="9144000" cy="744537"/>
          </a:xfrm>
          <a:solidFill>
            <a:schemeClr val="accent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normAutofit/>
          </a:bodyPr>
          <a:p>
            <a:pPr algn="ctr" eaLnBrk="1" hangingPunct="1">
              <a:defRPr/>
            </a:pPr>
            <a:r>
              <a:rPr lang="tr-TR" sz="3200" b="1" dirty="0">
                <a:solidFill>
                  <a:schemeClr val="bg1"/>
                </a:solidFill>
                <a:effectLst>
                  <a:outerShdw blurRad="38100" dist="38100" dir="2700000" algn="tl">
                    <a:srgbClr val="000000">
                      <a:alpha val="43137"/>
                    </a:srgbClr>
                  </a:outerShdw>
                </a:effectLst>
                <a:latin typeface="Arial Narrow" panose="020B0606020202030204" pitchFamily="34" charset="0"/>
                <a:sym typeface="+mn-ea"/>
              </a:rPr>
              <a:t>BULGULAR</a:t>
            </a:r>
            <a:endParaRPr lang="en-US"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pic>
        <p:nvPicPr>
          <p:cNvPr id="10" name="Resim 3"/>
          <p:cNvPicPr>
            <a:picLocks noChangeAspect="1"/>
          </p:cNvPicPr>
          <p:nvPr/>
        </p:nvPicPr>
        <p:blipFill>
          <a:blip r:embed="rId3"/>
          <a:stretch>
            <a:fillRect/>
          </a:stretch>
        </p:blipFill>
        <p:spPr>
          <a:xfrm>
            <a:off x="7740352" y="865254"/>
            <a:ext cx="1041400" cy="3683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24001">
              <a:srgbClr val="FFFFFF"/>
            </a:gs>
            <a:gs pos="97000">
              <a:srgbClr val="DCE6F2"/>
            </a:gs>
            <a:gs pos="100000">
              <a:srgbClr val="FFFFFF"/>
            </a:gs>
          </a:gsLst>
          <a:lin ang="5400000" scaled="1"/>
        </a:gradFill>
        <a:effectLst/>
      </p:bgPr>
    </p:bg>
    <p:spTree>
      <p:nvGrpSpPr>
        <p:cNvPr id="1" name=""/>
        <p:cNvGrpSpPr/>
        <p:nvPr/>
      </p:nvGrpSpPr>
      <p:grpSpPr>
        <a:xfrm>
          <a:off x="0" y="0"/>
          <a:ext cx="0" cy="0"/>
          <a:chOff x="0" y="0"/>
          <a:chExt cx="0" cy="0"/>
        </a:xfrm>
      </p:grpSpPr>
      <p:sp>
        <p:nvSpPr>
          <p:cNvPr id="22" name="Dikdörtgen 21"/>
          <p:cNvSpPr/>
          <p:nvPr/>
        </p:nvSpPr>
        <p:spPr>
          <a:xfrm>
            <a:off x="8172450" y="487363"/>
            <a:ext cx="863600" cy="74453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tr-TR"/>
          </a:p>
        </p:txBody>
      </p:sp>
      <p:sp>
        <p:nvSpPr>
          <p:cNvPr id="13" name="Başlık 13"/>
          <p:cNvSpPr>
            <a:spLocks noGrp="1"/>
          </p:cNvSpPr>
          <p:nvPr>
            <p:ph type="title"/>
          </p:nvPr>
        </p:nvSpPr>
        <p:spPr>
          <a:xfrm>
            <a:off x="0" y="715963"/>
            <a:ext cx="9144000" cy="744537"/>
          </a:xfrm>
          <a:solidFill>
            <a:schemeClr val="accent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normAutofit/>
          </a:bodyPr>
          <a:lstStyle/>
          <a:p>
            <a:pPr algn="ctr" eaLnBrk="1" hangingPunct="1">
              <a:defRPr/>
            </a:pPr>
            <a:r>
              <a:rPr lang="tr-TR" sz="3200" b="1" dirty="0">
                <a:solidFill>
                  <a:schemeClr val="bg1"/>
                </a:solidFill>
                <a:effectLst>
                  <a:outerShdw blurRad="38100" dist="38100" dir="2700000" algn="tl">
                    <a:srgbClr val="000000">
                      <a:alpha val="43137"/>
                    </a:srgbClr>
                  </a:outerShdw>
                </a:effectLst>
                <a:latin typeface="Arial Narrow" panose="020B0606020202030204" pitchFamily="34" charset="0"/>
                <a:sym typeface="+mn-ea"/>
              </a:rPr>
              <a:t>BULGULAR</a:t>
            </a:r>
            <a:endParaRPr lang="en-US"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pic>
        <p:nvPicPr>
          <p:cNvPr id="11" name="Resim 10"/>
          <p:cNvPicPr>
            <a:picLocks noChangeAspect="1"/>
          </p:cNvPicPr>
          <p:nvPr/>
        </p:nvPicPr>
        <p:blipFill>
          <a:blip r:embed="rId1"/>
          <a:stretch>
            <a:fillRect/>
          </a:stretch>
        </p:blipFill>
        <p:spPr>
          <a:xfrm>
            <a:off x="3646499" y="39603"/>
            <a:ext cx="1523978" cy="598706"/>
          </a:xfrm>
          <a:prstGeom prst="rect">
            <a:avLst/>
          </a:prstGeom>
        </p:spPr>
      </p:pic>
      <p:pic>
        <p:nvPicPr>
          <p:cNvPr id="4" name="Resim 3"/>
          <p:cNvPicPr>
            <a:picLocks noChangeAspect="1"/>
          </p:cNvPicPr>
          <p:nvPr/>
        </p:nvPicPr>
        <p:blipFill>
          <a:blip r:embed="rId2"/>
          <a:stretch>
            <a:fillRect/>
          </a:stretch>
        </p:blipFill>
        <p:spPr>
          <a:xfrm>
            <a:off x="7740352" y="865254"/>
            <a:ext cx="1041400" cy="368300"/>
          </a:xfrm>
          <a:prstGeom prst="rect">
            <a:avLst/>
          </a:prstGeom>
        </p:spPr>
      </p:pic>
      <p:sp>
        <p:nvSpPr>
          <p:cNvPr id="2" name="Dikdörtgen 4"/>
          <p:cNvSpPr>
            <a:spLocks noChangeArrowheads="1"/>
          </p:cNvSpPr>
          <p:nvPr/>
        </p:nvSpPr>
        <p:spPr bwMode="auto">
          <a:xfrm>
            <a:off x="0" y="6642100"/>
            <a:ext cx="9144000" cy="245110"/>
          </a:xfrm>
          <a:prstGeom prst="rect">
            <a:avLst/>
          </a:prstGeom>
          <a:solidFill>
            <a:schemeClr val="accent1">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ICMO2022  – </a:t>
            </a:r>
            <a:r>
              <a:rPr lang="tr-TR" sz="1000" b="1" dirty="0">
                <a:solidFill>
                  <a:schemeClr val="bg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mn-ea"/>
              </a:rPr>
              <a:t>LOJİSTİK İŞLETMELERİNİN İHRACAT YÖNETİMİ, REKABET GÜCÜ GELİŞTİRMEDEKİ ROLLERİNİN ARAŞTIRILMASI </a:t>
            </a:r>
            <a:endPar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 Box 4"/>
          <p:cNvSpPr txBox="1"/>
          <p:nvPr/>
        </p:nvSpPr>
        <p:spPr>
          <a:xfrm>
            <a:off x="342900" y="2555875"/>
            <a:ext cx="8458835" cy="2168525"/>
          </a:xfrm>
          <a:prstGeom prst="rect">
            <a:avLst/>
          </a:prstGeom>
          <a:noFill/>
        </p:spPr>
        <p:txBody>
          <a:bodyPr wrap="square" rtlCol="0">
            <a:spAutoFit/>
          </a:bodyPr>
          <a:p>
            <a:pPr algn="just">
              <a:lnSpc>
                <a:spcPct val="150000"/>
              </a:lnSpc>
            </a:pPr>
            <a:r>
              <a:rPr>
                <a:latin typeface="Arial" panose="020B0604020202020204" pitchFamily="34" charset="0"/>
                <a:cs typeface="Arial" panose="020B0604020202020204" pitchFamily="34" charset="0"/>
              </a:rPr>
              <a:t>Koronavirüs pandemisi</a:t>
            </a:r>
            <a:r>
              <a:rPr lang="tr-TR">
                <a:latin typeface="Arial" panose="020B0604020202020204" pitchFamily="34" charset="0"/>
                <a:cs typeface="Arial" panose="020B0604020202020204" pitchFamily="34" charset="0"/>
              </a:rPr>
              <a:t> 2020 bir çok sektörde olduğu gibi lojistik sektörünü de sekteye uğratmıştır. Geride bıraktığımız 2021 yılında mal ticareti ve dünya üretimindeki toparlanmaya paralel olarak örneğin denizyolu ticareti %4,3 oranında artış göstermiştir. Orta vadeli görünüm olumlu olmaya devam etse de artan riskler ve belirsizlikler bütün taşımacılık türlerinde mevcuttur.</a:t>
            </a:r>
            <a:endParaRPr lang="tr-TR">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24001">
              <a:srgbClr val="FFFFFF"/>
            </a:gs>
            <a:gs pos="97000">
              <a:srgbClr val="DCE6F2"/>
            </a:gs>
            <a:gs pos="100000">
              <a:srgbClr val="FFFFFF"/>
            </a:gs>
          </a:gsLst>
          <a:lin ang="5400000" scaled="1"/>
        </a:gradFill>
        <a:effectLst/>
      </p:bgPr>
    </p:bg>
    <p:spTree>
      <p:nvGrpSpPr>
        <p:cNvPr id="1" name=""/>
        <p:cNvGrpSpPr/>
        <p:nvPr/>
      </p:nvGrpSpPr>
      <p:grpSpPr>
        <a:xfrm>
          <a:off x="0" y="0"/>
          <a:ext cx="0" cy="0"/>
          <a:chOff x="0" y="0"/>
          <a:chExt cx="0" cy="0"/>
        </a:xfrm>
      </p:grpSpPr>
      <p:sp>
        <p:nvSpPr>
          <p:cNvPr id="22" name="Dikdörtgen 21"/>
          <p:cNvSpPr/>
          <p:nvPr/>
        </p:nvSpPr>
        <p:spPr>
          <a:xfrm>
            <a:off x="8172450" y="487363"/>
            <a:ext cx="863600" cy="74453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tr-TR"/>
          </a:p>
        </p:txBody>
      </p:sp>
      <p:sp>
        <p:nvSpPr>
          <p:cNvPr id="13" name="Başlık 13"/>
          <p:cNvSpPr>
            <a:spLocks noGrp="1"/>
          </p:cNvSpPr>
          <p:nvPr>
            <p:ph type="title"/>
          </p:nvPr>
        </p:nvSpPr>
        <p:spPr>
          <a:xfrm>
            <a:off x="0" y="715963"/>
            <a:ext cx="9144000" cy="744537"/>
          </a:xfrm>
          <a:solidFill>
            <a:schemeClr val="accent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normAutofit/>
          </a:bodyPr>
          <a:lstStyle/>
          <a:p>
            <a:pPr algn="ctr" eaLnBrk="1" hangingPunct="1">
              <a:defRPr/>
            </a:pPr>
            <a:r>
              <a:rPr lang="tr-TR" sz="3200" b="1" dirty="0">
                <a:solidFill>
                  <a:schemeClr val="bg1"/>
                </a:solidFill>
                <a:effectLst>
                  <a:outerShdw blurRad="38100" dist="38100" dir="2700000" algn="tl">
                    <a:srgbClr val="000000">
                      <a:alpha val="43137"/>
                    </a:srgbClr>
                  </a:outerShdw>
                </a:effectLst>
                <a:latin typeface="Arial Narrow" panose="020B0606020202030204" pitchFamily="34" charset="0"/>
                <a:sym typeface="+mn-ea"/>
              </a:rPr>
              <a:t>BULGULAR</a:t>
            </a:r>
            <a:endParaRPr lang="en-US"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pic>
        <p:nvPicPr>
          <p:cNvPr id="11" name="Resim 10"/>
          <p:cNvPicPr>
            <a:picLocks noChangeAspect="1"/>
          </p:cNvPicPr>
          <p:nvPr/>
        </p:nvPicPr>
        <p:blipFill>
          <a:blip r:embed="rId1"/>
          <a:stretch>
            <a:fillRect/>
          </a:stretch>
        </p:blipFill>
        <p:spPr>
          <a:xfrm>
            <a:off x="3646499" y="39603"/>
            <a:ext cx="1523978" cy="598706"/>
          </a:xfrm>
          <a:prstGeom prst="rect">
            <a:avLst/>
          </a:prstGeom>
        </p:spPr>
      </p:pic>
      <p:pic>
        <p:nvPicPr>
          <p:cNvPr id="4" name="Resim 3"/>
          <p:cNvPicPr>
            <a:picLocks noChangeAspect="1"/>
          </p:cNvPicPr>
          <p:nvPr/>
        </p:nvPicPr>
        <p:blipFill>
          <a:blip r:embed="rId2"/>
          <a:stretch>
            <a:fillRect/>
          </a:stretch>
        </p:blipFill>
        <p:spPr>
          <a:xfrm>
            <a:off x="7740352" y="865254"/>
            <a:ext cx="1041400" cy="368300"/>
          </a:xfrm>
          <a:prstGeom prst="rect">
            <a:avLst/>
          </a:prstGeom>
        </p:spPr>
      </p:pic>
      <p:sp>
        <p:nvSpPr>
          <p:cNvPr id="2" name="Dikdörtgen 4"/>
          <p:cNvSpPr>
            <a:spLocks noChangeArrowheads="1"/>
          </p:cNvSpPr>
          <p:nvPr/>
        </p:nvSpPr>
        <p:spPr bwMode="auto">
          <a:xfrm>
            <a:off x="0" y="6642100"/>
            <a:ext cx="9144000" cy="245110"/>
          </a:xfrm>
          <a:prstGeom prst="rect">
            <a:avLst/>
          </a:prstGeom>
          <a:solidFill>
            <a:schemeClr val="accent1">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ICMO2022  – </a:t>
            </a:r>
            <a:r>
              <a:rPr lang="tr-TR" sz="1000" b="1" dirty="0">
                <a:solidFill>
                  <a:schemeClr val="bg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mn-ea"/>
              </a:rPr>
              <a:t>LOJİSTİK İŞLETMELERİNİN İHRACAT YÖNETİMİ, REKABET GÜCÜ GELİŞTİRMEDEKİ ROLLERİNİN ARAŞTIRILMASI </a:t>
            </a:r>
            <a:endPar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 Box 4"/>
          <p:cNvSpPr txBox="1"/>
          <p:nvPr/>
        </p:nvSpPr>
        <p:spPr>
          <a:xfrm>
            <a:off x="342900" y="2555875"/>
            <a:ext cx="8458835" cy="2168525"/>
          </a:xfrm>
          <a:prstGeom prst="rect">
            <a:avLst/>
          </a:prstGeom>
          <a:noFill/>
        </p:spPr>
        <p:txBody>
          <a:bodyPr wrap="square" rtlCol="0">
            <a:spAutoFit/>
          </a:bodyPr>
          <a:p>
            <a:pPr algn="just">
              <a:lnSpc>
                <a:spcPct val="150000"/>
              </a:lnSpc>
            </a:pPr>
            <a:r>
              <a:rPr>
                <a:latin typeface="Arial" panose="020B0604020202020204" pitchFamily="34" charset="0"/>
                <a:cs typeface="Arial" panose="020B0604020202020204" pitchFamily="34" charset="0"/>
              </a:rPr>
              <a:t>Bir ülkenin uluslararası taşımacılık ağı sistemi tam bir yapı değilse, bilişim altyapısı ve gümrükleri yetersizse, zaman hataları olması durumunda ülkenin lojistik sektörünün işçilik ve hizmet maliyetleri yüksek olacaktır. Bu durumda, ulaştırma ve lojistiğin uluslararası rekabet gücü de zayıftır ve bu da küresel pazara girmeyi zorlaştırmaktadır</a:t>
            </a:r>
            <a:r>
              <a:rPr lang="tr-TR">
                <a:latin typeface="Arial" panose="020B0604020202020204" pitchFamily="34" charset="0"/>
                <a:cs typeface="Arial" panose="020B0604020202020204" pitchFamily="34" charset="0"/>
              </a:rPr>
              <a:t>.</a:t>
            </a:r>
            <a:endParaRPr lang="tr-TR">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24001">
              <a:srgbClr val="FFFFFF"/>
            </a:gs>
            <a:gs pos="97000">
              <a:srgbClr val="DCE6F2"/>
            </a:gs>
            <a:gs pos="100000">
              <a:srgbClr val="FFFFFF"/>
            </a:gs>
          </a:gsLst>
          <a:lin ang="5400000" scaled="1"/>
        </a:gradFill>
        <a:effectLst/>
      </p:bgPr>
    </p:bg>
    <p:spTree>
      <p:nvGrpSpPr>
        <p:cNvPr id="1" name=""/>
        <p:cNvGrpSpPr/>
        <p:nvPr/>
      </p:nvGrpSpPr>
      <p:grpSpPr>
        <a:xfrm>
          <a:off x="0" y="0"/>
          <a:ext cx="0" cy="0"/>
          <a:chOff x="0" y="0"/>
          <a:chExt cx="0" cy="0"/>
        </a:xfrm>
      </p:grpSpPr>
      <p:sp>
        <p:nvSpPr>
          <p:cNvPr id="22" name="Dikdörtgen 21"/>
          <p:cNvSpPr/>
          <p:nvPr/>
        </p:nvSpPr>
        <p:spPr>
          <a:xfrm>
            <a:off x="8172450" y="487363"/>
            <a:ext cx="863600" cy="74453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tr-TR"/>
          </a:p>
        </p:txBody>
      </p:sp>
      <p:sp>
        <p:nvSpPr>
          <p:cNvPr id="13" name="Başlık 13"/>
          <p:cNvSpPr>
            <a:spLocks noGrp="1"/>
          </p:cNvSpPr>
          <p:nvPr>
            <p:ph type="title"/>
          </p:nvPr>
        </p:nvSpPr>
        <p:spPr>
          <a:xfrm>
            <a:off x="0" y="715963"/>
            <a:ext cx="9144000" cy="744537"/>
          </a:xfrm>
          <a:solidFill>
            <a:schemeClr val="accent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normAutofit/>
          </a:bodyPr>
          <a:lstStyle/>
          <a:p>
            <a:pPr algn="ctr" eaLnBrk="1" hangingPunct="1">
              <a:defRPr/>
            </a:pPr>
            <a:r>
              <a:rPr lang="tr-TR" altLang="en-US" sz="3555" b="1" dirty="0">
                <a:solidFill>
                  <a:schemeClr val="bg1"/>
                </a:solidFill>
                <a:effectLst>
                  <a:outerShdw blurRad="38100" dist="38100" dir="2700000" algn="tl">
                    <a:srgbClr val="000000">
                      <a:alpha val="43137"/>
                    </a:srgbClr>
                  </a:outerShdw>
                </a:effectLst>
                <a:latin typeface="Arial Narrow" panose="020B0606020202030204" pitchFamily="34" charset="0"/>
              </a:rPr>
              <a:t>SONUÇ VE ÖNERİLER</a:t>
            </a:r>
            <a:endParaRPr lang="tr-TR" altLang="en-US" sz="3555"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pic>
        <p:nvPicPr>
          <p:cNvPr id="11" name="Resim 10"/>
          <p:cNvPicPr>
            <a:picLocks noChangeAspect="1"/>
          </p:cNvPicPr>
          <p:nvPr/>
        </p:nvPicPr>
        <p:blipFill>
          <a:blip r:embed="rId1"/>
          <a:stretch>
            <a:fillRect/>
          </a:stretch>
        </p:blipFill>
        <p:spPr>
          <a:xfrm>
            <a:off x="3646499" y="39603"/>
            <a:ext cx="1523978" cy="598706"/>
          </a:xfrm>
          <a:prstGeom prst="rect">
            <a:avLst/>
          </a:prstGeom>
        </p:spPr>
      </p:pic>
      <p:pic>
        <p:nvPicPr>
          <p:cNvPr id="4" name="Resim 3"/>
          <p:cNvPicPr>
            <a:picLocks noChangeAspect="1"/>
          </p:cNvPicPr>
          <p:nvPr/>
        </p:nvPicPr>
        <p:blipFill>
          <a:blip r:embed="rId2"/>
          <a:stretch>
            <a:fillRect/>
          </a:stretch>
        </p:blipFill>
        <p:spPr>
          <a:xfrm>
            <a:off x="7740352" y="865254"/>
            <a:ext cx="1041400" cy="368300"/>
          </a:xfrm>
          <a:prstGeom prst="rect">
            <a:avLst/>
          </a:prstGeom>
        </p:spPr>
      </p:pic>
      <p:sp>
        <p:nvSpPr>
          <p:cNvPr id="2" name="Dikdörtgen 4"/>
          <p:cNvSpPr>
            <a:spLocks noChangeArrowheads="1"/>
          </p:cNvSpPr>
          <p:nvPr/>
        </p:nvSpPr>
        <p:spPr bwMode="auto">
          <a:xfrm>
            <a:off x="0" y="6642100"/>
            <a:ext cx="9144000" cy="245110"/>
          </a:xfrm>
          <a:prstGeom prst="rect">
            <a:avLst/>
          </a:prstGeom>
          <a:solidFill>
            <a:schemeClr val="accent1">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ICMO2022  – </a:t>
            </a:r>
            <a:r>
              <a:rPr lang="tr-TR" sz="1000" b="1" dirty="0">
                <a:solidFill>
                  <a:schemeClr val="bg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mn-ea"/>
              </a:rPr>
              <a:t>LOJİSTİK İŞLETMELERİNİN İHRACAT YÖNETİMİ, REKABET GÜCÜ GELİŞTİRMEDEKİ ROLLERİNİN ARAŞTIRILMASI </a:t>
            </a:r>
            <a:endPar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Box 2"/>
          <p:cNvSpPr txBox="1"/>
          <p:nvPr/>
        </p:nvSpPr>
        <p:spPr>
          <a:xfrm>
            <a:off x="185420" y="3068955"/>
            <a:ext cx="8773795" cy="1753235"/>
          </a:xfrm>
          <a:prstGeom prst="rect">
            <a:avLst/>
          </a:prstGeom>
          <a:noFill/>
        </p:spPr>
        <p:txBody>
          <a:bodyPr wrap="square" rtlCol="0">
            <a:spAutoFit/>
          </a:bodyPr>
          <a:p>
            <a:pPr algn="just">
              <a:lnSpc>
                <a:spcPct val="150000"/>
              </a:lnSpc>
            </a:pPr>
            <a:r>
              <a:rPr lang="tr-TR" altLang="tr-TR" dirty="0">
                <a:latin typeface="Arial" panose="020B0604020202020204" pitchFamily="34" charset="0"/>
                <a:cs typeface="Arial" panose="020B0604020202020204" pitchFamily="34" charset="0"/>
                <a:sym typeface="+mn-ea"/>
              </a:rPr>
              <a:t>İşletmelerin rekabet üstünlüğü açısından her yönüyle rakip firmalardan farklılaşması ve daha kaliteli ürünleri daha düşük maliyetle sunması beklenmektedir. Rakiplerinden farklı olarak rekabet avantajına sahip şirketler, müşterilerinin zihninde güçlü bir marka imajına sahiptirler.</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453148" y="1122138"/>
            <a:ext cx="8237704" cy="4613724"/>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ikdörtgen 21"/>
          <p:cNvSpPr/>
          <p:nvPr/>
        </p:nvSpPr>
        <p:spPr>
          <a:xfrm>
            <a:off x="8172450" y="487363"/>
            <a:ext cx="863600" cy="74453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tr-TR"/>
          </a:p>
        </p:txBody>
      </p:sp>
      <p:sp>
        <p:nvSpPr>
          <p:cNvPr id="13" name="Başlık 13"/>
          <p:cNvSpPr>
            <a:spLocks noGrp="1"/>
          </p:cNvSpPr>
          <p:nvPr>
            <p:ph type="title"/>
          </p:nvPr>
        </p:nvSpPr>
        <p:spPr>
          <a:xfrm>
            <a:off x="0" y="715963"/>
            <a:ext cx="9144000" cy="744537"/>
          </a:xfrm>
          <a:solidFill>
            <a:schemeClr val="accent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normAutofit/>
          </a:bodyPr>
          <a:lstStyle/>
          <a:p>
            <a:pPr eaLnBrk="1" hangingPunct="1">
              <a:defRPr/>
            </a:pPr>
            <a:r>
              <a:rPr lang="tr-TR" sz="3200" b="1" dirty="0">
                <a:solidFill>
                  <a:schemeClr val="bg1"/>
                </a:solidFill>
                <a:effectLst>
                  <a:outerShdw blurRad="38100" dist="38100" dir="2700000" algn="tl">
                    <a:srgbClr val="000000">
                      <a:alpha val="43137"/>
                    </a:srgbClr>
                  </a:outerShdw>
                </a:effectLst>
                <a:latin typeface="Arial Narrow" panose="020B0606020202030204" pitchFamily="34" charset="0"/>
              </a:rPr>
              <a:t>GİRİŞ</a:t>
            </a:r>
            <a:endParaRPr lang="en-US"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
        <p:nvSpPr>
          <p:cNvPr id="4100" name="Dikdörtgen 3"/>
          <p:cNvSpPr>
            <a:spLocks noChangeArrowheads="1"/>
          </p:cNvSpPr>
          <p:nvPr/>
        </p:nvSpPr>
        <p:spPr bwMode="auto">
          <a:xfrm>
            <a:off x="395288" y="1700213"/>
            <a:ext cx="8026400" cy="470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0"/>
              </a:spcBef>
              <a:buFontTx/>
              <a:buNone/>
            </a:pPr>
            <a:r>
              <a:rPr lang="tr-TR" altLang="tr-TR" sz="2000" dirty="0">
                <a:latin typeface="Arial" panose="020B0604020202020204" pitchFamily="34" charset="0"/>
                <a:cs typeface="Arial" panose="020B0604020202020204" pitchFamily="34" charset="0"/>
              </a:rPr>
              <a:t>Lojistik işletmelerinin ihracat yönetimi rekabet gücü geliştirmedeki rollerinin araştırılması için incelemelerimiz;</a:t>
            </a:r>
            <a:endParaRPr lang="tr-TR" altLang="tr-TR" sz="2000" dirty="0">
              <a:latin typeface="Arial" panose="020B0604020202020204" pitchFamily="34" charset="0"/>
              <a:cs typeface="Arial" panose="020B0604020202020204" pitchFamily="34" charset="0"/>
            </a:endParaRPr>
          </a:p>
          <a:p>
            <a:pPr marL="342900" indent="-342900" algn="just" eaLnBrk="1" hangingPunct="1">
              <a:lnSpc>
                <a:spcPct val="150000"/>
              </a:lnSpc>
              <a:spcBef>
                <a:spcPct val="0"/>
              </a:spcBef>
              <a:buFontTx/>
              <a:buChar char="-"/>
            </a:pPr>
            <a:r>
              <a:rPr lang="tr-TR" altLang="tr-TR" sz="2000" dirty="0">
                <a:latin typeface="Arial" panose="020B0604020202020204" pitchFamily="34" charset="0"/>
                <a:cs typeface="Arial" panose="020B0604020202020204" pitchFamily="34" charset="0"/>
              </a:rPr>
              <a:t>Lojistik faaliyet </a:t>
            </a:r>
            <a:endParaRPr lang="tr-TR" altLang="tr-TR" sz="2000" dirty="0">
              <a:latin typeface="Arial" panose="020B0604020202020204" pitchFamily="34" charset="0"/>
              <a:cs typeface="Arial" panose="020B0604020202020204" pitchFamily="34" charset="0"/>
            </a:endParaRPr>
          </a:p>
          <a:p>
            <a:pPr marL="342900" indent="-342900" algn="just" eaLnBrk="1" hangingPunct="1">
              <a:lnSpc>
                <a:spcPct val="150000"/>
              </a:lnSpc>
              <a:spcBef>
                <a:spcPct val="0"/>
              </a:spcBef>
              <a:buFontTx/>
              <a:buChar char="-"/>
            </a:pPr>
            <a:r>
              <a:rPr lang="tr-TR" altLang="tr-TR" sz="2000" dirty="0">
                <a:latin typeface="Arial" panose="020B0604020202020204" pitchFamily="34" charset="0"/>
                <a:cs typeface="Arial" panose="020B0604020202020204" pitchFamily="34" charset="0"/>
              </a:rPr>
              <a:t>Rekabet kavramı</a:t>
            </a:r>
            <a:endParaRPr lang="tr-TR" altLang="tr-TR" sz="2000" dirty="0">
              <a:latin typeface="Arial" panose="020B0604020202020204" pitchFamily="34" charset="0"/>
              <a:cs typeface="Arial" panose="020B0604020202020204" pitchFamily="34" charset="0"/>
            </a:endParaRPr>
          </a:p>
          <a:p>
            <a:pPr marL="342900" indent="-342900" algn="just" eaLnBrk="1" hangingPunct="1">
              <a:lnSpc>
                <a:spcPct val="150000"/>
              </a:lnSpc>
              <a:spcBef>
                <a:spcPct val="0"/>
              </a:spcBef>
              <a:buFontTx/>
              <a:buChar char="-"/>
            </a:pPr>
            <a:r>
              <a:rPr lang="tr-TR" altLang="tr-TR" sz="2000" dirty="0">
                <a:latin typeface="Arial" panose="020B0604020202020204" pitchFamily="34" charset="0"/>
                <a:cs typeface="Arial" panose="020B0604020202020204" pitchFamily="34" charset="0"/>
              </a:rPr>
              <a:t>Rekabet stratejisi </a:t>
            </a:r>
            <a:endParaRPr lang="tr-TR" altLang="tr-TR" sz="2000" dirty="0">
              <a:latin typeface="Arial" panose="020B0604020202020204" pitchFamily="34" charset="0"/>
              <a:cs typeface="Arial" panose="020B0604020202020204" pitchFamily="34" charset="0"/>
            </a:endParaRPr>
          </a:p>
          <a:p>
            <a:pPr marL="342900" indent="-342900" algn="just" eaLnBrk="1" hangingPunct="1">
              <a:lnSpc>
                <a:spcPct val="150000"/>
              </a:lnSpc>
              <a:spcBef>
                <a:spcPct val="0"/>
              </a:spcBef>
              <a:buFontTx/>
              <a:buChar char="-"/>
            </a:pPr>
            <a:r>
              <a:rPr lang="tr-TR" altLang="tr-TR" sz="2000" dirty="0">
                <a:latin typeface="Arial" panose="020B0604020202020204" pitchFamily="34" charset="0"/>
                <a:cs typeface="Arial" panose="020B0604020202020204" pitchFamily="34" charset="0"/>
                <a:sym typeface="+mn-ea"/>
              </a:rPr>
              <a:t>Rekabet üstünlüğü kavramı</a:t>
            </a:r>
            <a:endParaRPr lang="tr-TR" altLang="tr-TR" sz="2000" dirty="0">
              <a:latin typeface="Arial" panose="020B0604020202020204" pitchFamily="34" charset="0"/>
              <a:cs typeface="Arial" panose="020B0604020202020204" pitchFamily="34" charset="0"/>
              <a:sym typeface="+mn-ea"/>
            </a:endParaRPr>
          </a:p>
          <a:p>
            <a:pPr marL="342900" indent="-342900" algn="just" eaLnBrk="1" hangingPunct="1">
              <a:lnSpc>
                <a:spcPct val="150000"/>
              </a:lnSpc>
              <a:spcBef>
                <a:spcPct val="0"/>
              </a:spcBef>
              <a:buFontTx/>
              <a:buChar char="-"/>
            </a:pPr>
            <a:r>
              <a:rPr lang="tr-TR" altLang="tr-TR" sz="2000" dirty="0">
                <a:latin typeface="Arial" panose="020B0604020202020204" pitchFamily="34" charset="0"/>
                <a:cs typeface="Arial" panose="020B0604020202020204" pitchFamily="34" charset="0"/>
                <a:sym typeface="+mn-ea"/>
              </a:rPr>
              <a:t>Türkiye lojistik pazarında rekabetin yeri</a:t>
            </a:r>
            <a:endParaRPr lang="tr-TR" altLang="tr-TR" sz="2000" dirty="0">
              <a:latin typeface="Arial" panose="020B0604020202020204" pitchFamily="34" charset="0"/>
              <a:cs typeface="Arial" panose="020B0604020202020204" pitchFamily="34" charset="0"/>
            </a:endParaRPr>
          </a:p>
          <a:p>
            <a:pPr marL="342900" indent="-342900" algn="just" eaLnBrk="1" hangingPunct="1">
              <a:lnSpc>
                <a:spcPct val="150000"/>
              </a:lnSpc>
              <a:spcBef>
                <a:spcPct val="0"/>
              </a:spcBef>
              <a:buFontTx/>
              <a:buChar char="-"/>
            </a:pPr>
            <a:r>
              <a:rPr lang="tr-TR" altLang="tr-TR" sz="2000" dirty="0">
                <a:latin typeface="Arial" panose="020B0604020202020204" pitchFamily="34" charset="0"/>
                <a:cs typeface="Arial" panose="020B0604020202020204" pitchFamily="34" charset="0"/>
                <a:sym typeface="+mn-ea"/>
              </a:rPr>
              <a:t>Temel destekleyici faaliyetler ve lojistik değer</a:t>
            </a:r>
            <a:endParaRPr lang="tr-TR" altLang="tr-TR" sz="2000" dirty="0">
              <a:latin typeface="Arial" panose="020B0604020202020204" pitchFamily="34" charset="0"/>
              <a:cs typeface="Arial" panose="020B0604020202020204" pitchFamily="34" charset="0"/>
            </a:endParaRPr>
          </a:p>
          <a:p>
            <a:pPr marL="342900" indent="-342900" algn="just" eaLnBrk="1" hangingPunct="1">
              <a:lnSpc>
                <a:spcPct val="150000"/>
              </a:lnSpc>
              <a:spcBef>
                <a:spcPct val="0"/>
              </a:spcBef>
              <a:buFontTx/>
              <a:buChar char="-"/>
            </a:pPr>
            <a:r>
              <a:rPr lang="tr-TR" altLang="tr-TR" sz="2000" dirty="0">
                <a:latin typeface="Arial" panose="020B0604020202020204" pitchFamily="34" charset="0"/>
                <a:cs typeface="Arial" panose="020B0604020202020204" pitchFamily="34" charset="0"/>
                <a:sym typeface="+mn-ea"/>
              </a:rPr>
              <a:t>Türkiye’de lojistik ve </a:t>
            </a:r>
            <a:r>
              <a:rPr lang="tr-TR" altLang="tr-TR" sz="2000" dirty="0" err="1">
                <a:latin typeface="Arial" panose="020B0604020202020204" pitchFamily="34" charset="0"/>
                <a:cs typeface="Arial" panose="020B0604020202020204" pitchFamily="34" charset="0"/>
                <a:sym typeface="+mn-ea"/>
              </a:rPr>
              <a:t>swot</a:t>
            </a:r>
            <a:r>
              <a:rPr lang="tr-TR" altLang="tr-TR" sz="2000" dirty="0">
                <a:latin typeface="Arial" panose="020B0604020202020204" pitchFamily="34" charset="0"/>
                <a:cs typeface="Arial" panose="020B0604020202020204" pitchFamily="34" charset="0"/>
                <a:sym typeface="+mn-ea"/>
              </a:rPr>
              <a:t> analizi </a:t>
            </a:r>
            <a:endParaRPr lang="tr-TR" altLang="tr-TR" sz="2000" dirty="0">
              <a:latin typeface="Arial" panose="020B0604020202020204" pitchFamily="34" charset="0"/>
              <a:cs typeface="Arial" panose="020B0604020202020204" pitchFamily="34" charset="0"/>
            </a:endParaRPr>
          </a:p>
          <a:p>
            <a:pPr marL="342900" indent="-342900" algn="just" eaLnBrk="1" hangingPunct="1">
              <a:lnSpc>
                <a:spcPct val="150000"/>
              </a:lnSpc>
              <a:spcBef>
                <a:spcPct val="0"/>
              </a:spcBef>
              <a:buFontTx/>
              <a:buChar char="-"/>
            </a:pPr>
            <a:endParaRPr lang="tr-TR" altLang="tr-TR" sz="2000" dirty="0">
              <a:latin typeface="Arial" panose="020B0604020202020204" pitchFamily="34" charset="0"/>
              <a:cs typeface="Arial" panose="020B0604020202020204" pitchFamily="34" charset="0"/>
            </a:endParaRPr>
          </a:p>
        </p:txBody>
      </p:sp>
      <p:sp>
        <p:nvSpPr>
          <p:cNvPr id="8" name="Dikdörtgen 4"/>
          <p:cNvSpPr>
            <a:spLocks noChangeArrowheads="1"/>
          </p:cNvSpPr>
          <p:nvPr/>
        </p:nvSpPr>
        <p:spPr bwMode="auto">
          <a:xfrm>
            <a:off x="0" y="6642100"/>
            <a:ext cx="9144000" cy="245110"/>
          </a:xfrm>
          <a:prstGeom prst="rect">
            <a:avLst/>
          </a:prstGeom>
          <a:solidFill>
            <a:schemeClr val="accent1">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ICMO2022  – </a:t>
            </a:r>
            <a:r>
              <a:rPr lang="tr-TR" sz="1000" b="1" dirty="0">
                <a:solidFill>
                  <a:schemeClr val="bg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mn-ea"/>
              </a:rPr>
              <a:t>LOJİSTİK İŞLETMELERİNİN İHRACAT YÖNETİMİ, REKABET GÜCÜ GELİŞTİRMEDEKİ ROLLERİNİN ARAŞTIRILMASI </a:t>
            </a:r>
            <a:endPar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 name="Resim 2"/>
          <p:cNvPicPr>
            <a:picLocks noChangeAspect="1"/>
          </p:cNvPicPr>
          <p:nvPr/>
        </p:nvPicPr>
        <p:blipFill>
          <a:blip r:embed="rId1"/>
          <a:stretch>
            <a:fillRect/>
          </a:stretch>
        </p:blipFill>
        <p:spPr>
          <a:xfrm>
            <a:off x="-6780" y="715963"/>
            <a:ext cx="1809119" cy="751455"/>
          </a:xfrm>
          <a:prstGeom prst="rect">
            <a:avLst/>
          </a:prstGeom>
        </p:spPr>
      </p:pic>
      <p:pic>
        <p:nvPicPr>
          <p:cNvPr id="11" name="Resim 10"/>
          <p:cNvPicPr>
            <a:picLocks noChangeAspect="1"/>
          </p:cNvPicPr>
          <p:nvPr/>
        </p:nvPicPr>
        <p:blipFill>
          <a:blip r:embed="rId2"/>
          <a:stretch>
            <a:fillRect/>
          </a:stretch>
        </p:blipFill>
        <p:spPr>
          <a:xfrm>
            <a:off x="3646499" y="39603"/>
            <a:ext cx="1523978" cy="598706"/>
          </a:xfrm>
          <a:prstGeom prst="rect">
            <a:avLst/>
          </a:prstGeom>
        </p:spPr>
      </p:pic>
      <p:pic>
        <p:nvPicPr>
          <p:cNvPr id="4" name="Resim 3"/>
          <p:cNvPicPr>
            <a:picLocks noChangeAspect="1"/>
          </p:cNvPicPr>
          <p:nvPr/>
        </p:nvPicPr>
        <p:blipFill>
          <a:blip r:embed="rId3"/>
          <a:stretch>
            <a:fillRect/>
          </a:stretch>
        </p:blipFill>
        <p:spPr>
          <a:xfrm>
            <a:off x="7740352" y="865254"/>
            <a:ext cx="1041400" cy="3683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24001">
              <a:srgbClr val="FFFFFF"/>
            </a:gs>
            <a:gs pos="97000">
              <a:srgbClr val="DCE6F2"/>
            </a:gs>
            <a:gs pos="100000">
              <a:srgbClr val="FFFFFF"/>
            </a:gs>
          </a:gsLst>
          <a:lin ang="5400000" scaled="1"/>
        </a:gradFill>
        <a:effectLst/>
      </p:bgPr>
    </p:bg>
    <p:spTree>
      <p:nvGrpSpPr>
        <p:cNvPr id="1" name=""/>
        <p:cNvGrpSpPr/>
        <p:nvPr/>
      </p:nvGrpSpPr>
      <p:grpSpPr>
        <a:xfrm>
          <a:off x="0" y="0"/>
          <a:ext cx="0" cy="0"/>
          <a:chOff x="0" y="0"/>
          <a:chExt cx="0" cy="0"/>
        </a:xfrm>
      </p:grpSpPr>
      <p:sp>
        <p:nvSpPr>
          <p:cNvPr id="22" name="Dikdörtgen 21"/>
          <p:cNvSpPr/>
          <p:nvPr/>
        </p:nvSpPr>
        <p:spPr>
          <a:xfrm>
            <a:off x="8172450" y="487363"/>
            <a:ext cx="863600" cy="74453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tr-TR"/>
          </a:p>
        </p:txBody>
      </p:sp>
      <p:sp>
        <p:nvSpPr>
          <p:cNvPr id="13" name="Başlık 13"/>
          <p:cNvSpPr>
            <a:spLocks noGrp="1"/>
          </p:cNvSpPr>
          <p:nvPr>
            <p:ph type="title"/>
          </p:nvPr>
        </p:nvSpPr>
        <p:spPr>
          <a:xfrm>
            <a:off x="0" y="715963"/>
            <a:ext cx="9144000" cy="744537"/>
          </a:xfrm>
          <a:solidFill>
            <a:schemeClr val="accent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normAutofit/>
          </a:bodyPr>
          <a:lstStyle/>
          <a:p>
            <a:pPr algn="ctr" eaLnBrk="1" hangingPunct="1">
              <a:defRPr/>
            </a:pPr>
            <a:r>
              <a:rPr lang="tr-TR" altLang="en-US" sz="3555" b="1" dirty="0">
                <a:solidFill>
                  <a:schemeClr val="bg1"/>
                </a:solidFill>
                <a:effectLst>
                  <a:outerShdw blurRad="38100" dist="38100" dir="2700000" algn="tl">
                    <a:srgbClr val="000000">
                      <a:alpha val="43137"/>
                    </a:srgbClr>
                  </a:outerShdw>
                </a:effectLst>
                <a:latin typeface="Arial Narrow" panose="020B0606020202030204" pitchFamily="34" charset="0"/>
              </a:rPr>
              <a:t>SONUÇ VE ÖNERİLER</a:t>
            </a:r>
            <a:endParaRPr lang="tr-TR" altLang="en-US" sz="3555"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pic>
        <p:nvPicPr>
          <p:cNvPr id="11" name="Resim 10"/>
          <p:cNvPicPr>
            <a:picLocks noChangeAspect="1"/>
          </p:cNvPicPr>
          <p:nvPr/>
        </p:nvPicPr>
        <p:blipFill>
          <a:blip r:embed="rId1"/>
          <a:stretch>
            <a:fillRect/>
          </a:stretch>
        </p:blipFill>
        <p:spPr>
          <a:xfrm>
            <a:off x="3646499" y="39603"/>
            <a:ext cx="1523978" cy="598706"/>
          </a:xfrm>
          <a:prstGeom prst="rect">
            <a:avLst/>
          </a:prstGeom>
        </p:spPr>
      </p:pic>
      <p:pic>
        <p:nvPicPr>
          <p:cNvPr id="4" name="Resim 3"/>
          <p:cNvPicPr>
            <a:picLocks noChangeAspect="1"/>
          </p:cNvPicPr>
          <p:nvPr/>
        </p:nvPicPr>
        <p:blipFill>
          <a:blip r:embed="rId2"/>
          <a:stretch>
            <a:fillRect/>
          </a:stretch>
        </p:blipFill>
        <p:spPr>
          <a:xfrm>
            <a:off x="7740352" y="865254"/>
            <a:ext cx="1041400" cy="368300"/>
          </a:xfrm>
          <a:prstGeom prst="rect">
            <a:avLst/>
          </a:prstGeom>
        </p:spPr>
      </p:pic>
      <p:sp>
        <p:nvSpPr>
          <p:cNvPr id="2" name="Dikdörtgen 4"/>
          <p:cNvSpPr>
            <a:spLocks noChangeArrowheads="1"/>
          </p:cNvSpPr>
          <p:nvPr/>
        </p:nvSpPr>
        <p:spPr bwMode="auto">
          <a:xfrm>
            <a:off x="0" y="6642100"/>
            <a:ext cx="9144000" cy="245110"/>
          </a:xfrm>
          <a:prstGeom prst="rect">
            <a:avLst/>
          </a:prstGeom>
          <a:solidFill>
            <a:schemeClr val="accent1">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ICMO2022  – </a:t>
            </a:r>
            <a:r>
              <a:rPr lang="tr-TR" sz="1000" b="1" dirty="0">
                <a:solidFill>
                  <a:schemeClr val="bg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mn-ea"/>
              </a:rPr>
              <a:t>LOJİSTİK İŞLETMELERİNİN İHRACAT YÖNETİMİ, REKABET GÜCÜ GELİŞTİRMEDEKİ ROLLERİNİN ARAŞTIRILMASI </a:t>
            </a:r>
            <a:endPar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Box 2"/>
          <p:cNvSpPr txBox="1"/>
          <p:nvPr/>
        </p:nvSpPr>
        <p:spPr>
          <a:xfrm>
            <a:off x="323850" y="2136140"/>
            <a:ext cx="8505190" cy="3830955"/>
          </a:xfrm>
          <a:prstGeom prst="rect">
            <a:avLst/>
          </a:prstGeom>
          <a:noFill/>
        </p:spPr>
        <p:txBody>
          <a:bodyPr wrap="square" rtlCol="0">
            <a:spAutoFit/>
          </a:bodyPr>
          <a:p>
            <a:pPr algn="just">
              <a:lnSpc>
                <a:spcPct val="150000"/>
              </a:lnSpc>
            </a:pPr>
            <a:r>
              <a:rPr lang="tr-TR" altLang="tr-TR" dirty="0">
                <a:latin typeface="Arial" panose="020B0604020202020204" pitchFamily="34" charset="0"/>
                <a:cs typeface="Arial" panose="020B0604020202020204" pitchFamily="34" charset="0"/>
                <a:sym typeface="+mn-ea"/>
              </a:rPr>
              <a:t>Orta ve uzun vadede, rekabet avantajını sürdürülebilir ve başarılı kılmak için fiyat, kalite ve hız gibi diğer faktörlerin yanı sıra teknolojik gelişmeye uyum sağlamak. Rekabet avantajı sağlamak için her işletmenin bir stratejisi olmalıdır.</a:t>
            </a:r>
            <a:endParaRPr lang="tr-TR" altLang="tr-TR" dirty="0">
              <a:latin typeface="Arial" panose="020B0604020202020204" pitchFamily="34" charset="0"/>
              <a:cs typeface="Arial" panose="020B0604020202020204" pitchFamily="34" charset="0"/>
              <a:sym typeface="+mn-ea"/>
            </a:endParaRPr>
          </a:p>
          <a:p>
            <a:pPr algn="just">
              <a:lnSpc>
                <a:spcPct val="150000"/>
              </a:lnSpc>
            </a:pPr>
            <a:endParaRPr lang="tr-TR" altLang="tr-TR" dirty="0">
              <a:latin typeface="Arial" panose="020B0604020202020204" pitchFamily="34" charset="0"/>
              <a:cs typeface="Arial" panose="020B0604020202020204" pitchFamily="34" charset="0"/>
              <a:sym typeface="+mn-ea"/>
            </a:endParaRPr>
          </a:p>
          <a:p>
            <a:pPr algn="just">
              <a:lnSpc>
                <a:spcPct val="150000"/>
              </a:lnSpc>
            </a:pPr>
            <a:r>
              <a:rPr>
                <a:latin typeface="Arial" panose="020B0604020202020204" pitchFamily="34" charset="0"/>
                <a:cs typeface="Arial" panose="020B0604020202020204" pitchFamily="34" charset="0"/>
                <a:sym typeface="+mn-ea"/>
              </a:rPr>
              <a:t>Rekabet üstünlüğü elde eden firmalar;</a:t>
            </a:r>
            <a:endParaRPr>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a:latin typeface="Arial" panose="020B0604020202020204" pitchFamily="34" charset="0"/>
                <a:cs typeface="Arial" panose="020B0604020202020204" pitchFamily="34" charset="0"/>
                <a:sym typeface="+mn-ea"/>
              </a:rPr>
              <a:t>Kârlılığı önemli ölçüde arttırmayı, </a:t>
            </a:r>
            <a:endParaRPr>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a:latin typeface="Arial" panose="020B0604020202020204" pitchFamily="34" charset="0"/>
                <a:cs typeface="Arial" panose="020B0604020202020204" pitchFamily="34" charset="0"/>
                <a:sym typeface="+mn-ea"/>
              </a:rPr>
              <a:t>Pazara hâkim olma, gücü ele geçirmeyi,</a:t>
            </a:r>
            <a:endParaRPr>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a:latin typeface="Arial" panose="020B0604020202020204" pitchFamily="34" charset="0"/>
                <a:cs typeface="Arial" panose="020B0604020202020204" pitchFamily="34" charset="0"/>
                <a:sym typeface="+mn-ea"/>
              </a:rPr>
              <a:t>Pazar paylarını artırmayı,</a:t>
            </a:r>
            <a:endParaRPr>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a:latin typeface="Arial" panose="020B0604020202020204" pitchFamily="34" charset="0"/>
                <a:cs typeface="Arial" panose="020B0604020202020204" pitchFamily="34" charset="0"/>
                <a:sym typeface="+mn-ea"/>
              </a:rPr>
              <a:t>Uzun vadeli ilişkiler kurarak firmanın büyümesini ve ayakta kalmasını sağlarlar. </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24001">
              <a:srgbClr val="FFFFFF"/>
            </a:gs>
            <a:gs pos="97000">
              <a:srgbClr val="DCE6F2"/>
            </a:gs>
            <a:gs pos="100000">
              <a:srgbClr val="FFFFFF"/>
            </a:gs>
          </a:gsLst>
          <a:lin ang="5400000" scaled="1"/>
        </a:gradFill>
        <a:effectLst/>
      </p:bgPr>
    </p:bg>
    <p:spTree>
      <p:nvGrpSpPr>
        <p:cNvPr id="1" name=""/>
        <p:cNvGrpSpPr/>
        <p:nvPr/>
      </p:nvGrpSpPr>
      <p:grpSpPr>
        <a:xfrm>
          <a:off x="0" y="0"/>
          <a:ext cx="0" cy="0"/>
          <a:chOff x="0" y="0"/>
          <a:chExt cx="0" cy="0"/>
        </a:xfrm>
      </p:grpSpPr>
      <p:sp>
        <p:nvSpPr>
          <p:cNvPr id="22" name="Dikdörtgen 21"/>
          <p:cNvSpPr/>
          <p:nvPr/>
        </p:nvSpPr>
        <p:spPr>
          <a:xfrm>
            <a:off x="8172450" y="487363"/>
            <a:ext cx="863600" cy="74453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tr-TR"/>
          </a:p>
        </p:txBody>
      </p:sp>
      <p:sp>
        <p:nvSpPr>
          <p:cNvPr id="13" name="Başlık 13"/>
          <p:cNvSpPr>
            <a:spLocks noGrp="1"/>
          </p:cNvSpPr>
          <p:nvPr>
            <p:ph type="title"/>
          </p:nvPr>
        </p:nvSpPr>
        <p:spPr>
          <a:xfrm>
            <a:off x="0" y="715963"/>
            <a:ext cx="9144000" cy="744537"/>
          </a:xfrm>
          <a:solidFill>
            <a:schemeClr val="accent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normAutofit/>
          </a:bodyPr>
          <a:lstStyle/>
          <a:p>
            <a:pPr algn="ctr" eaLnBrk="1" hangingPunct="1">
              <a:defRPr/>
            </a:pPr>
            <a:r>
              <a:rPr lang="tr-TR" altLang="en-US" sz="3555" b="1" dirty="0">
                <a:solidFill>
                  <a:schemeClr val="bg1"/>
                </a:solidFill>
                <a:effectLst>
                  <a:outerShdw blurRad="38100" dist="38100" dir="2700000" algn="tl">
                    <a:srgbClr val="000000">
                      <a:alpha val="43137"/>
                    </a:srgbClr>
                  </a:outerShdw>
                </a:effectLst>
                <a:latin typeface="Arial Narrow" panose="020B0606020202030204" pitchFamily="34" charset="0"/>
              </a:rPr>
              <a:t>SONUÇ VE ÖNERİLER</a:t>
            </a:r>
            <a:endParaRPr lang="tr-TR" altLang="en-US" sz="3555"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pic>
        <p:nvPicPr>
          <p:cNvPr id="11" name="Resim 10"/>
          <p:cNvPicPr>
            <a:picLocks noChangeAspect="1"/>
          </p:cNvPicPr>
          <p:nvPr/>
        </p:nvPicPr>
        <p:blipFill>
          <a:blip r:embed="rId1"/>
          <a:stretch>
            <a:fillRect/>
          </a:stretch>
        </p:blipFill>
        <p:spPr>
          <a:xfrm>
            <a:off x="3646499" y="39603"/>
            <a:ext cx="1523978" cy="598706"/>
          </a:xfrm>
          <a:prstGeom prst="rect">
            <a:avLst/>
          </a:prstGeom>
        </p:spPr>
      </p:pic>
      <p:pic>
        <p:nvPicPr>
          <p:cNvPr id="4" name="Resim 3"/>
          <p:cNvPicPr>
            <a:picLocks noChangeAspect="1"/>
          </p:cNvPicPr>
          <p:nvPr/>
        </p:nvPicPr>
        <p:blipFill>
          <a:blip r:embed="rId2"/>
          <a:stretch>
            <a:fillRect/>
          </a:stretch>
        </p:blipFill>
        <p:spPr>
          <a:xfrm>
            <a:off x="7740352" y="865254"/>
            <a:ext cx="1041400" cy="368300"/>
          </a:xfrm>
          <a:prstGeom prst="rect">
            <a:avLst/>
          </a:prstGeom>
        </p:spPr>
      </p:pic>
      <p:sp>
        <p:nvSpPr>
          <p:cNvPr id="2" name="Dikdörtgen 4"/>
          <p:cNvSpPr>
            <a:spLocks noChangeArrowheads="1"/>
          </p:cNvSpPr>
          <p:nvPr/>
        </p:nvSpPr>
        <p:spPr bwMode="auto">
          <a:xfrm>
            <a:off x="0" y="6642100"/>
            <a:ext cx="9144000" cy="245110"/>
          </a:xfrm>
          <a:prstGeom prst="rect">
            <a:avLst/>
          </a:prstGeom>
          <a:solidFill>
            <a:schemeClr val="accent1">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ICMO2022  – </a:t>
            </a:r>
            <a:r>
              <a:rPr lang="tr-TR" sz="1000" b="1" dirty="0">
                <a:solidFill>
                  <a:schemeClr val="bg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mn-ea"/>
              </a:rPr>
              <a:t>LOJİSTİK İŞLETMELERİNİN İHRACAT YÖNETİMİ, REKABET GÜCÜ GELİŞTİRMEDEKİ ROLLERİNİN ARAŞTIRILMASI </a:t>
            </a:r>
            <a:endPar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Text Box 6"/>
          <p:cNvSpPr txBox="1"/>
          <p:nvPr/>
        </p:nvSpPr>
        <p:spPr>
          <a:xfrm>
            <a:off x="359410" y="3061335"/>
            <a:ext cx="8098155" cy="1753235"/>
          </a:xfrm>
          <a:prstGeom prst="rect">
            <a:avLst/>
          </a:prstGeom>
          <a:noFill/>
        </p:spPr>
        <p:txBody>
          <a:bodyPr wrap="square" rtlCol="0">
            <a:spAutoFit/>
          </a:bodyPr>
          <a:p>
            <a:pPr>
              <a:lnSpc>
                <a:spcPct val="150000"/>
              </a:lnSpc>
            </a:pPr>
            <a:r>
              <a:rPr lang="tr-TR" altLang="tr-TR" dirty="0">
                <a:latin typeface="Arial" panose="020B0604020202020204" pitchFamily="34" charset="0"/>
                <a:cs typeface="Arial" panose="020B0604020202020204" pitchFamily="34" charset="0"/>
                <a:sym typeface="+mn-ea"/>
              </a:rPr>
              <a:t>Benzer sorunlardan ötürü Türkiye de dünya ticaret ve lojistik hacminin yarattığı pastadan yeterince yararlanamamaktadır. Olumlu sonuçlar alabilmek ve küresel ekonomide söz sahibi olmak için bu noktalara bir an önce çözüm bulunmalıdır.</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350" y="2708275"/>
            <a:ext cx="9144000" cy="1512888"/>
          </a:xfrm>
          <a:solidFill>
            <a:schemeClr val="accent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noAutofit/>
          </a:bodyPr>
          <a:lstStyle/>
          <a:p>
            <a:pPr eaLnBrk="1" hangingPunct="1">
              <a:defRPr/>
            </a:pPr>
            <a:r>
              <a:rPr lang="tr-TR" sz="4000" b="1" dirty="0">
                <a:solidFill>
                  <a:schemeClr val="bg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Katılım ve Katkılarınız için Teşekkür Ederiz.</a:t>
            </a:r>
            <a:endParaRPr lang="tr-TR" sz="4000" b="1" dirty="0">
              <a:solidFill>
                <a:schemeClr val="bg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endParaRPr>
          </a:p>
        </p:txBody>
      </p:sp>
      <p:sp>
        <p:nvSpPr>
          <p:cNvPr id="10" name="Dikdörtgen 4"/>
          <p:cNvSpPr>
            <a:spLocks noChangeArrowheads="1"/>
          </p:cNvSpPr>
          <p:nvPr/>
        </p:nvSpPr>
        <p:spPr bwMode="auto">
          <a:xfrm>
            <a:off x="0" y="6186488"/>
            <a:ext cx="9144000" cy="307975"/>
          </a:xfrm>
          <a:prstGeom prst="rect">
            <a:avLst/>
          </a:prstGeom>
          <a:solidFill>
            <a:schemeClr val="accent1">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tr-TR" altLang="tr-TR" sz="14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haldun.turan@rumeli.edu.tr</a:t>
            </a:r>
            <a:endParaRPr lang="tr-TR" altLang="tr-TR"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9" name="Resim 8"/>
          <p:cNvPicPr>
            <a:picLocks noChangeAspect="1"/>
          </p:cNvPicPr>
          <p:nvPr/>
        </p:nvPicPr>
        <p:blipFill>
          <a:blip r:embed="rId2"/>
          <a:stretch>
            <a:fillRect/>
          </a:stretch>
        </p:blipFill>
        <p:spPr>
          <a:xfrm>
            <a:off x="977950" y="1313300"/>
            <a:ext cx="7200799" cy="1286231"/>
          </a:xfrm>
          <a:prstGeom prst="rect">
            <a:avLst/>
          </a:prstGeom>
        </p:spPr>
      </p:pic>
      <p:pic>
        <p:nvPicPr>
          <p:cNvPr id="12" name="Resim 11"/>
          <p:cNvPicPr>
            <a:picLocks noChangeAspect="1"/>
          </p:cNvPicPr>
          <p:nvPr/>
        </p:nvPicPr>
        <p:blipFill>
          <a:blip r:embed="rId3"/>
          <a:stretch>
            <a:fillRect/>
          </a:stretch>
        </p:blipFill>
        <p:spPr>
          <a:xfrm>
            <a:off x="3059832" y="117191"/>
            <a:ext cx="2844800" cy="1117600"/>
          </a:xfrm>
          <a:prstGeom prst="rect">
            <a:avLst/>
          </a:prstGeom>
        </p:spPr>
      </p:pic>
      <p:sp>
        <p:nvSpPr>
          <p:cNvPr id="13" name="Dikdörtgen 4"/>
          <p:cNvSpPr>
            <a:spLocks noChangeArrowheads="1"/>
          </p:cNvSpPr>
          <p:nvPr/>
        </p:nvSpPr>
        <p:spPr bwMode="auto">
          <a:xfrm>
            <a:off x="1853927" y="4757549"/>
            <a:ext cx="525661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000" b="1" dirty="0"/>
              <a:t>Dr. Öğretim Üyesi Haldun TURAN</a:t>
            </a:r>
            <a:endParaRPr lang="tr-TR" altLang="tr-TR" sz="2000" b="1" dirty="0"/>
          </a:p>
          <a:p>
            <a:pPr algn="ctr" eaLnBrk="1" hangingPunct="1">
              <a:spcBef>
                <a:spcPct val="0"/>
              </a:spcBef>
              <a:buFontTx/>
              <a:buNone/>
            </a:pPr>
            <a:r>
              <a:rPr lang="tr-TR" altLang="tr-TR" sz="1600" i="1" dirty="0">
                <a:solidFill>
                  <a:srgbClr val="0070C0"/>
                </a:solidFill>
              </a:rPr>
              <a:t>İstanbul Rumeli Üniversitesi</a:t>
            </a:r>
            <a:endParaRPr lang="tr-TR" altLang="tr-TR" sz="1600" i="1" dirty="0">
              <a:solidFill>
                <a:srgbClr val="0070C0"/>
              </a:solidFill>
            </a:endParaRPr>
          </a:p>
          <a:p>
            <a:pPr algn="ctr" eaLnBrk="1" hangingPunct="1">
              <a:spcBef>
                <a:spcPct val="0"/>
              </a:spcBef>
              <a:buFontTx/>
              <a:buNone/>
            </a:pPr>
            <a:r>
              <a:rPr lang="tr-TR" altLang="tr-TR" sz="1600" i="1" dirty="0">
                <a:solidFill>
                  <a:srgbClr val="0070C0"/>
                </a:solidFill>
              </a:rPr>
              <a:t>Endüstri Mühendisliği Bölümü </a:t>
            </a:r>
            <a:endParaRPr lang="tr-TR" altLang="tr-TR" sz="1600" i="1" dirty="0">
              <a:solidFill>
                <a:srgbClr val="0070C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24001">
              <a:srgbClr val="FFFFFF"/>
            </a:gs>
            <a:gs pos="97000">
              <a:srgbClr val="DCE6F2"/>
            </a:gs>
            <a:gs pos="100000">
              <a:srgbClr val="FFFFFF"/>
            </a:gs>
          </a:gsLst>
          <a:lin ang="5400000" scaled="1"/>
        </a:gradFill>
        <a:effectLst/>
      </p:bgPr>
    </p:bg>
    <p:spTree>
      <p:nvGrpSpPr>
        <p:cNvPr id="1" name=""/>
        <p:cNvGrpSpPr/>
        <p:nvPr/>
      </p:nvGrpSpPr>
      <p:grpSpPr>
        <a:xfrm>
          <a:off x="0" y="0"/>
          <a:ext cx="0" cy="0"/>
          <a:chOff x="0" y="0"/>
          <a:chExt cx="0" cy="0"/>
        </a:xfrm>
      </p:grpSpPr>
      <p:sp>
        <p:nvSpPr>
          <p:cNvPr id="22" name="Dikdörtgen 21"/>
          <p:cNvSpPr/>
          <p:nvPr/>
        </p:nvSpPr>
        <p:spPr>
          <a:xfrm>
            <a:off x="8172450" y="487363"/>
            <a:ext cx="863600" cy="74453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tr-TR"/>
          </a:p>
        </p:txBody>
      </p:sp>
      <p:sp>
        <p:nvSpPr>
          <p:cNvPr id="13" name="Başlık 13"/>
          <p:cNvSpPr>
            <a:spLocks noGrp="1"/>
          </p:cNvSpPr>
          <p:nvPr>
            <p:ph type="title"/>
          </p:nvPr>
        </p:nvSpPr>
        <p:spPr>
          <a:xfrm>
            <a:off x="0" y="715963"/>
            <a:ext cx="9144000" cy="744537"/>
          </a:xfrm>
          <a:solidFill>
            <a:schemeClr val="accent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normAutofit/>
          </a:bodyPr>
          <a:lstStyle/>
          <a:p>
            <a:pPr eaLnBrk="1" hangingPunct="1">
              <a:defRPr/>
            </a:pPr>
            <a:r>
              <a:rPr lang="tr-TR" sz="3200" b="1" dirty="0">
                <a:solidFill>
                  <a:schemeClr val="bg1"/>
                </a:solidFill>
                <a:effectLst>
                  <a:outerShdw blurRad="38100" dist="38100" dir="2700000" algn="tl">
                    <a:srgbClr val="000000">
                      <a:alpha val="43137"/>
                    </a:srgbClr>
                  </a:outerShdw>
                </a:effectLst>
                <a:latin typeface="Arial Narrow" panose="020B0606020202030204" pitchFamily="34" charset="0"/>
                <a:sym typeface="+mn-ea"/>
              </a:rPr>
              <a:t>GİRİŞ</a:t>
            </a:r>
            <a:endParaRPr lang="en-US"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
        <p:nvSpPr>
          <p:cNvPr id="4100" name="Dikdörtgen 3"/>
          <p:cNvSpPr>
            <a:spLocks noChangeArrowheads="1"/>
          </p:cNvSpPr>
          <p:nvPr/>
        </p:nvSpPr>
        <p:spPr bwMode="auto">
          <a:xfrm>
            <a:off x="394653" y="2204403"/>
            <a:ext cx="8026400"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0"/>
              </a:spcBef>
              <a:buFontTx/>
              <a:buNone/>
            </a:pPr>
            <a:endParaRPr lang="tr-TR" altLang="tr-TR" sz="2000" dirty="0">
              <a:latin typeface="Arial" panose="020B0604020202020204" pitchFamily="34" charset="0"/>
              <a:cs typeface="Arial" panose="020B0604020202020204" pitchFamily="34" charset="0"/>
            </a:endParaRPr>
          </a:p>
          <a:p>
            <a:pPr algn="just" eaLnBrk="1" hangingPunct="1">
              <a:lnSpc>
                <a:spcPct val="150000"/>
              </a:lnSpc>
              <a:spcBef>
                <a:spcPct val="0"/>
              </a:spcBef>
              <a:buFontTx/>
              <a:buNone/>
            </a:pPr>
            <a:r>
              <a:rPr lang="tr-TR" altLang="tr-TR" sz="2000" dirty="0">
                <a:latin typeface="Arial" panose="020B0604020202020204" pitchFamily="34" charset="0"/>
                <a:cs typeface="Arial" panose="020B0604020202020204" pitchFamily="34" charset="0"/>
              </a:rPr>
              <a:t>Lojistik faaliyetler, işletmelerin başarısını etkileyen faktörleri vurgulayarak, lojistiğin bir bütün olarak verimliliğini artırmayı gerektirir. Yenilik, tedarikçilerle etkili ilişkiler, tedarik verimliliği, çevresel sorumluluk, değişiklik yönetimi, iletişim, sipariş işleme ve esneklik kilit faktörlerdir.</a:t>
            </a:r>
            <a:endParaRPr lang="tr-TR" altLang="tr-TR" sz="2000" dirty="0">
              <a:latin typeface="Arial" panose="020B0604020202020204" pitchFamily="34" charset="0"/>
              <a:cs typeface="Arial" panose="020B0604020202020204" pitchFamily="34" charset="0"/>
            </a:endParaRPr>
          </a:p>
        </p:txBody>
      </p:sp>
      <p:pic>
        <p:nvPicPr>
          <p:cNvPr id="11" name="Resim 10"/>
          <p:cNvPicPr>
            <a:picLocks noChangeAspect="1"/>
          </p:cNvPicPr>
          <p:nvPr/>
        </p:nvPicPr>
        <p:blipFill>
          <a:blip r:embed="rId1"/>
          <a:stretch>
            <a:fillRect/>
          </a:stretch>
        </p:blipFill>
        <p:spPr>
          <a:xfrm>
            <a:off x="3646499" y="39603"/>
            <a:ext cx="1523978" cy="598706"/>
          </a:xfrm>
          <a:prstGeom prst="rect">
            <a:avLst/>
          </a:prstGeom>
        </p:spPr>
      </p:pic>
      <p:pic>
        <p:nvPicPr>
          <p:cNvPr id="4" name="Resim 3"/>
          <p:cNvPicPr>
            <a:picLocks noChangeAspect="1"/>
          </p:cNvPicPr>
          <p:nvPr/>
        </p:nvPicPr>
        <p:blipFill>
          <a:blip r:embed="rId2"/>
          <a:stretch>
            <a:fillRect/>
          </a:stretch>
        </p:blipFill>
        <p:spPr>
          <a:xfrm>
            <a:off x="7740352" y="865254"/>
            <a:ext cx="1041400" cy="368300"/>
          </a:xfrm>
          <a:prstGeom prst="rect">
            <a:avLst/>
          </a:prstGeom>
        </p:spPr>
      </p:pic>
      <p:sp>
        <p:nvSpPr>
          <p:cNvPr id="2" name="Dikdörtgen 4"/>
          <p:cNvSpPr>
            <a:spLocks noChangeArrowheads="1"/>
          </p:cNvSpPr>
          <p:nvPr/>
        </p:nvSpPr>
        <p:spPr bwMode="auto">
          <a:xfrm>
            <a:off x="0" y="6642100"/>
            <a:ext cx="9144000" cy="245110"/>
          </a:xfrm>
          <a:prstGeom prst="rect">
            <a:avLst/>
          </a:prstGeom>
          <a:solidFill>
            <a:schemeClr val="accent1">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ICMO2022  – </a:t>
            </a:r>
            <a:r>
              <a:rPr lang="tr-TR" sz="1000" b="1" dirty="0">
                <a:solidFill>
                  <a:schemeClr val="bg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mn-ea"/>
              </a:rPr>
              <a:t>LOJİSTİK İŞLETMELERİNİN İHRACAT YÖNETİMİ, REKABET GÜCÜ GELİŞTİRMEDEKİ ROLLERİNİN ARAŞTIRILMASI </a:t>
            </a:r>
            <a:endPar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49373" y="1223146"/>
            <a:ext cx="7845254" cy="4411708"/>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24001">
              <a:srgbClr val="FFFFFF"/>
            </a:gs>
            <a:gs pos="97000">
              <a:srgbClr val="DCE6F2"/>
            </a:gs>
            <a:gs pos="100000">
              <a:srgbClr val="FFFFFF"/>
            </a:gs>
          </a:gsLst>
          <a:lin ang="5400000" scaled="1"/>
        </a:gradFill>
        <a:effectLst/>
      </p:bgPr>
    </p:bg>
    <p:spTree>
      <p:nvGrpSpPr>
        <p:cNvPr id="1" name=""/>
        <p:cNvGrpSpPr/>
        <p:nvPr/>
      </p:nvGrpSpPr>
      <p:grpSpPr>
        <a:xfrm>
          <a:off x="0" y="0"/>
          <a:ext cx="0" cy="0"/>
          <a:chOff x="0" y="0"/>
          <a:chExt cx="0" cy="0"/>
        </a:xfrm>
      </p:grpSpPr>
      <p:sp>
        <p:nvSpPr>
          <p:cNvPr id="22" name="Dikdörtgen 21"/>
          <p:cNvSpPr/>
          <p:nvPr/>
        </p:nvSpPr>
        <p:spPr>
          <a:xfrm>
            <a:off x="8172450" y="487363"/>
            <a:ext cx="863600" cy="74453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tr-TR"/>
          </a:p>
        </p:txBody>
      </p:sp>
      <p:sp>
        <p:nvSpPr>
          <p:cNvPr id="13" name="Başlık 13"/>
          <p:cNvSpPr>
            <a:spLocks noGrp="1"/>
          </p:cNvSpPr>
          <p:nvPr>
            <p:ph type="title"/>
          </p:nvPr>
        </p:nvSpPr>
        <p:spPr>
          <a:xfrm>
            <a:off x="0" y="715963"/>
            <a:ext cx="9144000" cy="744537"/>
          </a:xfrm>
          <a:solidFill>
            <a:schemeClr val="accent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normAutofit/>
          </a:bodyPr>
          <a:lstStyle/>
          <a:p>
            <a:pPr eaLnBrk="1" hangingPunct="1">
              <a:defRPr/>
            </a:pPr>
            <a:r>
              <a:rPr lang="tr-TR" sz="3200" b="1" dirty="0">
                <a:solidFill>
                  <a:schemeClr val="bg1"/>
                </a:solidFill>
                <a:effectLst>
                  <a:outerShdw blurRad="38100" dist="38100" dir="2700000" algn="tl">
                    <a:srgbClr val="000000">
                      <a:alpha val="43137"/>
                    </a:srgbClr>
                  </a:outerShdw>
                </a:effectLst>
                <a:latin typeface="Arial Narrow" panose="020B0606020202030204" pitchFamily="34" charset="0"/>
                <a:sym typeface="+mn-ea"/>
              </a:rPr>
              <a:t>GİRİŞ</a:t>
            </a:r>
            <a:endParaRPr lang="en-US"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
        <p:nvSpPr>
          <p:cNvPr id="4100" name="Dikdörtgen 3"/>
          <p:cNvSpPr>
            <a:spLocks noChangeArrowheads="1"/>
          </p:cNvSpPr>
          <p:nvPr/>
        </p:nvSpPr>
        <p:spPr bwMode="auto">
          <a:xfrm>
            <a:off x="539433" y="3140393"/>
            <a:ext cx="8026400" cy="1337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0"/>
              </a:spcBef>
              <a:buFontTx/>
              <a:buNone/>
            </a:pPr>
            <a:r>
              <a:rPr lang="tr-TR" altLang="tr-TR" sz="1800" dirty="0">
                <a:latin typeface="Arial" panose="020B0604020202020204" pitchFamily="34" charset="0"/>
                <a:cs typeface="Arial" panose="020B0604020202020204" pitchFamily="34" charset="0"/>
              </a:rPr>
              <a:t>Bu noktada lojistik faaliyetler, ihracatta rekabeti artırmak için etkin ve bütünleşmiş lojistik yönetimine duyulan ihtiyacın ortaya çıkması firmaları rekabet gücünü ele almaya zorlamaktadır.</a:t>
            </a:r>
            <a:endParaRPr lang="tr-TR" altLang="tr-TR" sz="1800" dirty="0">
              <a:latin typeface="Arial" panose="020B0604020202020204" pitchFamily="34" charset="0"/>
              <a:cs typeface="Arial" panose="020B0604020202020204" pitchFamily="34" charset="0"/>
            </a:endParaRPr>
          </a:p>
        </p:txBody>
      </p:sp>
      <p:pic>
        <p:nvPicPr>
          <p:cNvPr id="11" name="Resim 10"/>
          <p:cNvPicPr>
            <a:picLocks noChangeAspect="1"/>
          </p:cNvPicPr>
          <p:nvPr/>
        </p:nvPicPr>
        <p:blipFill>
          <a:blip r:embed="rId1"/>
          <a:stretch>
            <a:fillRect/>
          </a:stretch>
        </p:blipFill>
        <p:spPr>
          <a:xfrm>
            <a:off x="3646499" y="39603"/>
            <a:ext cx="1523978" cy="598706"/>
          </a:xfrm>
          <a:prstGeom prst="rect">
            <a:avLst/>
          </a:prstGeom>
        </p:spPr>
      </p:pic>
      <p:pic>
        <p:nvPicPr>
          <p:cNvPr id="4" name="Resim 3"/>
          <p:cNvPicPr>
            <a:picLocks noChangeAspect="1"/>
          </p:cNvPicPr>
          <p:nvPr/>
        </p:nvPicPr>
        <p:blipFill>
          <a:blip r:embed="rId2"/>
          <a:stretch>
            <a:fillRect/>
          </a:stretch>
        </p:blipFill>
        <p:spPr>
          <a:xfrm>
            <a:off x="7740352" y="865254"/>
            <a:ext cx="1041400" cy="368300"/>
          </a:xfrm>
          <a:prstGeom prst="rect">
            <a:avLst/>
          </a:prstGeom>
        </p:spPr>
      </p:pic>
      <p:sp>
        <p:nvSpPr>
          <p:cNvPr id="2" name="Dikdörtgen 4"/>
          <p:cNvSpPr>
            <a:spLocks noChangeArrowheads="1"/>
          </p:cNvSpPr>
          <p:nvPr/>
        </p:nvSpPr>
        <p:spPr bwMode="auto">
          <a:xfrm>
            <a:off x="0" y="6642100"/>
            <a:ext cx="9144000" cy="245110"/>
          </a:xfrm>
          <a:prstGeom prst="rect">
            <a:avLst/>
          </a:prstGeom>
          <a:solidFill>
            <a:schemeClr val="accent1">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ICMO2022  – </a:t>
            </a:r>
            <a:r>
              <a:rPr lang="tr-TR" sz="1000" b="1" dirty="0">
                <a:solidFill>
                  <a:schemeClr val="bg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mn-ea"/>
              </a:rPr>
              <a:t>LOJİSTİK İŞLETMELERİNİN İHRACAT YÖNETİMİ, REKABET GÜCÜ GELİŞTİRMEDEKİ ROLLERİNİN ARAŞTIRILMASI </a:t>
            </a:r>
            <a:endPar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24001">
              <a:srgbClr val="FFFFFF"/>
            </a:gs>
            <a:gs pos="97000">
              <a:srgbClr val="DCE6F2"/>
            </a:gs>
            <a:gs pos="100000">
              <a:srgbClr val="FFFFFF"/>
            </a:gs>
          </a:gsLst>
          <a:lin ang="5400000" scaled="1"/>
        </a:gradFill>
        <a:effectLst/>
      </p:bgPr>
    </p:bg>
    <p:spTree>
      <p:nvGrpSpPr>
        <p:cNvPr id="1" name=""/>
        <p:cNvGrpSpPr/>
        <p:nvPr/>
      </p:nvGrpSpPr>
      <p:grpSpPr>
        <a:xfrm>
          <a:off x="0" y="0"/>
          <a:ext cx="0" cy="0"/>
          <a:chOff x="0" y="0"/>
          <a:chExt cx="0" cy="0"/>
        </a:xfrm>
      </p:grpSpPr>
      <p:sp>
        <p:nvSpPr>
          <p:cNvPr id="22" name="Dikdörtgen 21"/>
          <p:cNvSpPr/>
          <p:nvPr/>
        </p:nvSpPr>
        <p:spPr>
          <a:xfrm>
            <a:off x="8172450" y="487363"/>
            <a:ext cx="863600" cy="74453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tr-TR"/>
          </a:p>
        </p:txBody>
      </p:sp>
      <p:sp>
        <p:nvSpPr>
          <p:cNvPr id="13" name="Başlık 13"/>
          <p:cNvSpPr>
            <a:spLocks noGrp="1"/>
          </p:cNvSpPr>
          <p:nvPr>
            <p:ph type="title"/>
          </p:nvPr>
        </p:nvSpPr>
        <p:spPr>
          <a:xfrm>
            <a:off x="0" y="715963"/>
            <a:ext cx="9144000" cy="744537"/>
          </a:xfrm>
          <a:solidFill>
            <a:schemeClr val="accent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normAutofit/>
          </a:bodyPr>
          <a:lstStyle/>
          <a:p>
            <a:pPr algn="l" eaLnBrk="1" hangingPunct="1">
              <a:defRPr/>
            </a:pPr>
            <a:r>
              <a:rPr lang="tr-TR" sz="3200" b="1" dirty="0">
                <a:solidFill>
                  <a:schemeClr val="bg1"/>
                </a:solidFill>
                <a:effectLst>
                  <a:outerShdw blurRad="38100" dist="38100" dir="2700000" algn="tl">
                    <a:srgbClr val="000000">
                      <a:alpha val="43137"/>
                    </a:srgbClr>
                  </a:outerShdw>
                </a:effectLst>
                <a:latin typeface="Arial Narrow" panose="020B0606020202030204" pitchFamily="34" charset="0"/>
                <a:sym typeface="+mn-ea"/>
              </a:rPr>
              <a:t>	KAVRAMSAL VE KURAMSAL ÇERÇEVE</a:t>
            </a:r>
            <a:endParaRPr lang="en-US"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pic>
        <p:nvPicPr>
          <p:cNvPr id="11" name="Resim 10"/>
          <p:cNvPicPr>
            <a:picLocks noChangeAspect="1"/>
          </p:cNvPicPr>
          <p:nvPr/>
        </p:nvPicPr>
        <p:blipFill>
          <a:blip r:embed="rId1"/>
          <a:stretch>
            <a:fillRect/>
          </a:stretch>
        </p:blipFill>
        <p:spPr>
          <a:xfrm>
            <a:off x="3646499" y="39603"/>
            <a:ext cx="1523978" cy="598706"/>
          </a:xfrm>
          <a:prstGeom prst="rect">
            <a:avLst/>
          </a:prstGeom>
        </p:spPr>
      </p:pic>
      <p:pic>
        <p:nvPicPr>
          <p:cNvPr id="4" name="Resim 3"/>
          <p:cNvPicPr>
            <a:picLocks noChangeAspect="1"/>
          </p:cNvPicPr>
          <p:nvPr/>
        </p:nvPicPr>
        <p:blipFill>
          <a:blip r:embed="rId2"/>
          <a:stretch>
            <a:fillRect/>
          </a:stretch>
        </p:blipFill>
        <p:spPr>
          <a:xfrm>
            <a:off x="7740352" y="865254"/>
            <a:ext cx="1041400" cy="368300"/>
          </a:xfrm>
          <a:prstGeom prst="rect">
            <a:avLst/>
          </a:prstGeom>
        </p:spPr>
      </p:pic>
      <p:sp>
        <p:nvSpPr>
          <p:cNvPr id="2" name="Dikdörtgen 4"/>
          <p:cNvSpPr>
            <a:spLocks noChangeArrowheads="1"/>
          </p:cNvSpPr>
          <p:nvPr/>
        </p:nvSpPr>
        <p:spPr bwMode="auto">
          <a:xfrm>
            <a:off x="0" y="6642100"/>
            <a:ext cx="9144000" cy="245110"/>
          </a:xfrm>
          <a:prstGeom prst="rect">
            <a:avLst/>
          </a:prstGeom>
          <a:solidFill>
            <a:schemeClr val="accent1">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ICMO2022  – </a:t>
            </a:r>
            <a:r>
              <a:rPr lang="tr-TR" sz="1000" b="1" dirty="0">
                <a:solidFill>
                  <a:schemeClr val="bg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mn-ea"/>
              </a:rPr>
              <a:t>LOJİSTİK İŞLETMELERİNİN İHRACAT YÖNETİMİ, REKABET GÜCÜ GELİŞTİRMEDEKİ ROLLERİNİN ARAŞTIRILMASI </a:t>
            </a:r>
            <a:endPar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Box 2"/>
          <p:cNvSpPr txBox="1"/>
          <p:nvPr/>
        </p:nvSpPr>
        <p:spPr>
          <a:xfrm>
            <a:off x="611505" y="2551430"/>
            <a:ext cx="8028940" cy="2999740"/>
          </a:xfrm>
          <a:prstGeom prst="rect">
            <a:avLst/>
          </a:prstGeom>
          <a:noFill/>
        </p:spPr>
        <p:txBody>
          <a:bodyPr wrap="square" rtlCol="0">
            <a:spAutoFit/>
          </a:bodyPr>
          <a:p>
            <a:pPr algn="just">
              <a:lnSpc>
                <a:spcPct val="150000"/>
              </a:lnSpc>
            </a:pPr>
            <a:r>
              <a:rPr lang="tr-TR" altLang="en-US">
                <a:latin typeface="Arial" panose="020B0604020202020204" pitchFamily="34" charset="0"/>
                <a:cs typeface="Arial" panose="020B0604020202020204" pitchFamily="34" charset="0"/>
              </a:rPr>
              <a:t>Rekabet gücünü elde etmek için öncelikle rekabet kavramını iyi anlamak gerekir. Bir tanım olarak rekabet, sınırlı kaynaklar kullanılarak, ü</a:t>
            </a:r>
            <a:r>
              <a:rPr lang="en-US">
                <a:latin typeface="Arial" panose="020B0604020202020204" pitchFamily="34" charset="0"/>
                <a:cs typeface="Arial" panose="020B0604020202020204" pitchFamily="34" charset="0"/>
              </a:rPr>
              <a:t>stünlük sağlama amacı ile rakiplere karşı yürütüle</a:t>
            </a:r>
            <a:r>
              <a:rPr lang="tr-TR" altLang="en-US">
                <a:latin typeface="Arial" panose="020B0604020202020204" pitchFamily="34" charset="0"/>
                <a:cs typeface="Arial" panose="020B0604020202020204" pitchFamily="34" charset="0"/>
              </a:rPr>
              <a:t>n faaliyerler bütünüdür.</a:t>
            </a:r>
            <a:endParaRPr lang="tr-TR" altLang="en-US">
              <a:latin typeface="Arial" panose="020B0604020202020204" pitchFamily="34" charset="0"/>
              <a:cs typeface="Arial" panose="020B0604020202020204" pitchFamily="34" charset="0"/>
            </a:endParaRPr>
          </a:p>
          <a:p>
            <a:pPr algn="just">
              <a:lnSpc>
                <a:spcPct val="150000"/>
              </a:lnSpc>
            </a:pPr>
            <a:endParaRPr lang="tr-TR" altLang="en-US">
              <a:latin typeface="Arial" panose="020B0604020202020204" pitchFamily="34" charset="0"/>
              <a:cs typeface="Arial" panose="020B0604020202020204" pitchFamily="34" charset="0"/>
            </a:endParaRPr>
          </a:p>
          <a:p>
            <a:pPr algn="just">
              <a:lnSpc>
                <a:spcPct val="150000"/>
              </a:lnSpc>
            </a:pPr>
            <a:r>
              <a:rPr lang="tr-TR" altLang="en-US">
                <a:latin typeface="Arial" panose="020B0604020202020204" pitchFamily="34" charset="0"/>
                <a:cs typeface="Arial" panose="020B0604020202020204" pitchFamily="34" charset="0"/>
              </a:rPr>
              <a:t>Rekabet, kendimizi başkalarıyla karşılaştırarak mümkün olan en iyi hedeflere ulaşmaya yönelik kararlar almamızı sağlar. Piyasada bir şirketin rekabet avantajı elde etmesinin temeli, kendisini aşırı rekabetçi bir yapıda bulmasıdır.</a:t>
            </a:r>
            <a:endParaRPr lang="tr-TR" altLang="en-US">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214728" y="903873"/>
            <a:ext cx="6714543" cy="5050254"/>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24001">
              <a:srgbClr val="FFFFFF"/>
            </a:gs>
            <a:gs pos="97000">
              <a:srgbClr val="DCE6F2"/>
            </a:gs>
            <a:gs pos="100000">
              <a:srgbClr val="FFFFFF"/>
            </a:gs>
          </a:gsLst>
          <a:lin ang="5400000" scaled="1"/>
        </a:gradFill>
        <a:effectLst/>
      </p:bgPr>
    </p:bg>
    <p:spTree>
      <p:nvGrpSpPr>
        <p:cNvPr id="1" name=""/>
        <p:cNvGrpSpPr/>
        <p:nvPr/>
      </p:nvGrpSpPr>
      <p:grpSpPr>
        <a:xfrm>
          <a:off x="0" y="0"/>
          <a:ext cx="0" cy="0"/>
          <a:chOff x="0" y="0"/>
          <a:chExt cx="0" cy="0"/>
        </a:xfrm>
      </p:grpSpPr>
      <p:sp>
        <p:nvSpPr>
          <p:cNvPr id="22" name="Dikdörtgen 21"/>
          <p:cNvSpPr/>
          <p:nvPr/>
        </p:nvSpPr>
        <p:spPr>
          <a:xfrm>
            <a:off x="8172450" y="487363"/>
            <a:ext cx="863600" cy="74453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tr-TR"/>
          </a:p>
        </p:txBody>
      </p:sp>
      <p:sp>
        <p:nvSpPr>
          <p:cNvPr id="13" name="Başlık 13"/>
          <p:cNvSpPr>
            <a:spLocks noGrp="1"/>
          </p:cNvSpPr>
          <p:nvPr>
            <p:ph type="title"/>
          </p:nvPr>
        </p:nvSpPr>
        <p:spPr>
          <a:xfrm>
            <a:off x="0" y="715963"/>
            <a:ext cx="9144000" cy="744537"/>
          </a:xfrm>
          <a:solidFill>
            <a:schemeClr val="accent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normAutofit/>
          </a:bodyPr>
          <a:lstStyle/>
          <a:p>
            <a:pPr algn="l" eaLnBrk="1" hangingPunct="1">
              <a:defRPr/>
            </a:pPr>
            <a:r>
              <a:rPr lang="tr-TR" sz="3200" b="1" dirty="0">
                <a:solidFill>
                  <a:schemeClr val="bg1"/>
                </a:solidFill>
                <a:effectLst>
                  <a:outerShdw blurRad="38100" dist="38100" dir="2700000" algn="tl">
                    <a:srgbClr val="000000">
                      <a:alpha val="43137"/>
                    </a:srgbClr>
                  </a:outerShdw>
                </a:effectLst>
                <a:latin typeface="Arial Narrow" panose="020B0606020202030204" pitchFamily="34" charset="0"/>
                <a:sym typeface="+mn-ea"/>
              </a:rPr>
              <a:t>	KAVRAMSAL VE KURAMSAL ÇERÇEVE</a:t>
            </a:r>
            <a:endParaRPr lang="en-US"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pic>
        <p:nvPicPr>
          <p:cNvPr id="11" name="Resim 10"/>
          <p:cNvPicPr>
            <a:picLocks noChangeAspect="1"/>
          </p:cNvPicPr>
          <p:nvPr/>
        </p:nvPicPr>
        <p:blipFill>
          <a:blip r:embed="rId1"/>
          <a:stretch>
            <a:fillRect/>
          </a:stretch>
        </p:blipFill>
        <p:spPr>
          <a:xfrm>
            <a:off x="3646499" y="39603"/>
            <a:ext cx="1523978" cy="598706"/>
          </a:xfrm>
          <a:prstGeom prst="rect">
            <a:avLst/>
          </a:prstGeom>
        </p:spPr>
      </p:pic>
      <p:pic>
        <p:nvPicPr>
          <p:cNvPr id="4" name="Resim 3"/>
          <p:cNvPicPr>
            <a:picLocks noChangeAspect="1"/>
          </p:cNvPicPr>
          <p:nvPr/>
        </p:nvPicPr>
        <p:blipFill>
          <a:blip r:embed="rId2"/>
          <a:stretch>
            <a:fillRect/>
          </a:stretch>
        </p:blipFill>
        <p:spPr>
          <a:xfrm>
            <a:off x="7740352" y="865254"/>
            <a:ext cx="1041400" cy="368300"/>
          </a:xfrm>
          <a:prstGeom prst="rect">
            <a:avLst/>
          </a:prstGeom>
        </p:spPr>
      </p:pic>
      <p:sp>
        <p:nvSpPr>
          <p:cNvPr id="2" name="Dikdörtgen 4"/>
          <p:cNvSpPr>
            <a:spLocks noChangeArrowheads="1"/>
          </p:cNvSpPr>
          <p:nvPr/>
        </p:nvSpPr>
        <p:spPr bwMode="auto">
          <a:xfrm>
            <a:off x="0" y="6642100"/>
            <a:ext cx="9144000" cy="245110"/>
          </a:xfrm>
          <a:prstGeom prst="rect">
            <a:avLst/>
          </a:prstGeom>
          <a:solidFill>
            <a:schemeClr val="accent1">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ICMO2022  – </a:t>
            </a:r>
            <a:r>
              <a:rPr lang="tr-TR" sz="1000" b="1" dirty="0">
                <a:solidFill>
                  <a:schemeClr val="bg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mn-ea"/>
              </a:rPr>
              <a:t>LOJİSTİK İŞLETMELERİNİN İHRACAT YÖNETİMİ, REKABET GÜCÜ GELİŞTİRMEDEKİ ROLLERİNİN ARAŞTIRILMASI </a:t>
            </a:r>
            <a:endPar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 Box 4"/>
          <p:cNvSpPr txBox="1"/>
          <p:nvPr/>
        </p:nvSpPr>
        <p:spPr>
          <a:xfrm>
            <a:off x="195580" y="2646045"/>
            <a:ext cx="8753475" cy="2584450"/>
          </a:xfrm>
          <a:prstGeom prst="rect">
            <a:avLst/>
          </a:prstGeom>
          <a:noFill/>
        </p:spPr>
        <p:txBody>
          <a:bodyPr wrap="square" rtlCol="0">
            <a:spAutoFit/>
          </a:bodyPr>
          <a:p>
            <a:pPr algn="just">
              <a:lnSpc>
                <a:spcPct val="150000"/>
              </a:lnSpc>
            </a:pPr>
            <a:r>
              <a:rPr lang="en-US">
                <a:latin typeface="Arial" panose="020B0604020202020204" pitchFamily="34" charset="0"/>
                <a:cs typeface="Arial" panose="020B0604020202020204" pitchFamily="34" charset="0"/>
              </a:rPr>
              <a:t>Rekabet gücünü elde eden firmalar, müşterilerine sundukları ürün veya hizmeti rakiplerini taklit etmek yerine en hızlı şekilde, doğru zamanda, doğru ürün, en iyi kalite ve doğru fiyatla ulaştırma yeteneğine sahiptirler. Firmalar, müşterilerinin beklentilerini dikkate alarak bu gereksinimlere odaklanır ve en düşük maliyetle, üstün hizmet seviyelerinde ve kalitede üretim yapabilmek için sürekli araştırma ve geliştirmeyi taahhüt eder.</a:t>
            </a:r>
            <a:endParaRPr lang="en-US">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24001">
              <a:srgbClr val="FFFFFF"/>
            </a:gs>
            <a:gs pos="97000">
              <a:srgbClr val="DCE6F2"/>
            </a:gs>
            <a:gs pos="100000">
              <a:srgbClr val="FFFFFF"/>
            </a:gs>
          </a:gsLst>
          <a:lin ang="5400000" scaled="1"/>
        </a:gradFill>
        <a:effectLst/>
      </p:bgPr>
    </p:bg>
    <p:spTree>
      <p:nvGrpSpPr>
        <p:cNvPr id="1" name=""/>
        <p:cNvGrpSpPr/>
        <p:nvPr/>
      </p:nvGrpSpPr>
      <p:grpSpPr>
        <a:xfrm>
          <a:off x="0" y="0"/>
          <a:ext cx="0" cy="0"/>
          <a:chOff x="0" y="0"/>
          <a:chExt cx="0" cy="0"/>
        </a:xfrm>
      </p:grpSpPr>
      <p:sp>
        <p:nvSpPr>
          <p:cNvPr id="22" name="Dikdörtgen 21"/>
          <p:cNvSpPr/>
          <p:nvPr/>
        </p:nvSpPr>
        <p:spPr>
          <a:xfrm>
            <a:off x="8172450" y="487363"/>
            <a:ext cx="863600" cy="74453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tr-TR"/>
          </a:p>
        </p:txBody>
      </p:sp>
      <p:sp>
        <p:nvSpPr>
          <p:cNvPr id="13" name="Başlık 13"/>
          <p:cNvSpPr>
            <a:spLocks noGrp="1"/>
          </p:cNvSpPr>
          <p:nvPr>
            <p:ph type="title"/>
          </p:nvPr>
        </p:nvSpPr>
        <p:spPr>
          <a:xfrm>
            <a:off x="0" y="715963"/>
            <a:ext cx="9144000" cy="744537"/>
          </a:xfrm>
          <a:solidFill>
            <a:schemeClr val="accent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normAutofit/>
          </a:bodyPr>
          <a:lstStyle/>
          <a:p>
            <a:pPr algn="l" eaLnBrk="1" hangingPunct="1">
              <a:defRPr/>
            </a:pPr>
            <a:r>
              <a:rPr lang="tr-TR" sz="3200" b="1" dirty="0">
                <a:solidFill>
                  <a:schemeClr val="bg1"/>
                </a:solidFill>
                <a:effectLst>
                  <a:outerShdw blurRad="38100" dist="38100" dir="2700000" algn="tl">
                    <a:srgbClr val="000000">
                      <a:alpha val="43137"/>
                    </a:srgbClr>
                  </a:outerShdw>
                </a:effectLst>
                <a:latin typeface="Arial Narrow" panose="020B0606020202030204" pitchFamily="34" charset="0"/>
                <a:sym typeface="+mn-ea"/>
              </a:rPr>
              <a:t>	KAVRAMSAL VE KURAMSAL ÇERÇEVE</a:t>
            </a:r>
            <a:endParaRPr lang="en-US"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pic>
        <p:nvPicPr>
          <p:cNvPr id="11" name="Resim 10"/>
          <p:cNvPicPr>
            <a:picLocks noChangeAspect="1"/>
          </p:cNvPicPr>
          <p:nvPr/>
        </p:nvPicPr>
        <p:blipFill>
          <a:blip r:embed="rId1"/>
          <a:stretch>
            <a:fillRect/>
          </a:stretch>
        </p:blipFill>
        <p:spPr>
          <a:xfrm>
            <a:off x="3646499" y="39603"/>
            <a:ext cx="1523978" cy="598706"/>
          </a:xfrm>
          <a:prstGeom prst="rect">
            <a:avLst/>
          </a:prstGeom>
        </p:spPr>
      </p:pic>
      <p:pic>
        <p:nvPicPr>
          <p:cNvPr id="4" name="Resim 3"/>
          <p:cNvPicPr>
            <a:picLocks noChangeAspect="1"/>
          </p:cNvPicPr>
          <p:nvPr/>
        </p:nvPicPr>
        <p:blipFill>
          <a:blip r:embed="rId2"/>
          <a:stretch>
            <a:fillRect/>
          </a:stretch>
        </p:blipFill>
        <p:spPr>
          <a:xfrm>
            <a:off x="7740352" y="865254"/>
            <a:ext cx="1041400" cy="368300"/>
          </a:xfrm>
          <a:prstGeom prst="rect">
            <a:avLst/>
          </a:prstGeom>
        </p:spPr>
      </p:pic>
      <p:sp>
        <p:nvSpPr>
          <p:cNvPr id="2" name="Dikdörtgen 4"/>
          <p:cNvSpPr>
            <a:spLocks noChangeArrowheads="1"/>
          </p:cNvSpPr>
          <p:nvPr/>
        </p:nvSpPr>
        <p:spPr bwMode="auto">
          <a:xfrm>
            <a:off x="0" y="6642100"/>
            <a:ext cx="9144000" cy="245110"/>
          </a:xfrm>
          <a:prstGeom prst="rect">
            <a:avLst/>
          </a:prstGeom>
          <a:solidFill>
            <a:schemeClr val="accent1">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ICMO2022  – </a:t>
            </a:r>
            <a:r>
              <a:rPr lang="tr-TR" sz="1000" b="1" dirty="0">
                <a:solidFill>
                  <a:schemeClr val="bg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mn-ea"/>
              </a:rPr>
              <a:t>LOJİSTİK İŞLETMELERİNİN İHRACAT YÖNETİMİ, REKABET GÜCÜ GELİŞTİRMEDEKİ ROLLERİNİN ARAŞTIRILMASI </a:t>
            </a:r>
            <a:endPar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Box 2"/>
          <p:cNvSpPr txBox="1"/>
          <p:nvPr/>
        </p:nvSpPr>
        <p:spPr>
          <a:xfrm>
            <a:off x="231140" y="3174365"/>
            <a:ext cx="8681720" cy="1753235"/>
          </a:xfrm>
          <a:prstGeom prst="rect">
            <a:avLst/>
          </a:prstGeom>
          <a:noFill/>
        </p:spPr>
        <p:txBody>
          <a:bodyPr wrap="square" rtlCol="0">
            <a:spAutoFit/>
          </a:bodyPr>
          <a:p>
            <a:pPr algn="just">
              <a:lnSpc>
                <a:spcPct val="150000"/>
              </a:lnSpc>
            </a:pPr>
            <a:r>
              <a:rPr lang="en-US">
                <a:latin typeface="Arial" panose="020B0604020202020204" pitchFamily="34" charset="0"/>
                <a:cs typeface="Arial" panose="020B0604020202020204" pitchFamily="34" charset="0"/>
              </a:rPr>
              <a:t>İşletmelerin rekabet gücünü artırmak ve sürekliliğini sağlamak için dünyadaki her değişime ayak uydurabilecek esnekliğe sahip olmaları ve teknolojik olarak mümkün olan en iyi şekilde yenilikler ve farklı buluşlarla müşterilerini memnun edebilmeleri gerekmektedir</a:t>
            </a:r>
            <a:r>
              <a:rPr lang="tr-TR" altLang="en-US">
                <a:latin typeface="Arial" panose="020B0604020202020204" pitchFamily="34" charset="0"/>
                <a:cs typeface="Arial" panose="020B0604020202020204" pitchFamily="34" charset="0"/>
              </a:rPr>
              <a:t>.</a:t>
            </a:r>
            <a:endParaRPr lang="tr-TR" altLang="en-US">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0</TotalTime>
  <Words>6797</Words>
  <Application>WPS Presentation</Application>
  <PresentationFormat>Ekran Gösterisi (4:3)</PresentationFormat>
  <Paragraphs>122</Paragraphs>
  <Slides>22</Slides>
  <Notes>20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22</vt:i4>
      </vt:variant>
    </vt:vector>
  </HeadingPairs>
  <TitlesOfParts>
    <vt:vector size="31" baseType="lpstr">
      <vt:lpstr>Arial</vt:lpstr>
      <vt:lpstr>SimSun</vt:lpstr>
      <vt:lpstr>Wingdings</vt:lpstr>
      <vt:lpstr>Calibri</vt:lpstr>
      <vt:lpstr>Arial Narrow</vt:lpstr>
      <vt:lpstr>Times New Roman</vt:lpstr>
      <vt:lpstr>Microsoft YaHei</vt:lpstr>
      <vt:lpstr>Arial Unicode MS</vt:lpstr>
      <vt:lpstr>Ofis Teması</vt:lpstr>
      <vt:lpstr>PowerPoint 演示文稿</vt:lpstr>
      <vt:lpstr>GİRİŞ</vt:lpstr>
      <vt:lpstr>GİRİŞ</vt:lpstr>
      <vt:lpstr>PowerPoint 演示文稿</vt:lpstr>
      <vt:lpstr>GİRİŞ</vt:lpstr>
      <vt:lpstr>	KAVRAMSAL VE KURAMSAL ÇERÇEVE</vt:lpstr>
      <vt:lpstr>PowerPoint 演示文稿</vt:lpstr>
      <vt:lpstr>	KAVRAMSAL VE KURAMSAL ÇERÇEVE</vt:lpstr>
      <vt:lpstr>	KAVRAMSAL VE KURAMSAL ÇERÇEVE</vt:lpstr>
      <vt:lpstr>	KAVRAMSAL VE KURAMSAL ÇERÇEVE</vt:lpstr>
      <vt:lpstr>PowerPoint 演示文稿</vt:lpstr>
      <vt:lpstr>İSTATİSTİKLER VE ARAŞTIRMALAR</vt:lpstr>
      <vt:lpstr>PowerPoint 演示文稿</vt:lpstr>
      <vt:lpstr>İSTATİSTİKLER VE ARAŞTIRMALAR</vt:lpstr>
      <vt:lpstr>İSTATİSTİKLER VE ARAŞTIRMALAR</vt:lpstr>
      <vt:lpstr>İSTATİSTİKLER VE ARAŞTIRMALAR</vt:lpstr>
      <vt:lpstr>BULGULAR</vt:lpstr>
      <vt:lpstr>BULGULAR</vt:lpstr>
      <vt:lpstr>PowerPoint 演示文稿</vt:lpstr>
      <vt:lpstr>SONUÇ VE ÖNERİLER</vt:lpstr>
      <vt:lpstr>SONUÇ VE ÖNERİLER</vt:lpstr>
      <vt:lpstr>Katılım ve Katkılarınız için Teşekkür Ederiz.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SOP</dc:creator>
  <cp:lastModifiedBy>Asus</cp:lastModifiedBy>
  <cp:revision>200</cp:revision>
  <dcterms:created xsi:type="dcterms:W3CDTF">2013-04-04T16:43:00Z</dcterms:created>
  <dcterms:modified xsi:type="dcterms:W3CDTF">2022-10-27T14:32:06Z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D1859EB9F8E04485AEE2F078705AEADF</vt:lpwstr>
  </property>
  <property fmtid="{D5CDD505-2E9C-101B-9397-08002B2CF9AE}" pid="3" name="KSOProductBuildVer">
    <vt:lpwstr>1033-11.2.0.11210</vt:lpwstr>
  </property>
</Properties>
</file>