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337" r:id="rId4"/>
    <p:sldId id="338" r:id="rId5"/>
    <p:sldId id="332" r:id="rId6"/>
    <p:sldId id="259" r:id="rId7"/>
    <p:sldId id="260" r:id="rId8"/>
    <p:sldId id="311" r:id="rId9"/>
    <p:sldId id="312" r:id="rId10"/>
    <p:sldId id="314" r:id="rId11"/>
    <p:sldId id="315" r:id="rId12"/>
    <p:sldId id="322" r:id="rId13"/>
    <p:sldId id="273" r:id="rId14"/>
    <p:sldId id="333" r:id="rId15"/>
    <p:sldId id="30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a:srgbClr val="00FF99"/>
    <a:srgbClr val="99CCFF"/>
    <a:srgbClr val="CCFF33"/>
    <a:srgbClr val="00FF00"/>
    <a:srgbClr val="FF9900"/>
    <a:srgbClr val="FF0066"/>
    <a:srgbClr val="CCE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Sheet1!$C$3</c:f>
              <c:strCache>
                <c:ptCount val="1"/>
                <c:pt idx="0">
                  <c:v>Mean of age (Years)</c:v>
                </c:pt>
              </c:strCache>
            </c:strRef>
          </c:tx>
          <c:spPr>
            <a:solidFill>
              <a:schemeClr val="accent1"/>
            </a:solidFill>
            <a:ln>
              <a:noFill/>
            </a:ln>
            <a:effectLst/>
          </c:spPr>
          <c:invertIfNegative val="0"/>
          <c:cat>
            <c:strRef>
              <c:f>Sheet1!$B$4:$B$5</c:f>
              <c:strCache>
                <c:ptCount val="2"/>
                <c:pt idx="0">
                  <c:v>persons with obesity and periodontal disease</c:v>
                </c:pt>
                <c:pt idx="1">
                  <c:v>persons with obesity</c:v>
                </c:pt>
              </c:strCache>
            </c:strRef>
          </c:cat>
          <c:val>
            <c:numRef>
              <c:f>Sheet1!$C$4:$C$5</c:f>
              <c:numCache>
                <c:formatCode>General</c:formatCode>
                <c:ptCount val="2"/>
                <c:pt idx="0">
                  <c:v>28.25</c:v>
                </c:pt>
                <c:pt idx="1">
                  <c:v>32.549999999999997</c:v>
                </c:pt>
              </c:numCache>
            </c:numRef>
          </c:val>
          <c:extLst>
            <c:ext xmlns:c16="http://schemas.microsoft.com/office/drawing/2014/chart" uri="{C3380CC4-5D6E-409C-BE32-E72D297353CC}">
              <c16:uniqueId val="{00000000-A6D2-438B-B1E1-9B7C3B526072}"/>
            </c:ext>
          </c:extLst>
        </c:ser>
        <c:dLbls>
          <c:showLegendKey val="0"/>
          <c:showVal val="0"/>
          <c:showCatName val="0"/>
          <c:showSerName val="0"/>
          <c:showPercent val="0"/>
          <c:showBubbleSize val="0"/>
        </c:dLbls>
        <c:gapWidth val="219"/>
        <c:overlap val="-27"/>
        <c:axId val="1209818192"/>
        <c:axId val="1209651312"/>
      </c:barChart>
      <c:catAx>
        <c:axId val="120981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9651312"/>
        <c:crosses val="autoZero"/>
        <c:auto val="1"/>
        <c:lblAlgn val="ctr"/>
        <c:lblOffset val="100"/>
        <c:noMultiLvlLbl val="0"/>
      </c:catAx>
      <c:valAx>
        <c:axId val="1209651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09818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Sheet1!$C$7</c:f>
              <c:strCache>
                <c:ptCount val="1"/>
                <c:pt idx="0">
                  <c:v>BMI (kg/m2)</c:v>
                </c:pt>
              </c:strCache>
            </c:strRef>
          </c:tx>
          <c:spPr>
            <a:solidFill>
              <a:schemeClr val="accent1"/>
            </a:solidFill>
            <a:ln>
              <a:noFill/>
            </a:ln>
            <a:effectLst/>
          </c:spPr>
          <c:invertIfNegative val="0"/>
          <c:cat>
            <c:strRef>
              <c:f>Sheet1!$B$8:$B$9</c:f>
              <c:strCache>
                <c:ptCount val="2"/>
                <c:pt idx="0">
                  <c:v>persons with obesity and periodontal disease</c:v>
                </c:pt>
                <c:pt idx="1">
                  <c:v>persons with obesity</c:v>
                </c:pt>
              </c:strCache>
            </c:strRef>
          </c:cat>
          <c:val>
            <c:numRef>
              <c:f>Sheet1!$C$8:$C$9</c:f>
              <c:numCache>
                <c:formatCode>General</c:formatCode>
                <c:ptCount val="2"/>
                <c:pt idx="0">
                  <c:v>23.89</c:v>
                </c:pt>
                <c:pt idx="1">
                  <c:v>30.12</c:v>
                </c:pt>
              </c:numCache>
            </c:numRef>
          </c:val>
          <c:extLst>
            <c:ext xmlns:c16="http://schemas.microsoft.com/office/drawing/2014/chart" uri="{C3380CC4-5D6E-409C-BE32-E72D297353CC}">
              <c16:uniqueId val="{00000000-803B-49A4-92E0-210C232113A8}"/>
            </c:ext>
          </c:extLst>
        </c:ser>
        <c:dLbls>
          <c:showLegendKey val="0"/>
          <c:showVal val="0"/>
          <c:showCatName val="0"/>
          <c:showSerName val="0"/>
          <c:showPercent val="0"/>
          <c:showBubbleSize val="0"/>
        </c:dLbls>
        <c:gapWidth val="219"/>
        <c:overlap val="-27"/>
        <c:axId val="1307342000"/>
        <c:axId val="1310297616"/>
      </c:barChart>
      <c:catAx>
        <c:axId val="1307342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297616"/>
        <c:crosses val="autoZero"/>
        <c:auto val="1"/>
        <c:lblAlgn val="ctr"/>
        <c:lblOffset val="100"/>
        <c:noMultiLvlLbl val="0"/>
      </c:catAx>
      <c:valAx>
        <c:axId val="1310297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42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Sheet1!$C$12</c:f>
              <c:strCache>
                <c:ptCount val="1"/>
                <c:pt idx="0">
                  <c:v>Homa-IR Level</c:v>
                </c:pt>
              </c:strCache>
            </c:strRef>
          </c:tx>
          <c:spPr>
            <a:solidFill>
              <a:schemeClr val="accent1"/>
            </a:solidFill>
            <a:ln>
              <a:noFill/>
            </a:ln>
            <a:effectLst/>
          </c:spPr>
          <c:invertIfNegative val="0"/>
          <c:cat>
            <c:strRef>
              <c:f>Sheet1!$B$13:$B$14</c:f>
              <c:strCache>
                <c:ptCount val="2"/>
                <c:pt idx="0">
                  <c:v>Healthy individuals (persons without obesity</c:v>
                </c:pt>
                <c:pt idx="1">
                  <c:v>Persons with obesity</c:v>
                </c:pt>
              </c:strCache>
            </c:strRef>
          </c:cat>
          <c:val>
            <c:numRef>
              <c:f>Sheet1!$C$13:$C$14</c:f>
              <c:numCache>
                <c:formatCode>General</c:formatCode>
                <c:ptCount val="2"/>
                <c:pt idx="0">
                  <c:v>0.66600000000000004</c:v>
                </c:pt>
                <c:pt idx="1">
                  <c:v>0.96330000000000005</c:v>
                </c:pt>
              </c:numCache>
            </c:numRef>
          </c:val>
          <c:extLst>
            <c:ext xmlns:c16="http://schemas.microsoft.com/office/drawing/2014/chart" uri="{C3380CC4-5D6E-409C-BE32-E72D297353CC}">
              <c16:uniqueId val="{00000000-3889-4959-BF5C-B2DA0629A359}"/>
            </c:ext>
          </c:extLst>
        </c:ser>
        <c:dLbls>
          <c:showLegendKey val="0"/>
          <c:showVal val="0"/>
          <c:showCatName val="0"/>
          <c:showSerName val="0"/>
          <c:showPercent val="0"/>
          <c:showBubbleSize val="0"/>
        </c:dLbls>
        <c:gapWidth val="219"/>
        <c:overlap val="-27"/>
        <c:axId val="1374787936"/>
        <c:axId val="1375552512"/>
      </c:barChart>
      <c:catAx>
        <c:axId val="137478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5552512"/>
        <c:crosses val="autoZero"/>
        <c:auto val="1"/>
        <c:lblAlgn val="ctr"/>
        <c:lblOffset val="100"/>
        <c:noMultiLvlLbl val="0"/>
      </c:catAx>
      <c:valAx>
        <c:axId val="1375552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47879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Sheet1!$C$17</c:f>
              <c:strCache>
                <c:ptCount val="1"/>
                <c:pt idx="0">
                  <c:v>Amylase Activity </c:v>
                </c:pt>
              </c:strCache>
            </c:strRef>
          </c:tx>
          <c:spPr>
            <a:solidFill>
              <a:schemeClr val="accent1"/>
            </a:solidFill>
            <a:ln>
              <a:noFill/>
            </a:ln>
            <a:effectLst/>
          </c:spPr>
          <c:invertIfNegative val="0"/>
          <c:cat>
            <c:strRef>
              <c:f>Sheet1!$B$18:$B$19</c:f>
              <c:strCache>
                <c:ptCount val="2"/>
                <c:pt idx="0">
                  <c:v>Healthy individuals (persons without obesity</c:v>
                </c:pt>
                <c:pt idx="1">
                  <c:v>Persons with obesity</c:v>
                </c:pt>
              </c:strCache>
            </c:strRef>
          </c:cat>
          <c:val>
            <c:numRef>
              <c:f>Sheet1!$C$18:$C$19</c:f>
              <c:numCache>
                <c:formatCode>General</c:formatCode>
                <c:ptCount val="2"/>
                <c:pt idx="0">
                  <c:v>65.95</c:v>
                </c:pt>
                <c:pt idx="1">
                  <c:v>48.85</c:v>
                </c:pt>
              </c:numCache>
            </c:numRef>
          </c:val>
          <c:extLst>
            <c:ext xmlns:c16="http://schemas.microsoft.com/office/drawing/2014/chart" uri="{C3380CC4-5D6E-409C-BE32-E72D297353CC}">
              <c16:uniqueId val="{00000000-B1CE-463E-8457-D3DFB320AF4F}"/>
            </c:ext>
          </c:extLst>
        </c:ser>
        <c:dLbls>
          <c:showLegendKey val="0"/>
          <c:showVal val="0"/>
          <c:showCatName val="0"/>
          <c:showSerName val="0"/>
          <c:showPercent val="0"/>
          <c:showBubbleSize val="0"/>
        </c:dLbls>
        <c:gapWidth val="219"/>
        <c:overlap val="-27"/>
        <c:axId val="1303818448"/>
        <c:axId val="1310295136"/>
      </c:barChart>
      <c:catAx>
        <c:axId val="1303818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295136"/>
        <c:crosses val="autoZero"/>
        <c:auto val="1"/>
        <c:lblAlgn val="ctr"/>
        <c:lblOffset val="100"/>
        <c:noMultiLvlLbl val="0"/>
      </c:catAx>
      <c:valAx>
        <c:axId val="1310295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3818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Sheet1!$C$21</c:f>
              <c:strCache>
                <c:ptCount val="1"/>
                <c:pt idx="0">
                  <c:v>Insulin Level </c:v>
                </c:pt>
              </c:strCache>
            </c:strRef>
          </c:tx>
          <c:spPr>
            <a:solidFill>
              <a:schemeClr val="accent1"/>
            </a:solidFill>
            <a:ln>
              <a:noFill/>
            </a:ln>
            <a:effectLst/>
          </c:spPr>
          <c:invertIfNegative val="0"/>
          <c:cat>
            <c:strRef>
              <c:f>Sheet1!$B$22:$B$23</c:f>
              <c:strCache>
                <c:ptCount val="2"/>
                <c:pt idx="0">
                  <c:v>Healthy individuals (persons without obesity</c:v>
                </c:pt>
                <c:pt idx="1">
                  <c:v>Persons with obesity</c:v>
                </c:pt>
              </c:strCache>
            </c:strRef>
          </c:cat>
          <c:val>
            <c:numRef>
              <c:f>Sheet1!$C$22:$C$23</c:f>
              <c:numCache>
                <c:formatCode>General</c:formatCode>
                <c:ptCount val="2"/>
                <c:pt idx="0">
                  <c:v>15.83</c:v>
                </c:pt>
                <c:pt idx="1">
                  <c:v>0.96330000000000005</c:v>
                </c:pt>
              </c:numCache>
            </c:numRef>
          </c:val>
          <c:extLst>
            <c:ext xmlns:c16="http://schemas.microsoft.com/office/drawing/2014/chart" uri="{C3380CC4-5D6E-409C-BE32-E72D297353CC}">
              <c16:uniqueId val="{00000000-9DD9-45A4-8C31-5BB37C8A066F}"/>
            </c:ext>
          </c:extLst>
        </c:ser>
        <c:dLbls>
          <c:showLegendKey val="0"/>
          <c:showVal val="0"/>
          <c:showCatName val="0"/>
          <c:showSerName val="0"/>
          <c:showPercent val="0"/>
          <c:showBubbleSize val="0"/>
        </c:dLbls>
        <c:gapWidth val="219"/>
        <c:overlap val="-27"/>
        <c:axId val="1311235488"/>
        <c:axId val="1375542592"/>
      </c:barChart>
      <c:catAx>
        <c:axId val="1311235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5542592"/>
        <c:crosses val="autoZero"/>
        <c:auto val="1"/>
        <c:lblAlgn val="ctr"/>
        <c:lblOffset val="100"/>
        <c:noMultiLvlLbl val="0"/>
      </c:catAx>
      <c:valAx>
        <c:axId val="1375542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1235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Sheet1!$C$25</c:f>
              <c:strCache>
                <c:ptCount val="1"/>
                <c:pt idx="0">
                  <c:v>Total Cholesterol Level </c:v>
                </c:pt>
              </c:strCache>
            </c:strRef>
          </c:tx>
          <c:spPr>
            <a:solidFill>
              <a:schemeClr val="accent1"/>
            </a:solidFill>
            <a:ln>
              <a:noFill/>
            </a:ln>
            <a:effectLst/>
          </c:spPr>
          <c:invertIfNegative val="0"/>
          <c:cat>
            <c:strRef>
              <c:f>Sheet1!$B$26:$B$27</c:f>
              <c:strCache>
                <c:ptCount val="2"/>
                <c:pt idx="0">
                  <c:v>Healthy individuals (persons without obesity</c:v>
                </c:pt>
                <c:pt idx="1">
                  <c:v>Persons with obesity</c:v>
                </c:pt>
              </c:strCache>
            </c:strRef>
          </c:cat>
          <c:val>
            <c:numRef>
              <c:f>Sheet1!$C$26:$C$27</c:f>
              <c:numCache>
                <c:formatCode>General</c:formatCode>
                <c:ptCount val="2"/>
                <c:pt idx="0">
                  <c:v>180.85</c:v>
                </c:pt>
                <c:pt idx="1">
                  <c:v>197.8</c:v>
                </c:pt>
              </c:numCache>
            </c:numRef>
          </c:val>
          <c:extLst>
            <c:ext xmlns:c16="http://schemas.microsoft.com/office/drawing/2014/chart" uri="{C3380CC4-5D6E-409C-BE32-E72D297353CC}">
              <c16:uniqueId val="{00000000-9F74-4134-9780-A494FC6A3B8F}"/>
            </c:ext>
          </c:extLst>
        </c:ser>
        <c:dLbls>
          <c:showLegendKey val="0"/>
          <c:showVal val="0"/>
          <c:showCatName val="0"/>
          <c:showSerName val="0"/>
          <c:showPercent val="0"/>
          <c:showBubbleSize val="0"/>
        </c:dLbls>
        <c:gapWidth val="219"/>
        <c:overlap val="-27"/>
        <c:axId val="1213358480"/>
        <c:axId val="1375554992"/>
      </c:barChart>
      <c:catAx>
        <c:axId val="121335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5554992"/>
        <c:crosses val="autoZero"/>
        <c:auto val="1"/>
        <c:lblAlgn val="ctr"/>
        <c:lblOffset val="100"/>
        <c:noMultiLvlLbl val="0"/>
      </c:catAx>
      <c:valAx>
        <c:axId val="1375554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3358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D22755-AD32-4BAD-BEAB-0F362D911052}" type="datetimeFigureOut">
              <a:rPr lang="en-US" smtClean="0"/>
              <a:t>12/18/2023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53940-E87C-41EA-873A-3189722707CC}" type="slidenum">
              <a:rPr lang="en-US" smtClean="0"/>
              <a:t>‹#›</a:t>
            </a:fld>
            <a:endParaRPr lang="en-US"/>
          </a:p>
        </p:txBody>
      </p:sp>
    </p:spTree>
    <p:extLst>
      <p:ext uri="{BB962C8B-B14F-4D97-AF65-F5344CB8AC3E}">
        <p14:creationId xmlns:p14="http://schemas.microsoft.com/office/powerpoint/2010/main" val="242023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B0B408F-E555-421D-BE46-5595EBC83090}" type="datetime1">
              <a:rPr lang="en-US" smtClean="0"/>
              <a:t>12/18/2023</a:t>
            </a:fld>
            <a:endParaRPr lang="en-US"/>
          </a:p>
        </p:txBody>
      </p:sp>
      <p:sp>
        <p:nvSpPr>
          <p:cNvPr id="5" name="Footer Placeholder 4"/>
          <p:cNvSpPr>
            <a:spLocks noGrp="1"/>
          </p:cNvSpPr>
          <p:nvPr>
            <p:ph type="ftr" sz="quarter" idx="11"/>
          </p:nvPr>
        </p:nvSpPr>
        <p:spPr/>
        <p:txBody>
          <a:bodyPr/>
          <a:lstStyle/>
          <a:p>
            <a:r>
              <a:rPr lang="en-US"/>
              <a:t>ASEEL QASIM HUSSEIN</a:t>
            </a:r>
          </a:p>
        </p:txBody>
      </p:sp>
      <p:sp>
        <p:nvSpPr>
          <p:cNvPr id="6" name="Slide Number Placeholder 5"/>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3326673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CB9BBC-F6BC-416A-A38F-3720A9089710}" type="datetime1">
              <a:rPr lang="en-US" smtClean="0"/>
              <a:t>12/18/2023</a:t>
            </a:fld>
            <a:endParaRPr lang="en-US"/>
          </a:p>
        </p:txBody>
      </p:sp>
      <p:sp>
        <p:nvSpPr>
          <p:cNvPr id="5" name="Footer Placeholder 4"/>
          <p:cNvSpPr>
            <a:spLocks noGrp="1"/>
          </p:cNvSpPr>
          <p:nvPr>
            <p:ph type="ftr" sz="quarter" idx="11"/>
          </p:nvPr>
        </p:nvSpPr>
        <p:spPr/>
        <p:txBody>
          <a:bodyPr/>
          <a:lstStyle/>
          <a:p>
            <a:r>
              <a:rPr lang="en-US"/>
              <a:t>ASEEL QASIM HUSSEIN</a:t>
            </a:r>
          </a:p>
        </p:txBody>
      </p:sp>
      <p:sp>
        <p:nvSpPr>
          <p:cNvPr id="6" name="Slide Number Placeholder 5"/>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423442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2D1938-6349-4B51-AA8B-A3AE9B979D36}" type="datetime1">
              <a:rPr lang="en-US" smtClean="0"/>
              <a:t>12/18/2023</a:t>
            </a:fld>
            <a:endParaRPr lang="en-US"/>
          </a:p>
        </p:txBody>
      </p:sp>
      <p:sp>
        <p:nvSpPr>
          <p:cNvPr id="5" name="Footer Placeholder 4"/>
          <p:cNvSpPr>
            <a:spLocks noGrp="1"/>
          </p:cNvSpPr>
          <p:nvPr>
            <p:ph type="ftr" sz="quarter" idx="11"/>
          </p:nvPr>
        </p:nvSpPr>
        <p:spPr/>
        <p:txBody>
          <a:bodyPr/>
          <a:lstStyle/>
          <a:p>
            <a:r>
              <a:rPr lang="en-US"/>
              <a:t>ASEEL QASIM HUSSEIN</a:t>
            </a:r>
          </a:p>
        </p:txBody>
      </p:sp>
      <p:sp>
        <p:nvSpPr>
          <p:cNvPr id="6" name="Slide Number Placeholder 5"/>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97839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164013-3691-40DA-9D0C-F9350962EC9C}" type="datetime1">
              <a:rPr lang="en-US" smtClean="0"/>
              <a:t>12/18/2023</a:t>
            </a:fld>
            <a:endParaRPr lang="en-US"/>
          </a:p>
        </p:txBody>
      </p:sp>
      <p:sp>
        <p:nvSpPr>
          <p:cNvPr id="5" name="Footer Placeholder 4"/>
          <p:cNvSpPr>
            <a:spLocks noGrp="1"/>
          </p:cNvSpPr>
          <p:nvPr>
            <p:ph type="ftr" sz="quarter" idx="11"/>
          </p:nvPr>
        </p:nvSpPr>
        <p:spPr/>
        <p:txBody>
          <a:bodyPr/>
          <a:lstStyle/>
          <a:p>
            <a:r>
              <a:rPr lang="en-US"/>
              <a:t>ASEEL QASIM HUSSEIN</a:t>
            </a:r>
          </a:p>
        </p:txBody>
      </p:sp>
      <p:sp>
        <p:nvSpPr>
          <p:cNvPr id="6" name="Slide Number Placeholder 5"/>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353704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740135-7A00-46AA-874F-8BEE83924A2B}" type="datetime1">
              <a:rPr lang="en-US" smtClean="0"/>
              <a:t>12/18/2023</a:t>
            </a:fld>
            <a:endParaRPr lang="en-US"/>
          </a:p>
        </p:txBody>
      </p:sp>
      <p:sp>
        <p:nvSpPr>
          <p:cNvPr id="5" name="Footer Placeholder 4"/>
          <p:cNvSpPr>
            <a:spLocks noGrp="1"/>
          </p:cNvSpPr>
          <p:nvPr>
            <p:ph type="ftr" sz="quarter" idx="11"/>
          </p:nvPr>
        </p:nvSpPr>
        <p:spPr/>
        <p:txBody>
          <a:bodyPr/>
          <a:lstStyle/>
          <a:p>
            <a:r>
              <a:rPr lang="en-US"/>
              <a:t>ASEEL QASIM HUSSEIN</a:t>
            </a:r>
          </a:p>
        </p:txBody>
      </p:sp>
      <p:sp>
        <p:nvSpPr>
          <p:cNvPr id="6" name="Slide Number Placeholder 5"/>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1297584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9A3A96-A4E6-41B9-AA4B-E66295EC2EB1}" type="datetime1">
              <a:rPr lang="en-US" smtClean="0"/>
              <a:t>12/18/2023</a:t>
            </a:fld>
            <a:endParaRPr lang="en-US"/>
          </a:p>
        </p:txBody>
      </p:sp>
      <p:sp>
        <p:nvSpPr>
          <p:cNvPr id="6" name="Footer Placeholder 5"/>
          <p:cNvSpPr>
            <a:spLocks noGrp="1"/>
          </p:cNvSpPr>
          <p:nvPr>
            <p:ph type="ftr" sz="quarter" idx="11"/>
          </p:nvPr>
        </p:nvSpPr>
        <p:spPr/>
        <p:txBody>
          <a:bodyPr/>
          <a:lstStyle/>
          <a:p>
            <a:r>
              <a:rPr lang="en-US"/>
              <a:t>ASEEL QASIM HUSSEIN</a:t>
            </a:r>
          </a:p>
        </p:txBody>
      </p:sp>
      <p:sp>
        <p:nvSpPr>
          <p:cNvPr id="7" name="Slide Number Placeholder 6"/>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3376023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6EE153-29E7-426D-81F7-BEA1AB98D34C}" type="datetime1">
              <a:rPr lang="en-US" smtClean="0"/>
              <a:t>12/18/2023</a:t>
            </a:fld>
            <a:endParaRPr lang="en-US"/>
          </a:p>
        </p:txBody>
      </p:sp>
      <p:sp>
        <p:nvSpPr>
          <p:cNvPr id="8" name="Footer Placeholder 7"/>
          <p:cNvSpPr>
            <a:spLocks noGrp="1"/>
          </p:cNvSpPr>
          <p:nvPr>
            <p:ph type="ftr" sz="quarter" idx="11"/>
          </p:nvPr>
        </p:nvSpPr>
        <p:spPr/>
        <p:txBody>
          <a:bodyPr/>
          <a:lstStyle/>
          <a:p>
            <a:r>
              <a:rPr lang="en-US"/>
              <a:t>ASEEL QASIM HUSSEIN</a:t>
            </a:r>
          </a:p>
        </p:txBody>
      </p:sp>
      <p:sp>
        <p:nvSpPr>
          <p:cNvPr id="9" name="Slide Number Placeholder 8"/>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50474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8647D5-9FAF-4406-9AFE-311F96E946D7}" type="datetime1">
              <a:rPr lang="en-US" smtClean="0"/>
              <a:t>12/18/2023</a:t>
            </a:fld>
            <a:endParaRPr lang="en-US"/>
          </a:p>
        </p:txBody>
      </p:sp>
      <p:sp>
        <p:nvSpPr>
          <p:cNvPr id="4" name="Footer Placeholder 3"/>
          <p:cNvSpPr>
            <a:spLocks noGrp="1"/>
          </p:cNvSpPr>
          <p:nvPr>
            <p:ph type="ftr" sz="quarter" idx="11"/>
          </p:nvPr>
        </p:nvSpPr>
        <p:spPr/>
        <p:txBody>
          <a:bodyPr/>
          <a:lstStyle/>
          <a:p>
            <a:r>
              <a:rPr lang="en-US"/>
              <a:t>ASEEL QASIM HUSSEIN</a:t>
            </a:r>
          </a:p>
        </p:txBody>
      </p:sp>
      <p:sp>
        <p:nvSpPr>
          <p:cNvPr id="5" name="Slide Number Placeholder 4"/>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2375565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6BF241-147F-4169-85CF-50D65FF90F0C}" type="datetime1">
              <a:rPr lang="en-US" smtClean="0"/>
              <a:t>12/18/2023</a:t>
            </a:fld>
            <a:endParaRPr lang="en-US"/>
          </a:p>
        </p:txBody>
      </p:sp>
      <p:sp>
        <p:nvSpPr>
          <p:cNvPr id="3" name="Footer Placeholder 2"/>
          <p:cNvSpPr>
            <a:spLocks noGrp="1"/>
          </p:cNvSpPr>
          <p:nvPr>
            <p:ph type="ftr" sz="quarter" idx="11"/>
          </p:nvPr>
        </p:nvSpPr>
        <p:spPr/>
        <p:txBody>
          <a:bodyPr/>
          <a:lstStyle/>
          <a:p>
            <a:r>
              <a:rPr lang="en-US"/>
              <a:t>ASEEL QASIM HUSSEIN</a:t>
            </a:r>
          </a:p>
        </p:txBody>
      </p:sp>
      <p:sp>
        <p:nvSpPr>
          <p:cNvPr id="4" name="Slide Number Placeholder 3"/>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3688903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18D925-3B98-4177-9234-4D3682D0F5A8}" type="datetime1">
              <a:rPr lang="en-US" smtClean="0"/>
              <a:t>12/18/2023</a:t>
            </a:fld>
            <a:endParaRPr lang="en-US"/>
          </a:p>
        </p:txBody>
      </p:sp>
      <p:sp>
        <p:nvSpPr>
          <p:cNvPr id="6" name="Footer Placeholder 5"/>
          <p:cNvSpPr>
            <a:spLocks noGrp="1"/>
          </p:cNvSpPr>
          <p:nvPr>
            <p:ph type="ftr" sz="quarter" idx="11"/>
          </p:nvPr>
        </p:nvSpPr>
        <p:spPr/>
        <p:txBody>
          <a:bodyPr/>
          <a:lstStyle/>
          <a:p>
            <a:r>
              <a:rPr lang="en-US"/>
              <a:t>ASEEL QASIM HUSSEIN</a:t>
            </a:r>
          </a:p>
        </p:txBody>
      </p:sp>
      <p:sp>
        <p:nvSpPr>
          <p:cNvPr id="7" name="Slide Number Placeholder 6"/>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3291132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FB107-A7A5-4CC8-91C0-B9BFAB209585}" type="datetime1">
              <a:rPr lang="en-US" smtClean="0"/>
              <a:t>12/18/2023</a:t>
            </a:fld>
            <a:endParaRPr lang="en-US"/>
          </a:p>
        </p:txBody>
      </p:sp>
      <p:sp>
        <p:nvSpPr>
          <p:cNvPr id="6" name="Footer Placeholder 5"/>
          <p:cNvSpPr>
            <a:spLocks noGrp="1"/>
          </p:cNvSpPr>
          <p:nvPr>
            <p:ph type="ftr" sz="quarter" idx="11"/>
          </p:nvPr>
        </p:nvSpPr>
        <p:spPr/>
        <p:txBody>
          <a:bodyPr/>
          <a:lstStyle/>
          <a:p>
            <a:r>
              <a:rPr lang="en-US"/>
              <a:t>ASEEL QASIM HUSSEIN</a:t>
            </a:r>
          </a:p>
        </p:txBody>
      </p:sp>
      <p:sp>
        <p:nvSpPr>
          <p:cNvPr id="7" name="Slide Number Placeholder 6"/>
          <p:cNvSpPr>
            <a:spLocks noGrp="1"/>
          </p:cNvSpPr>
          <p:nvPr>
            <p:ph type="sldNum" sz="quarter" idx="12"/>
          </p:nvPr>
        </p:nvSpPr>
        <p:spPr/>
        <p:txBody>
          <a:bodyPr/>
          <a:lstStyle/>
          <a:p>
            <a:fld id="{5D0E74C8-B4D0-422C-90F3-30C5DE187F49}" type="slidenum">
              <a:rPr lang="en-US" smtClean="0"/>
              <a:t>‹#›</a:t>
            </a:fld>
            <a:endParaRPr lang="en-US"/>
          </a:p>
        </p:txBody>
      </p:sp>
    </p:spTree>
    <p:extLst>
      <p:ext uri="{BB962C8B-B14F-4D97-AF65-F5344CB8AC3E}">
        <p14:creationId xmlns:p14="http://schemas.microsoft.com/office/powerpoint/2010/main" val="429382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D8D19-38B0-4D9A-87AB-4CEE837BA78C}" type="datetime1">
              <a:rPr lang="en-US" smtClean="0"/>
              <a:t>12/18/2023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ASEEL QASIM HUSSEIN</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E74C8-B4D0-422C-90F3-30C5DE187F49}" type="slidenum">
              <a:rPr lang="en-US" smtClean="0"/>
              <a:t>‹#›</a:t>
            </a:fld>
            <a:endParaRPr lang="en-US"/>
          </a:p>
        </p:txBody>
      </p:sp>
    </p:spTree>
    <p:extLst>
      <p:ext uri="{BB962C8B-B14F-4D97-AF65-F5344CB8AC3E}">
        <p14:creationId xmlns:p14="http://schemas.microsoft.com/office/powerpoint/2010/main" val="226199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karatekin.edu.tr/dosyalar/odul.jpg"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9879" y="2420149"/>
            <a:ext cx="9144000" cy="886461"/>
          </a:xfrm>
        </p:spPr>
        <p:txBody>
          <a:bodyPr>
            <a:normAutofit/>
          </a:bodyPr>
          <a:lstStyle/>
          <a:p>
            <a:r>
              <a:rPr lang="en-GB" b="1" dirty="0"/>
              <a:t>ASSOCIATION BETWEEN BIOCHEMICAL SALIVARY AMYLASE ENZYME ACTIVITY WITH  IN IRAQI OBESITY PATIENTS </a:t>
            </a:r>
            <a:endParaRPr lang="en-US" dirty="0"/>
          </a:p>
        </p:txBody>
      </p:sp>
      <p:sp>
        <p:nvSpPr>
          <p:cNvPr id="6" name="Rectangle 5"/>
          <p:cNvSpPr/>
          <p:nvPr/>
        </p:nvSpPr>
        <p:spPr>
          <a:xfrm>
            <a:off x="2687128" y="4941667"/>
            <a:ext cx="7234687" cy="851515"/>
          </a:xfrm>
          <a:prstGeom prst="rect">
            <a:avLst/>
          </a:prstGeom>
        </p:spPr>
        <p:txBody>
          <a:bodyPr wrap="square">
            <a:spAutoFit/>
          </a:bodyPr>
          <a:lstStyle/>
          <a:p>
            <a:pPr algn="ctr">
              <a:lnSpc>
                <a:spcPct val="107000"/>
              </a:lnSpc>
              <a:spcAft>
                <a:spcPts val="800"/>
              </a:spcAft>
            </a:pPr>
            <a:r>
              <a:rPr lang="en-US" b="1" dirty="0">
                <a:effectLst/>
                <a:latin typeface="Times New Roman" panose="02020603050405020304" pitchFamily="18" charset="0"/>
                <a:ea typeface="Times New Roman" panose="02020603050405020304" pitchFamily="18" charset="0"/>
                <a:cs typeface="Simplified Arabic"/>
              </a:rPr>
              <a:t>By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sz="2400" b="1" dirty="0">
                <a:solidFill>
                  <a:srgbClr val="FF0000"/>
                </a:solidFill>
                <a:latin typeface="Verdana" panose="020B0604030504040204" pitchFamily="34" charset="0"/>
                <a:ea typeface="Calibri" panose="020F0502020204030204" pitchFamily="34" charset="0"/>
                <a:cs typeface="Arial" panose="020B0604020202020204" pitchFamily="34" charset="0"/>
              </a:rPr>
              <a:t>Abdulrahman Khalid Mssdf Albukhalefah</a:t>
            </a:r>
            <a:endParaRPr lang="en-US" sz="2400" b="1" dirty="0">
              <a:solidFill>
                <a:srgbClr val="FF0000"/>
              </a:solidFill>
              <a:latin typeface="Verdana" panose="020B0604030504040204" pitchFamily="34" charset="0"/>
              <a:ea typeface="Calibri" panose="020F050202020403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5D0E74C8-B4D0-422C-90F3-30C5DE187F49}" type="slidenum">
              <a:rPr lang="en-US" smtClean="0"/>
              <a:t>1</a:t>
            </a:fld>
            <a:endParaRPr lang="en-US"/>
          </a:p>
        </p:txBody>
      </p:sp>
      <p:pic>
        <p:nvPicPr>
          <p:cNvPr id="3074" name="Picture 2" descr="http://www.karatekin.edu.tr/dosyalar/odul.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841796" y="210901"/>
            <a:ext cx="1378324" cy="1402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4">
            <a:extLst>
              <a:ext uri="{FF2B5EF4-FFF2-40B4-BE49-F238E27FC236}">
                <a16:creationId xmlns:a16="http://schemas.microsoft.com/office/drawing/2014/main" id="{176727E7-C60A-464A-FD96-7D76690D8D36}"/>
              </a:ext>
            </a:extLst>
          </p:cNvPr>
          <p:cNvSpPr txBox="1"/>
          <p:nvPr/>
        </p:nvSpPr>
        <p:spPr>
          <a:xfrm>
            <a:off x="7498841" y="391715"/>
            <a:ext cx="4184588" cy="78675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57200">
              <a:lnSpc>
                <a:spcPct val="150000"/>
              </a:lnSpc>
            </a:pPr>
            <a:r>
              <a:rPr lang="en-GB"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KARATEKIN SCIENCE AND TECHNOLOGY CONFERENCE (IKSTC2ND)</a:t>
            </a:r>
            <a:endParaRPr lang="en-GB" sz="1600" dirty="0">
              <a:solidFill>
                <a:prstClr val="black"/>
              </a:solidFill>
              <a:latin typeface="Times New Roman" panose="02020603050405020304" pitchFamily="18" charset="0"/>
              <a:cs typeface="Times New Roman" panose="02020603050405020304" pitchFamily="18" charset="0"/>
            </a:endParaRPr>
          </a:p>
        </p:txBody>
      </p:sp>
      <p:sp>
        <p:nvSpPr>
          <p:cNvPr id="9" name="TextBox 3">
            <a:extLst>
              <a:ext uri="{FF2B5EF4-FFF2-40B4-BE49-F238E27FC236}">
                <a16:creationId xmlns:a16="http://schemas.microsoft.com/office/drawing/2014/main" id="{DC86D486-C1EF-A7AE-B5AD-BA89DBBAAC71}"/>
              </a:ext>
            </a:extLst>
          </p:cNvPr>
          <p:cNvSpPr txBox="1"/>
          <p:nvPr/>
        </p:nvSpPr>
        <p:spPr>
          <a:xfrm>
            <a:off x="766674" y="391715"/>
            <a:ext cx="3290508" cy="78675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57200">
              <a:lnSpc>
                <a:spcPct val="150000"/>
              </a:lnSpc>
            </a:pPr>
            <a:r>
              <a:rPr lang="en-GB" sz="1600" dirty="0">
                <a:solidFill>
                  <a:prstClr val="black"/>
                </a:solidFill>
                <a:latin typeface="Times New Roman" panose="02020603050405020304" pitchFamily="18" charset="0"/>
                <a:cs typeface="Times New Roman" panose="02020603050405020304" pitchFamily="18" charset="0"/>
              </a:rPr>
              <a:t>21-22 Dec. 2023, of Cankiri </a:t>
            </a:r>
            <a:r>
              <a:rPr lang="en-GB" sz="1600" dirty="0" err="1">
                <a:solidFill>
                  <a:prstClr val="black"/>
                </a:solidFill>
                <a:latin typeface="Times New Roman" panose="02020603050405020304" pitchFamily="18" charset="0"/>
                <a:cs typeface="Times New Roman" panose="02020603050405020304" pitchFamily="18" charset="0"/>
              </a:rPr>
              <a:t>Karatekin</a:t>
            </a:r>
            <a:r>
              <a:rPr lang="en-GB" sz="1600" dirty="0">
                <a:solidFill>
                  <a:prstClr val="black"/>
                </a:solidFill>
                <a:latin typeface="Times New Roman" panose="02020603050405020304" pitchFamily="18" charset="0"/>
                <a:cs typeface="Times New Roman" panose="02020603050405020304" pitchFamily="18" charset="0"/>
              </a:rPr>
              <a:t> University</a:t>
            </a:r>
          </a:p>
        </p:txBody>
      </p:sp>
    </p:spTree>
    <p:extLst>
      <p:ext uri="{BB962C8B-B14F-4D97-AF65-F5344CB8AC3E}">
        <p14:creationId xmlns:p14="http://schemas.microsoft.com/office/powerpoint/2010/main" val="3624748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8800"/>
          </a:xfrm>
        </p:spPr>
        <p:style>
          <a:lnRef idx="2">
            <a:schemeClr val="dk1">
              <a:shade val="50000"/>
            </a:schemeClr>
          </a:lnRef>
          <a:fillRef idx="1">
            <a:schemeClr val="dk1"/>
          </a:fillRef>
          <a:effectRef idx="0">
            <a:schemeClr val="dk1"/>
          </a:effectRef>
          <a:fontRef idx="minor">
            <a:schemeClr val="lt1"/>
          </a:fontRef>
        </p:style>
        <p:txBody>
          <a:bodyPr/>
          <a:lstStyle/>
          <a:p>
            <a:pPr lvl="1"/>
            <a:r>
              <a:rPr lang="tr-TR" b="1" dirty="0">
                <a:solidFill>
                  <a:schemeClr val="lt1"/>
                </a:solidFill>
                <a:latin typeface="+mn-lt"/>
                <a:ea typeface="+mn-ea"/>
                <a:cs typeface="+mn-cs"/>
              </a:rPr>
              <a:t>Amylase Activity and Groups Studied</a:t>
            </a:r>
            <a:endParaRPr lang="en-US" sz="1600" dirty="0">
              <a:solidFill>
                <a:schemeClr val="lt1"/>
              </a:solidFill>
              <a:latin typeface="+mn-lt"/>
              <a:ea typeface="+mn-ea"/>
              <a:cs typeface="+mn-cs"/>
            </a:endParaRPr>
          </a:p>
        </p:txBody>
      </p:sp>
      <p:sp>
        <p:nvSpPr>
          <p:cNvPr id="5" name="Footer Placeholder 4"/>
          <p:cNvSpPr>
            <a:spLocks noGrp="1"/>
          </p:cNvSpPr>
          <p:nvPr>
            <p:ph type="ftr" sz="quarter" idx="11"/>
          </p:nvPr>
        </p:nvSpPr>
        <p:spPr/>
        <p:txBody>
          <a:bodyPr/>
          <a:lstStyle/>
          <a:p>
            <a:r>
              <a:rPr lang="tr-TR" dirty="0"/>
              <a:t>Abdulrahman Khalid Mssdf Albukhalefah</a:t>
            </a:r>
            <a:endParaRPr lang="en-US" dirty="0"/>
          </a:p>
        </p:txBody>
      </p:sp>
      <p:sp>
        <p:nvSpPr>
          <p:cNvPr id="6" name="Slide Number Placeholder 5"/>
          <p:cNvSpPr>
            <a:spLocks noGrp="1"/>
          </p:cNvSpPr>
          <p:nvPr>
            <p:ph type="sldNum" sz="quarter" idx="12"/>
          </p:nvPr>
        </p:nvSpPr>
        <p:spPr/>
        <p:txBody>
          <a:bodyPr/>
          <a:lstStyle/>
          <a:p>
            <a:fld id="{5D0E74C8-B4D0-422C-90F3-30C5DE187F49}" type="slidenum">
              <a:rPr lang="en-US" smtClean="0"/>
              <a:t>10</a:t>
            </a:fld>
            <a:endParaRPr lang="en-US"/>
          </a:p>
        </p:txBody>
      </p:sp>
      <p:sp>
        <p:nvSpPr>
          <p:cNvPr id="3" name="Rectangle 2"/>
          <p:cNvSpPr/>
          <p:nvPr/>
        </p:nvSpPr>
        <p:spPr>
          <a:xfrm>
            <a:off x="750651" y="1728496"/>
            <a:ext cx="5825247" cy="3903954"/>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results pointed that no significant differences between amylase levels of the four groups studied, mostly patients’ groups deceased the mean of amylase levels as compared with healthy control, patients with obesity revealed upper decreasing in amylase level</a:t>
            </a:r>
          </a:p>
        </p:txBody>
      </p:sp>
      <p:graphicFrame>
        <p:nvGraphicFramePr>
          <p:cNvPr id="4" name="Table 3">
            <a:extLst>
              <a:ext uri="{FF2B5EF4-FFF2-40B4-BE49-F238E27FC236}">
                <a16:creationId xmlns:a16="http://schemas.microsoft.com/office/drawing/2014/main" id="{A8636EBC-E5DF-4C21-7B17-325442E77963}"/>
              </a:ext>
            </a:extLst>
          </p:cNvPr>
          <p:cNvGraphicFramePr>
            <a:graphicFrameLocks noGrp="1"/>
          </p:cNvGraphicFramePr>
          <p:nvPr>
            <p:extLst>
              <p:ext uri="{D42A27DB-BD31-4B8C-83A1-F6EECF244321}">
                <p14:modId xmlns:p14="http://schemas.microsoft.com/office/powerpoint/2010/main" val="1116936329"/>
              </p:ext>
            </p:extLst>
          </p:nvPr>
        </p:nvGraphicFramePr>
        <p:xfrm>
          <a:off x="6830438" y="1190689"/>
          <a:ext cx="5124450" cy="1632966"/>
        </p:xfrm>
        <a:graphic>
          <a:graphicData uri="http://schemas.openxmlformats.org/drawingml/2006/table">
            <a:tbl>
              <a:tblPr>
                <a:tableStyleId>{5C22544A-7EE6-4342-B048-85BDC9FD1C3A}</a:tableStyleId>
              </a:tblPr>
              <a:tblGrid>
                <a:gridCol w="3805619">
                  <a:extLst>
                    <a:ext uri="{9D8B030D-6E8A-4147-A177-3AD203B41FA5}">
                      <a16:colId xmlns:a16="http://schemas.microsoft.com/office/drawing/2014/main" val="20000"/>
                    </a:ext>
                  </a:extLst>
                </a:gridCol>
                <a:gridCol w="1318831">
                  <a:extLst>
                    <a:ext uri="{9D8B030D-6E8A-4147-A177-3AD203B41FA5}">
                      <a16:colId xmlns:a16="http://schemas.microsoft.com/office/drawing/2014/main" val="20001"/>
                    </a:ext>
                  </a:extLst>
                </a:gridCol>
              </a:tblGrid>
              <a:tr h="277185">
                <a:tc>
                  <a:txBody>
                    <a:bodyPr/>
                    <a:lstStyle/>
                    <a:p>
                      <a:pPr marL="38100" marR="38100">
                        <a:lnSpc>
                          <a:spcPct val="115000"/>
                        </a:lnSpc>
                        <a:spcAft>
                          <a:spcPts val="0"/>
                        </a:spcAft>
                      </a:pPr>
                      <a:r>
                        <a:rPr lang="en-US" sz="1600" dirty="0">
                          <a:solidFill>
                            <a:srgbClr val="FF0000"/>
                          </a:solidFill>
                          <a:effectLst/>
                        </a:rPr>
                        <a:t>Group of study</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noFill/>
                  </a:tcPr>
                </a:tc>
                <a:tc>
                  <a:txBody>
                    <a:bodyPr/>
                    <a:lstStyle/>
                    <a:p>
                      <a:pPr marL="38100" algn="ctr">
                        <a:lnSpc>
                          <a:spcPct val="115000"/>
                        </a:lnSpc>
                        <a:spcAft>
                          <a:spcPts val="0"/>
                        </a:spcAft>
                      </a:pPr>
                      <a:r>
                        <a:rPr lang="en-US" sz="1600" kern="1200" dirty="0">
                          <a:solidFill>
                            <a:srgbClr val="FF0000"/>
                          </a:solidFill>
                          <a:effectLst/>
                          <a:latin typeface="+mn-lt"/>
                          <a:ea typeface="+mn-ea"/>
                          <a:cs typeface="+mn-cs"/>
                        </a:rPr>
                        <a:t>Amylase Activity </a:t>
                      </a:r>
                    </a:p>
                  </a:txBody>
                  <a:tcPr marL="68580" marR="68580" marT="0" marB="0">
                    <a:noFill/>
                  </a:tcPr>
                </a:tc>
                <a:extLst>
                  <a:ext uri="{0D108BD9-81ED-4DB2-BD59-A6C34878D82A}">
                    <a16:rowId xmlns:a16="http://schemas.microsoft.com/office/drawing/2014/main" val="10000"/>
                  </a:ext>
                </a:extLst>
              </a:tr>
              <a:tr h="260865">
                <a:tc>
                  <a:txBody>
                    <a:bodyPr/>
                    <a:lstStyle/>
                    <a:p>
                      <a:pPr marL="38100" marR="38100" lvl="0" indent="0" algn="just" defTabSz="914400" rtl="0" eaLnBrk="1" fontAlgn="auto" latinLnBrk="0" hangingPunct="1">
                        <a:lnSpc>
                          <a:spcPct val="115000"/>
                        </a:lnSpc>
                        <a:spcBef>
                          <a:spcPts val="0"/>
                        </a:spcBef>
                        <a:spcAft>
                          <a:spcPts val="0"/>
                        </a:spcAft>
                        <a:buClrTx/>
                        <a:buSzTx/>
                        <a:buFontTx/>
                        <a:buNone/>
                        <a:tabLst/>
                        <a:defRPr/>
                      </a:pPr>
                      <a:r>
                        <a:rPr lang="en-US" sz="1600" dirty="0">
                          <a:effectLst/>
                        </a:rPr>
                        <a:t>Healthy individuals (persons without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38100" marR="38100" algn="just">
                        <a:lnSpc>
                          <a:spcPct val="115000"/>
                        </a:lnSpc>
                        <a:spcAft>
                          <a:spcPts val="0"/>
                        </a:spcAft>
                      </a:pP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65.95</a:t>
                      </a: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260865">
                <a:tc>
                  <a:txBody>
                    <a:bodyPr/>
                    <a:lstStyle/>
                    <a:p>
                      <a:pPr marL="38100" marR="38100" algn="just">
                        <a:lnSpc>
                          <a:spcPct val="115000"/>
                        </a:lnSpc>
                        <a:spcAft>
                          <a:spcPts val="0"/>
                        </a:spcAft>
                      </a:pPr>
                      <a:r>
                        <a:rPr lang="en-US" sz="1600" dirty="0">
                          <a:effectLst/>
                        </a:rPr>
                        <a:t>Persons with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48.85</a:t>
                      </a:r>
                    </a:p>
                  </a:txBody>
                  <a:tcPr marL="68580" marR="68580" marT="0" marB="0">
                    <a:solidFill>
                      <a:schemeClr val="accent2">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7" name="Chart 6">
            <a:extLst>
              <a:ext uri="{FF2B5EF4-FFF2-40B4-BE49-F238E27FC236}">
                <a16:creationId xmlns:a16="http://schemas.microsoft.com/office/drawing/2014/main" id="{81F3C240-2FDA-5C63-EAB5-F81044E51725}"/>
              </a:ext>
            </a:extLst>
          </p:cNvPr>
          <p:cNvGraphicFramePr>
            <a:graphicFrameLocks/>
          </p:cNvGraphicFramePr>
          <p:nvPr>
            <p:extLst>
              <p:ext uri="{D42A27DB-BD31-4B8C-83A1-F6EECF244321}">
                <p14:modId xmlns:p14="http://schemas.microsoft.com/office/powerpoint/2010/main" val="517439631"/>
              </p:ext>
            </p:extLst>
          </p:nvPr>
        </p:nvGraphicFramePr>
        <p:xfrm>
          <a:off x="7106663" y="3515901"/>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2918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8800"/>
          </a:xfrm>
        </p:spPr>
        <p:style>
          <a:lnRef idx="2">
            <a:schemeClr val="dk1">
              <a:shade val="50000"/>
            </a:schemeClr>
          </a:lnRef>
          <a:fillRef idx="1">
            <a:schemeClr val="dk1"/>
          </a:fillRef>
          <a:effectRef idx="0">
            <a:schemeClr val="dk1"/>
          </a:effectRef>
          <a:fontRef idx="minor">
            <a:schemeClr val="lt1"/>
          </a:fontRef>
        </p:style>
        <p:txBody>
          <a:bodyPr/>
          <a:lstStyle/>
          <a:p>
            <a:pPr lvl="1"/>
            <a:r>
              <a:rPr lang="tr-TR" b="1" dirty="0">
                <a:solidFill>
                  <a:schemeClr val="lt1"/>
                </a:solidFill>
                <a:latin typeface="+mn-lt"/>
                <a:ea typeface="+mn-ea"/>
                <a:cs typeface="+mn-cs"/>
              </a:rPr>
              <a:t>Insulin Level and Groups Studied</a:t>
            </a:r>
            <a:endParaRPr lang="en-US" sz="1600" dirty="0">
              <a:solidFill>
                <a:schemeClr val="lt1"/>
              </a:solidFill>
              <a:latin typeface="+mn-lt"/>
              <a:ea typeface="+mn-ea"/>
              <a:cs typeface="+mn-cs"/>
            </a:endParaRPr>
          </a:p>
        </p:txBody>
      </p:sp>
      <p:sp>
        <p:nvSpPr>
          <p:cNvPr id="5" name="Footer Placeholder 4"/>
          <p:cNvSpPr>
            <a:spLocks noGrp="1"/>
          </p:cNvSpPr>
          <p:nvPr>
            <p:ph type="ftr" sz="quarter" idx="11"/>
          </p:nvPr>
        </p:nvSpPr>
        <p:spPr/>
        <p:txBody>
          <a:bodyPr/>
          <a:lstStyle/>
          <a:p>
            <a:r>
              <a:rPr lang="tr-TR" dirty="0"/>
              <a:t>Abdulrahman Khalid Mssdf Albukhalefah</a:t>
            </a:r>
            <a:endParaRPr lang="en-US" dirty="0"/>
          </a:p>
        </p:txBody>
      </p:sp>
      <p:sp>
        <p:nvSpPr>
          <p:cNvPr id="6" name="Slide Number Placeholder 5"/>
          <p:cNvSpPr>
            <a:spLocks noGrp="1"/>
          </p:cNvSpPr>
          <p:nvPr>
            <p:ph type="sldNum" sz="quarter" idx="12"/>
          </p:nvPr>
        </p:nvSpPr>
        <p:spPr/>
        <p:txBody>
          <a:bodyPr/>
          <a:lstStyle/>
          <a:p>
            <a:fld id="{5D0E74C8-B4D0-422C-90F3-30C5DE187F49}" type="slidenum">
              <a:rPr lang="en-US" smtClean="0"/>
              <a:t>11</a:t>
            </a:fld>
            <a:endParaRPr lang="en-US"/>
          </a:p>
        </p:txBody>
      </p:sp>
      <p:sp>
        <p:nvSpPr>
          <p:cNvPr id="3" name="Rectangle 2"/>
          <p:cNvSpPr/>
          <p:nvPr/>
        </p:nvSpPr>
        <p:spPr>
          <a:xfrm>
            <a:off x="609600" y="1102706"/>
            <a:ext cx="6126804" cy="5565947"/>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findings demonstrated that there is a significant difference in mean of insulin levels of groups studied; it seems that all the patients groups significantly decreased the level of insulin as compared with healthy control group. </a:t>
            </a:r>
          </a:p>
          <a:p>
            <a:pPr marL="285750" indent="-285750" algn="just">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Patients with non-obesity and periodontal group recorded the lower value of insulin level while patients with obesity group recorded the upper value of insulin level.</a:t>
            </a:r>
          </a:p>
        </p:txBody>
      </p:sp>
      <p:graphicFrame>
        <p:nvGraphicFramePr>
          <p:cNvPr id="7" name="Table 6">
            <a:extLst>
              <a:ext uri="{FF2B5EF4-FFF2-40B4-BE49-F238E27FC236}">
                <a16:creationId xmlns:a16="http://schemas.microsoft.com/office/drawing/2014/main" id="{6482BFD5-AC7D-5760-AA91-9825A766CCF3}"/>
              </a:ext>
            </a:extLst>
          </p:cNvPr>
          <p:cNvGraphicFramePr>
            <a:graphicFrameLocks noGrp="1"/>
          </p:cNvGraphicFramePr>
          <p:nvPr>
            <p:extLst>
              <p:ext uri="{D42A27DB-BD31-4B8C-83A1-F6EECF244321}">
                <p14:modId xmlns:p14="http://schemas.microsoft.com/office/powerpoint/2010/main" val="1977053883"/>
              </p:ext>
            </p:extLst>
          </p:nvPr>
        </p:nvGraphicFramePr>
        <p:xfrm>
          <a:off x="6965004" y="1102706"/>
          <a:ext cx="5124450" cy="1365829"/>
        </p:xfrm>
        <a:graphic>
          <a:graphicData uri="http://schemas.openxmlformats.org/drawingml/2006/table">
            <a:tbl>
              <a:tblPr>
                <a:tableStyleId>{5C22544A-7EE6-4342-B048-85BDC9FD1C3A}</a:tableStyleId>
              </a:tblPr>
              <a:tblGrid>
                <a:gridCol w="3805619">
                  <a:extLst>
                    <a:ext uri="{9D8B030D-6E8A-4147-A177-3AD203B41FA5}">
                      <a16:colId xmlns:a16="http://schemas.microsoft.com/office/drawing/2014/main" val="20000"/>
                    </a:ext>
                  </a:extLst>
                </a:gridCol>
                <a:gridCol w="1318831">
                  <a:extLst>
                    <a:ext uri="{9D8B030D-6E8A-4147-A177-3AD203B41FA5}">
                      <a16:colId xmlns:a16="http://schemas.microsoft.com/office/drawing/2014/main" val="20001"/>
                    </a:ext>
                  </a:extLst>
                </a:gridCol>
              </a:tblGrid>
              <a:tr h="277185">
                <a:tc>
                  <a:txBody>
                    <a:bodyPr/>
                    <a:lstStyle/>
                    <a:p>
                      <a:pPr marL="38100" marR="38100">
                        <a:lnSpc>
                          <a:spcPct val="115000"/>
                        </a:lnSpc>
                        <a:spcAft>
                          <a:spcPts val="0"/>
                        </a:spcAft>
                      </a:pPr>
                      <a:r>
                        <a:rPr lang="en-US" sz="1600" dirty="0">
                          <a:solidFill>
                            <a:srgbClr val="FF0000"/>
                          </a:solidFill>
                          <a:effectLst/>
                        </a:rPr>
                        <a:t>Group of study</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noFill/>
                  </a:tcPr>
                </a:tc>
                <a:tc>
                  <a:txBody>
                    <a:bodyPr/>
                    <a:lstStyle/>
                    <a:p>
                      <a:pPr marL="38100" algn="ctr">
                        <a:lnSpc>
                          <a:spcPct val="115000"/>
                        </a:lnSpc>
                        <a:spcAft>
                          <a:spcPts val="0"/>
                        </a:spcAft>
                      </a:pPr>
                      <a:r>
                        <a:rPr lang="en-US" sz="1600" kern="1200" dirty="0">
                          <a:solidFill>
                            <a:srgbClr val="FF0000"/>
                          </a:solidFill>
                          <a:effectLst/>
                          <a:latin typeface="+mn-lt"/>
                          <a:ea typeface="+mn-ea"/>
                          <a:cs typeface="+mn-cs"/>
                        </a:rPr>
                        <a:t>Insulin Level </a:t>
                      </a:r>
                    </a:p>
                  </a:txBody>
                  <a:tcPr marL="68580" marR="68580" marT="0" marB="0">
                    <a:noFill/>
                  </a:tcPr>
                </a:tc>
                <a:extLst>
                  <a:ext uri="{0D108BD9-81ED-4DB2-BD59-A6C34878D82A}">
                    <a16:rowId xmlns:a16="http://schemas.microsoft.com/office/drawing/2014/main" val="10000"/>
                  </a:ext>
                </a:extLst>
              </a:tr>
              <a:tr h="260865">
                <a:tc>
                  <a:txBody>
                    <a:bodyPr/>
                    <a:lstStyle/>
                    <a:p>
                      <a:pPr marL="38100" marR="38100" lvl="0" indent="0" algn="just" defTabSz="914400" rtl="0" eaLnBrk="1" fontAlgn="auto" latinLnBrk="0" hangingPunct="1">
                        <a:lnSpc>
                          <a:spcPct val="115000"/>
                        </a:lnSpc>
                        <a:spcBef>
                          <a:spcPts val="0"/>
                        </a:spcBef>
                        <a:spcAft>
                          <a:spcPts val="0"/>
                        </a:spcAft>
                        <a:buClrTx/>
                        <a:buSzTx/>
                        <a:buFontTx/>
                        <a:buNone/>
                        <a:tabLst/>
                        <a:defRPr/>
                      </a:pPr>
                      <a:r>
                        <a:rPr lang="en-US" sz="1600" dirty="0">
                          <a:effectLst/>
                        </a:rPr>
                        <a:t>Healthy individuals (persons without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38100" marR="38100" algn="just">
                        <a:lnSpc>
                          <a:spcPct val="115000"/>
                        </a:lnSpc>
                        <a:spcAft>
                          <a:spcPts val="0"/>
                        </a:spcAft>
                      </a:pP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15.83</a:t>
                      </a: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260865">
                <a:tc>
                  <a:txBody>
                    <a:bodyPr/>
                    <a:lstStyle/>
                    <a:p>
                      <a:pPr marL="38100" marR="38100" algn="just">
                        <a:lnSpc>
                          <a:spcPct val="115000"/>
                        </a:lnSpc>
                        <a:spcAft>
                          <a:spcPts val="0"/>
                        </a:spcAft>
                      </a:pPr>
                      <a:r>
                        <a:rPr lang="en-US" sz="1600" dirty="0">
                          <a:effectLst/>
                        </a:rPr>
                        <a:t>Persons with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0.9633</a:t>
                      </a:r>
                    </a:p>
                  </a:txBody>
                  <a:tcPr marL="68580" marR="68580" marT="0" marB="0">
                    <a:solidFill>
                      <a:schemeClr val="accent2">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10" name="Chart 9">
            <a:extLst>
              <a:ext uri="{FF2B5EF4-FFF2-40B4-BE49-F238E27FC236}">
                <a16:creationId xmlns:a16="http://schemas.microsoft.com/office/drawing/2014/main" id="{98B2C1D0-75F4-0B92-7819-07387BA0BC32}"/>
              </a:ext>
            </a:extLst>
          </p:cNvPr>
          <p:cNvGraphicFramePr>
            <a:graphicFrameLocks/>
          </p:cNvGraphicFramePr>
          <p:nvPr>
            <p:extLst>
              <p:ext uri="{D42A27DB-BD31-4B8C-83A1-F6EECF244321}">
                <p14:modId xmlns:p14="http://schemas.microsoft.com/office/powerpoint/2010/main" val="4263902352"/>
              </p:ext>
            </p:extLst>
          </p:nvPr>
        </p:nvGraphicFramePr>
        <p:xfrm>
          <a:off x="7241229" y="312744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3655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8800"/>
          </a:xfrm>
        </p:spPr>
        <p:style>
          <a:lnRef idx="2">
            <a:schemeClr val="dk1">
              <a:shade val="50000"/>
            </a:schemeClr>
          </a:lnRef>
          <a:fillRef idx="1">
            <a:schemeClr val="dk1"/>
          </a:fillRef>
          <a:effectRef idx="0">
            <a:schemeClr val="dk1"/>
          </a:effectRef>
          <a:fontRef idx="minor">
            <a:schemeClr val="lt1"/>
          </a:fontRef>
        </p:style>
        <p:txBody>
          <a:bodyPr/>
          <a:lstStyle/>
          <a:p>
            <a:pPr lvl="1"/>
            <a:r>
              <a:rPr lang="tr-TR" b="1" dirty="0">
                <a:solidFill>
                  <a:schemeClr val="lt1"/>
                </a:solidFill>
                <a:latin typeface="+mn-lt"/>
                <a:ea typeface="+mn-ea"/>
                <a:cs typeface="+mn-cs"/>
              </a:rPr>
              <a:t>Total Cholesterol Level and Groups Studied</a:t>
            </a:r>
            <a:endParaRPr lang="en-US" sz="1600" dirty="0">
              <a:solidFill>
                <a:schemeClr val="lt1"/>
              </a:solidFill>
              <a:latin typeface="+mn-lt"/>
              <a:ea typeface="+mn-ea"/>
              <a:cs typeface="+mn-cs"/>
            </a:endParaRPr>
          </a:p>
        </p:txBody>
      </p:sp>
      <p:sp>
        <p:nvSpPr>
          <p:cNvPr id="6" name="Slide Number Placeholder 5"/>
          <p:cNvSpPr>
            <a:spLocks noGrp="1"/>
          </p:cNvSpPr>
          <p:nvPr>
            <p:ph type="sldNum" sz="quarter" idx="12"/>
          </p:nvPr>
        </p:nvSpPr>
        <p:spPr/>
        <p:txBody>
          <a:bodyPr/>
          <a:lstStyle/>
          <a:p>
            <a:fld id="{5D0E74C8-B4D0-422C-90F3-30C5DE187F49}" type="slidenum">
              <a:rPr lang="en-US" smtClean="0"/>
              <a:t>12</a:t>
            </a:fld>
            <a:endParaRPr lang="en-US"/>
          </a:p>
        </p:txBody>
      </p:sp>
      <p:sp>
        <p:nvSpPr>
          <p:cNvPr id="3" name="Rectangle 2"/>
          <p:cNvSpPr/>
          <p:nvPr/>
        </p:nvSpPr>
        <p:spPr>
          <a:xfrm>
            <a:off x="561975" y="1518042"/>
            <a:ext cx="5943600" cy="4191981"/>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results showed that the four groups studied varied in their levels of total cholesterol, patients with obesity group recorded upper value of total cholesterol which recorded 197.80 mg/dL as compared with 180.85 mg/dL for healthy control group. </a:t>
            </a:r>
          </a:p>
          <a:p>
            <a:pPr marL="285750" indent="-28575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While two groups (patients without obesity showed normal range of total cholesterol which recorded 180.85  mg/dL respectively</a:t>
            </a:r>
          </a:p>
        </p:txBody>
      </p:sp>
      <p:graphicFrame>
        <p:nvGraphicFramePr>
          <p:cNvPr id="4" name="Table 3">
            <a:extLst>
              <a:ext uri="{FF2B5EF4-FFF2-40B4-BE49-F238E27FC236}">
                <a16:creationId xmlns:a16="http://schemas.microsoft.com/office/drawing/2014/main" id="{F4419042-8FA7-2CE4-430B-60FEF1CDD57F}"/>
              </a:ext>
            </a:extLst>
          </p:cNvPr>
          <p:cNvGraphicFramePr>
            <a:graphicFrameLocks noGrp="1"/>
          </p:cNvGraphicFramePr>
          <p:nvPr>
            <p:extLst>
              <p:ext uri="{D42A27DB-BD31-4B8C-83A1-F6EECF244321}">
                <p14:modId xmlns:p14="http://schemas.microsoft.com/office/powerpoint/2010/main" val="3307461441"/>
              </p:ext>
            </p:extLst>
          </p:nvPr>
        </p:nvGraphicFramePr>
        <p:xfrm>
          <a:off x="6781800" y="1208428"/>
          <a:ext cx="5124450" cy="1913382"/>
        </p:xfrm>
        <a:graphic>
          <a:graphicData uri="http://schemas.openxmlformats.org/drawingml/2006/table">
            <a:tbl>
              <a:tblPr>
                <a:tableStyleId>{5C22544A-7EE6-4342-B048-85BDC9FD1C3A}</a:tableStyleId>
              </a:tblPr>
              <a:tblGrid>
                <a:gridCol w="3805619">
                  <a:extLst>
                    <a:ext uri="{9D8B030D-6E8A-4147-A177-3AD203B41FA5}">
                      <a16:colId xmlns:a16="http://schemas.microsoft.com/office/drawing/2014/main" val="20000"/>
                    </a:ext>
                  </a:extLst>
                </a:gridCol>
                <a:gridCol w="1318831">
                  <a:extLst>
                    <a:ext uri="{9D8B030D-6E8A-4147-A177-3AD203B41FA5}">
                      <a16:colId xmlns:a16="http://schemas.microsoft.com/office/drawing/2014/main" val="20001"/>
                    </a:ext>
                  </a:extLst>
                </a:gridCol>
              </a:tblGrid>
              <a:tr h="277185">
                <a:tc>
                  <a:txBody>
                    <a:bodyPr/>
                    <a:lstStyle/>
                    <a:p>
                      <a:pPr marL="38100" marR="38100">
                        <a:lnSpc>
                          <a:spcPct val="115000"/>
                        </a:lnSpc>
                        <a:spcAft>
                          <a:spcPts val="0"/>
                        </a:spcAft>
                      </a:pPr>
                      <a:r>
                        <a:rPr lang="en-US" sz="1600" dirty="0">
                          <a:solidFill>
                            <a:srgbClr val="FF0000"/>
                          </a:solidFill>
                          <a:effectLst/>
                        </a:rPr>
                        <a:t>Group of study</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noFill/>
                  </a:tcPr>
                </a:tc>
                <a:tc>
                  <a:txBody>
                    <a:bodyPr/>
                    <a:lstStyle/>
                    <a:p>
                      <a:pPr marL="38100" algn="ctr">
                        <a:lnSpc>
                          <a:spcPct val="115000"/>
                        </a:lnSpc>
                        <a:spcAft>
                          <a:spcPts val="0"/>
                        </a:spcAft>
                      </a:pPr>
                      <a:r>
                        <a:rPr lang="en-US" sz="1600" kern="1200" dirty="0">
                          <a:solidFill>
                            <a:srgbClr val="FF0000"/>
                          </a:solidFill>
                          <a:effectLst/>
                          <a:latin typeface="+mn-lt"/>
                          <a:ea typeface="+mn-ea"/>
                          <a:cs typeface="+mn-cs"/>
                        </a:rPr>
                        <a:t>Total Cholesterol Level </a:t>
                      </a:r>
                    </a:p>
                  </a:txBody>
                  <a:tcPr marL="68580" marR="68580" marT="0" marB="0">
                    <a:noFill/>
                  </a:tcPr>
                </a:tc>
                <a:extLst>
                  <a:ext uri="{0D108BD9-81ED-4DB2-BD59-A6C34878D82A}">
                    <a16:rowId xmlns:a16="http://schemas.microsoft.com/office/drawing/2014/main" val="10000"/>
                  </a:ext>
                </a:extLst>
              </a:tr>
              <a:tr h="260865">
                <a:tc>
                  <a:txBody>
                    <a:bodyPr/>
                    <a:lstStyle/>
                    <a:p>
                      <a:pPr marL="38100" marR="38100" lvl="0" indent="0" algn="just" defTabSz="914400" rtl="0" eaLnBrk="1" fontAlgn="auto" latinLnBrk="0" hangingPunct="1">
                        <a:lnSpc>
                          <a:spcPct val="115000"/>
                        </a:lnSpc>
                        <a:spcBef>
                          <a:spcPts val="0"/>
                        </a:spcBef>
                        <a:spcAft>
                          <a:spcPts val="0"/>
                        </a:spcAft>
                        <a:buClrTx/>
                        <a:buSzTx/>
                        <a:buFontTx/>
                        <a:buNone/>
                        <a:tabLst/>
                        <a:defRPr/>
                      </a:pPr>
                      <a:r>
                        <a:rPr lang="en-US" sz="1600" dirty="0">
                          <a:effectLst/>
                        </a:rPr>
                        <a:t>Healthy individuals (persons without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38100" marR="38100" algn="just">
                        <a:lnSpc>
                          <a:spcPct val="115000"/>
                        </a:lnSpc>
                        <a:spcAft>
                          <a:spcPts val="0"/>
                        </a:spcAft>
                      </a:pP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180.85</a:t>
                      </a: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260865">
                <a:tc>
                  <a:txBody>
                    <a:bodyPr/>
                    <a:lstStyle/>
                    <a:p>
                      <a:pPr marL="38100" marR="38100" algn="just">
                        <a:lnSpc>
                          <a:spcPct val="115000"/>
                        </a:lnSpc>
                        <a:spcAft>
                          <a:spcPts val="0"/>
                        </a:spcAft>
                      </a:pPr>
                      <a:r>
                        <a:rPr lang="en-US" sz="1600" dirty="0">
                          <a:effectLst/>
                        </a:rPr>
                        <a:t>Persons with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197.80</a:t>
                      </a:r>
                    </a:p>
                  </a:txBody>
                  <a:tcPr marL="68580" marR="68580" marT="0" marB="0">
                    <a:solidFill>
                      <a:schemeClr val="accent2">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5" name="Chart 4">
            <a:extLst>
              <a:ext uri="{FF2B5EF4-FFF2-40B4-BE49-F238E27FC236}">
                <a16:creationId xmlns:a16="http://schemas.microsoft.com/office/drawing/2014/main" id="{25B0BD3C-5597-BBA8-9C3F-ADFCBFCB338E}"/>
              </a:ext>
            </a:extLst>
          </p:cNvPr>
          <p:cNvGraphicFramePr>
            <a:graphicFrameLocks/>
          </p:cNvGraphicFramePr>
          <p:nvPr>
            <p:extLst>
              <p:ext uri="{D42A27DB-BD31-4B8C-83A1-F6EECF244321}">
                <p14:modId xmlns:p14="http://schemas.microsoft.com/office/powerpoint/2010/main" val="1144007532"/>
              </p:ext>
            </p:extLst>
          </p:nvPr>
        </p:nvGraphicFramePr>
        <p:xfrm>
          <a:off x="7058025" y="340631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4462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66776"/>
          </a:xfrm>
        </p:spPr>
        <p:style>
          <a:lnRef idx="0">
            <a:schemeClr val="dk1"/>
          </a:lnRef>
          <a:fillRef idx="3">
            <a:schemeClr val="dk1"/>
          </a:fillRef>
          <a:effectRef idx="3">
            <a:schemeClr val="dk1"/>
          </a:effectRef>
          <a:fontRef idx="minor">
            <a:schemeClr val="lt1"/>
          </a:fontRef>
        </p:style>
        <p:txBody>
          <a:bodyPr vert="horz" lIns="91440" tIns="45720" rIns="91440" bIns="45720" rtlCol="0" anchor="ctr">
            <a:normAutofit/>
          </a:bodyPr>
          <a:lstStyle/>
          <a:p>
            <a:pPr lvl="3" rtl="0"/>
            <a:r>
              <a:rPr lang="en-US" sz="3600" dirty="0">
                <a:solidFill>
                  <a:schemeClr val="lt1"/>
                </a:solidFill>
                <a:effectLst>
                  <a:outerShdw blurRad="38100" dist="38100" dir="2700000" algn="tl">
                    <a:srgbClr val="000000">
                      <a:alpha val="43137"/>
                    </a:srgbClr>
                  </a:outerShdw>
                </a:effectLst>
                <a:latin typeface="+mn-lt"/>
                <a:ea typeface="+mn-ea"/>
                <a:cs typeface="+mn-cs"/>
              </a:rPr>
              <a:t>Conclusions</a:t>
            </a:r>
            <a:endParaRPr lang="en-US" sz="2000" b="1" dirty="0">
              <a:solidFill>
                <a:schemeClr val="lt1"/>
              </a:solidFill>
              <a:effectLst>
                <a:outerShdw blurRad="38100" dist="38100" dir="2700000" algn="tl">
                  <a:srgbClr val="000000">
                    <a:alpha val="43137"/>
                  </a:srgbClr>
                </a:outerShdw>
              </a:effectLst>
              <a:latin typeface="+mn-lt"/>
              <a:ea typeface="+mn-ea"/>
              <a:cs typeface="+mn-cs"/>
            </a:endParaRPr>
          </a:p>
        </p:txBody>
      </p:sp>
      <p:sp>
        <p:nvSpPr>
          <p:cNvPr id="4" name="Rectangle 3"/>
          <p:cNvSpPr/>
          <p:nvPr/>
        </p:nvSpPr>
        <p:spPr>
          <a:xfrm>
            <a:off x="666345" y="1936585"/>
            <a:ext cx="10515600" cy="3349956"/>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en-GB" sz="2400" dirty="0">
                <a:solidFill>
                  <a:srgbClr val="0070C0"/>
                </a:solidFill>
                <a:latin typeface="Times New Roman" panose="02020603050405020304" pitchFamily="18" charset="0"/>
                <a:cs typeface="Times New Roman" panose="02020603050405020304" pitchFamily="18" charset="0"/>
              </a:rPr>
              <a:t>The results showed the gender of patients of the two groups revealed no significant differences in mean of age (males and females) between the groups (control healthy individuals).</a:t>
            </a:r>
          </a:p>
          <a:p>
            <a:pPr marL="342900" indent="-342900" algn="just">
              <a:lnSpc>
                <a:spcPct val="150000"/>
              </a:lnSpc>
              <a:buFont typeface="Arial" panose="020B0604020202020204" pitchFamily="34" charset="0"/>
              <a:buChar char="•"/>
            </a:pPr>
            <a:r>
              <a:rPr lang="en-GB" sz="2400" dirty="0">
                <a:solidFill>
                  <a:srgbClr val="0070C0"/>
                </a:solidFill>
                <a:latin typeface="Times New Roman" panose="02020603050405020304" pitchFamily="18" charset="0"/>
                <a:cs typeface="Times New Roman" panose="02020603050405020304" pitchFamily="18" charset="0"/>
              </a:rPr>
              <a:t>Data showed that the there is a significant difference between the mean of patients with </a:t>
            </a:r>
            <a:r>
              <a:rPr lang="en-GB" sz="2400" dirty="0" err="1">
                <a:solidFill>
                  <a:srgbClr val="0070C0"/>
                </a:solidFill>
                <a:latin typeface="Times New Roman" panose="02020603050405020304" pitchFamily="18" charset="0"/>
                <a:cs typeface="Times New Roman" panose="02020603050405020304" pitchFamily="18" charset="0"/>
              </a:rPr>
              <a:t>obsity</a:t>
            </a:r>
            <a:r>
              <a:rPr lang="en-GB" sz="2400" dirty="0">
                <a:solidFill>
                  <a:srgbClr val="0070C0"/>
                </a:solidFill>
                <a:latin typeface="Times New Roman" panose="02020603050405020304" pitchFamily="18" charset="0"/>
                <a:cs typeface="Times New Roman" panose="02020603050405020304" pitchFamily="18" charset="0"/>
              </a:rPr>
              <a:t>, the mean of age of patients of the two groups studied was ranged from 24.75 years in patients with obesity group to 32.55 years.</a:t>
            </a:r>
            <a:endParaRPr lang="en-US" sz="2400" dirty="0">
              <a:solidFill>
                <a:srgbClr val="FF0066"/>
              </a:solidFill>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5D0E74C8-B4D0-422C-90F3-30C5DE187F49}" type="slidenum">
              <a:rPr lang="en-US" smtClean="0"/>
              <a:t>13</a:t>
            </a:fld>
            <a:endParaRPr lang="en-US"/>
          </a:p>
        </p:txBody>
      </p:sp>
    </p:spTree>
    <p:extLst>
      <p:ext uri="{BB962C8B-B14F-4D97-AF65-F5344CB8AC3E}">
        <p14:creationId xmlns:p14="http://schemas.microsoft.com/office/powerpoint/2010/main" val="161452830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66776"/>
          </a:xfrm>
        </p:spPr>
        <p:style>
          <a:lnRef idx="0">
            <a:schemeClr val="dk1"/>
          </a:lnRef>
          <a:fillRef idx="3">
            <a:schemeClr val="dk1"/>
          </a:fillRef>
          <a:effectRef idx="3">
            <a:schemeClr val="dk1"/>
          </a:effectRef>
          <a:fontRef idx="minor">
            <a:schemeClr val="lt1"/>
          </a:fontRef>
        </p:style>
        <p:txBody>
          <a:bodyPr vert="horz" lIns="91440" tIns="45720" rIns="91440" bIns="45720" rtlCol="0" anchor="ctr">
            <a:normAutofit/>
          </a:bodyPr>
          <a:lstStyle/>
          <a:p>
            <a:pPr lvl="3" rtl="0"/>
            <a:r>
              <a:rPr lang="en-US" sz="3600" dirty="0">
                <a:solidFill>
                  <a:schemeClr val="lt1"/>
                </a:solidFill>
                <a:effectLst>
                  <a:outerShdw blurRad="38100" dist="38100" dir="2700000" algn="tl">
                    <a:srgbClr val="000000">
                      <a:alpha val="43137"/>
                    </a:srgbClr>
                  </a:outerShdw>
                </a:effectLst>
                <a:latin typeface="+mn-lt"/>
                <a:ea typeface="+mn-ea"/>
                <a:cs typeface="+mn-cs"/>
              </a:rPr>
              <a:t>Conclusions</a:t>
            </a:r>
            <a:endParaRPr lang="en-US" sz="2000" b="1" dirty="0">
              <a:solidFill>
                <a:schemeClr val="lt1"/>
              </a:solidFill>
              <a:effectLst>
                <a:outerShdw blurRad="38100" dist="38100" dir="2700000" algn="tl">
                  <a:srgbClr val="000000">
                    <a:alpha val="43137"/>
                  </a:srgbClr>
                </a:outerShdw>
              </a:effectLst>
              <a:latin typeface="+mn-lt"/>
              <a:ea typeface="+mn-ea"/>
              <a:cs typeface="+mn-cs"/>
            </a:endParaRPr>
          </a:p>
        </p:txBody>
      </p:sp>
      <p:sp>
        <p:nvSpPr>
          <p:cNvPr id="4" name="Rectangle 3"/>
          <p:cNvSpPr/>
          <p:nvPr/>
        </p:nvSpPr>
        <p:spPr>
          <a:xfrm>
            <a:off x="282102" y="1341626"/>
            <a:ext cx="11430000" cy="5011949"/>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en-GB" sz="2400" dirty="0">
                <a:solidFill>
                  <a:srgbClr val="0070C0"/>
                </a:solidFill>
                <a:latin typeface="Times New Roman" panose="02020603050405020304" pitchFamily="18" charset="0"/>
                <a:cs typeface="Times New Roman" panose="02020603050405020304" pitchFamily="18" charset="0"/>
              </a:rPr>
              <a:t>The statements indicated that there is a significant difference between weight, BMI, and groups studied, patients with obesity  significantly excellence in mean of height of patients and BMI.</a:t>
            </a:r>
          </a:p>
          <a:p>
            <a:pPr marL="342900" indent="-342900" algn="just">
              <a:lnSpc>
                <a:spcPct val="150000"/>
              </a:lnSpc>
              <a:buFont typeface="Arial" panose="020B0604020202020204" pitchFamily="34" charset="0"/>
              <a:buChar char="•"/>
            </a:pPr>
            <a:r>
              <a:rPr lang="en-GB" sz="2400" dirty="0">
                <a:solidFill>
                  <a:srgbClr val="FF0066"/>
                </a:solidFill>
                <a:latin typeface="Times New Roman" panose="02020603050405020304" pitchFamily="18" charset="0"/>
                <a:cs typeface="Times New Roman" panose="02020603050405020304" pitchFamily="18" charset="0"/>
              </a:rPr>
              <a:t>The results showed that no significant differences between the mean of Homa-IR levels.</a:t>
            </a:r>
          </a:p>
          <a:p>
            <a:pPr marL="342900" indent="-342900" algn="just">
              <a:lnSpc>
                <a:spcPct val="150000"/>
              </a:lnSpc>
              <a:buFont typeface="Arial" panose="020B0604020202020204" pitchFamily="34" charset="0"/>
              <a:buChar char="•"/>
            </a:pPr>
            <a:r>
              <a:rPr lang="en-GB" sz="2400" dirty="0">
                <a:solidFill>
                  <a:srgbClr val="FF0066"/>
                </a:solidFill>
                <a:latin typeface="Times New Roman" panose="02020603050405020304" pitchFamily="18" charset="0"/>
                <a:cs typeface="Times New Roman" panose="02020603050405020304" pitchFamily="18" charset="0"/>
              </a:rPr>
              <a:t>The results pointed that no significant differences between amylase levels of the two groups studied, mostly patients groups deceased the mean of amylase levels as compared with healthy control, patients with obesity revealed upper decreasing in amylase level.</a:t>
            </a:r>
          </a:p>
          <a:p>
            <a:pPr algn="just">
              <a:lnSpc>
                <a:spcPct val="150000"/>
              </a:lnSpc>
            </a:pPr>
            <a:endParaRPr lang="en-GB" sz="2400" dirty="0">
              <a:solidFill>
                <a:srgbClr val="FF0066"/>
              </a:solidFill>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400" dirty="0">
              <a:solidFill>
                <a:srgbClr val="FF0066"/>
              </a:solidFill>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5D0E74C8-B4D0-422C-90F3-30C5DE187F49}" type="slidenum">
              <a:rPr lang="en-US" smtClean="0"/>
              <a:t>14</a:t>
            </a:fld>
            <a:endParaRPr lang="en-US"/>
          </a:p>
        </p:txBody>
      </p:sp>
    </p:spTree>
    <p:extLst>
      <p:ext uri="{BB962C8B-B14F-4D97-AF65-F5344CB8AC3E}">
        <p14:creationId xmlns:p14="http://schemas.microsoft.com/office/powerpoint/2010/main" val="311872222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tr-TR" dirty="0"/>
              <a:t>Abdulrahman Khalid Mssdf Albukhalefah</a:t>
            </a:r>
            <a:endParaRPr lang="en-US" dirty="0"/>
          </a:p>
        </p:txBody>
      </p:sp>
      <p:sp>
        <p:nvSpPr>
          <p:cNvPr id="5" name="Slide Number Placeholder 4"/>
          <p:cNvSpPr>
            <a:spLocks noGrp="1"/>
          </p:cNvSpPr>
          <p:nvPr>
            <p:ph type="sldNum" sz="quarter" idx="12"/>
          </p:nvPr>
        </p:nvSpPr>
        <p:spPr/>
        <p:txBody>
          <a:bodyPr/>
          <a:lstStyle/>
          <a:p>
            <a:fld id="{5D0E74C8-B4D0-422C-90F3-30C5DE187F49}" type="slidenum">
              <a:rPr lang="en-US" smtClean="0"/>
              <a:t>15</a:t>
            </a:fld>
            <a:endParaRPr lang="en-US"/>
          </a:p>
        </p:txBody>
      </p:sp>
      <p:pic>
        <p:nvPicPr>
          <p:cNvPr id="6150" name="Picture 6" descr="French Country Botanical Print  Neutral Dark Green Botanical image 1"/>
          <p:cNvPicPr>
            <a:picLocks noChangeAspect="1" noChangeArrowheads="1"/>
          </p:cNvPicPr>
          <p:nvPr/>
        </p:nvPicPr>
        <p:blipFill rotWithShape="1">
          <a:blip r:embed="rId2">
            <a:extLst>
              <a:ext uri="{28A0092B-C50C-407E-A947-70E740481C1C}">
                <a14:useLocalDpi xmlns:a14="http://schemas.microsoft.com/office/drawing/2010/main" val="0"/>
              </a:ext>
            </a:extLst>
          </a:blip>
          <a:srcRect l="21358" t="14424" r="19802" b="18893"/>
          <a:stretch/>
        </p:blipFill>
        <p:spPr bwMode="auto">
          <a:xfrm>
            <a:off x="933450" y="577591"/>
            <a:ext cx="4171950" cy="554922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3398161" y="1971675"/>
            <a:ext cx="7612739" cy="923330"/>
          </a:xfrm>
          <a:prstGeom prst="rect">
            <a:avLst/>
          </a:prstGeom>
          <a:noFill/>
        </p:spPr>
        <p:txBody>
          <a:bodyPr wrap="square" lIns="91440" tIns="45720" rIns="91440" bIns="45720">
            <a:spAutoFit/>
            <a:scene3d>
              <a:camera prst="isometricRightUp"/>
              <a:lightRig rig="threePt" dir="t"/>
            </a:scene3d>
          </a:bodyPr>
          <a:lstStyle/>
          <a:p>
            <a:pPr algn="ctr"/>
            <a:r>
              <a:rPr lang="en-US" sz="5400" b="1" cap="none" spc="0" dirty="0">
                <a:ln w="6600">
                  <a:solidFill>
                    <a:schemeClr val="accent2"/>
                  </a:solidFill>
                  <a:prstDash val="solid"/>
                </a:ln>
                <a:solidFill>
                  <a:srgbClr val="FF0066"/>
                </a:solidFill>
                <a:effectLst>
                  <a:outerShdw dist="38100" dir="2700000" algn="tl" rotWithShape="0">
                    <a:schemeClr val="accent2"/>
                  </a:outerShdw>
                </a:effectLst>
              </a:rPr>
              <a:t>Thank you</a:t>
            </a:r>
          </a:p>
        </p:txBody>
      </p:sp>
    </p:spTree>
    <p:extLst>
      <p:ext uri="{BB962C8B-B14F-4D97-AF65-F5344CB8AC3E}">
        <p14:creationId xmlns:p14="http://schemas.microsoft.com/office/powerpoint/2010/main" val="3106456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043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r>
              <a:rPr lang="en-US" sz="3600" dirty="0">
                <a:ln w="0"/>
                <a:effectLst>
                  <a:outerShdw blurRad="38100" dist="19050" dir="2700000" algn="tl" rotWithShape="0">
                    <a:schemeClr val="dk1">
                      <a:alpha val="40000"/>
                    </a:schemeClr>
                  </a:outerShdw>
                </a:effectLst>
              </a:rPr>
              <a:t>Aim of study</a:t>
            </a:r>
            <a:endParaRPr lang="en-US" sz="3600" dirty="0">
              <a:ln w="0"/>
              <a:solidFill>
                <a:schemeClr val="lt1"/>
              </a:solidFill>
              <a:effectLst>
                <a:outerShdw blurRad="38100" dist="19050" dir="2700000" algn="tl" rotWithShape="0">
                  <a:schemeClr val="dk1">
                    <a:alpha val="40000"/>
                  </a:schemeClr>
                </a:outerShdw>
              </a:effectLst>
              <a:latin typeface="+mn-lt"/>
              <a:ea typeface="+mn-ea"/>
              <a:cs typeface="+mn-cs"/>
            </a:endParaRPr>
          </a:p>
        </p:txBody>
      </p:sp>
      <p:sp>
        <p:nvSpPr>
          <p:cNvPr id="3" name="Content Placeholder 2"/>
          <p:cNvSpPr>
            <a:spLocks noGrp="1"/>
          </p:cNvSpPr>
          <p:nvPr>
            <p:ph idx="1"/>
          </p:nvPr>
        </p:nvSpPr>
        <p:spPr>
          <a:xfrm>
            <a:off x="570689" y="2218844"/>
            <a:ext cx="11050621" cy="2797980"/>
          </a:xfrm>
        </p:spPr>
        <p:txBody>
          <a:bodyPr>
            <a:noAutofit/>
          </a:bodyPr>
          <a:lstStyle/>
          <a:p>
            <a:pPr>
              <a:lnSpc>
                <a:spcPct val="150000"/>
              </a:lnSpc>
            </a:pPr>
            <a:r>
              <a:rPr lang="en-GB" sz="2400" dirty="0">
                <a:latin typeface="Times New Roman" panose="02020603050405020304" pitchFamily="18" charset="0"/>
                <a:cs typeface="Times New Roman" panose="02020603050405020304" pitchFamily="18" charset="0"/>
              </a:rPr>
              <a:t>The objective of the study is to correlate the relationship between body composition and the activity of the alpha-amylase enzyme in the saliva of healthy people and people with obesity which may provide further clues to investigate the potential regulation and biological mechanism of obesity. </a:t>
            </a:r>
          </a:p>
        </p:txBody>
      </p:sp>
      <p:sp>
        <p:nvSpPr>
          <p:cNvPr id="5" name="Slide Number Placeholder 4"/>
          <p:cNvSpPr>
            <a:spLocks noGrp="1"/>
          </p:cNvSpPr>
          <p:nvPr>
            <p:ph type="sldNum" sz="quarter" idx="12"/>
          </p:nvPr>
        </p:nvSpPr>
        <p:spPr/>
        <p:txBody>
          <a:bodyPr/>
          <a:lstStyle/>
          <a:p>
            <a:fld id="{5D0E74C8-B4D0-422C-90F3-30C5DE187F49}" type="slidenum">
              <a:rPr lang="en-US" smtClean="0"/>
              <a:t>2</a:t>
            </a:fld>
            <a:endParaRPr lang="en-US"/>
          </a:p>
        </p:txBody>
      </p:sp>
    </p:spTree>
    <p:extLst>
      <p:ext uri="{BB962C8B-B14F-4D97-AF65-F5344CB8AC3E}">
        <p14:creationId xmlns:p14="http://schemas.microsoft.com/office/powerpoint/2010/main" val="2513380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043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r>
              <a:rPr lang="en-US" sz="3600" dirty="0">
                <a:ln w="0"/>
                <a:effectLst>
                  <a:outerShdw blurRad="38100" dist="19050" dir="2700000" algn="tl" rotWithShape="0">
                    <a:schemeClr val="dk1">
                      <a:alpha val="40000"/>
                    </a:schemeClr>
                  </a:outerShdw>
                </a:effectLst>
              </a:rPr>
              <a:t>Introduction</a:t>
            </a:r>
            <a:endParaRPr lang="en-US" sz="3600" dirty="0">
              <a:ln w="0"/>
              <a:solidFill>
                <a:schemeClr val="lt1"/>
              </a:solidFill>
              <a:effectLst>
                <a:outerShdw blurRad="38100" dist="19050" dir="2700000" algn="tl" rotWithShape="0">
                  <a:schemeClr val="dk1">
                    <a:alpha val="40000"/>
                  </a:schemeClr>
                </a:outerShdw>
              </a:effectLst>
              <a:latin typeface="+mn-lt"/>
              <a:ea typeface="+mn-ea"/>
              <a:cs typeface="+mn-cs"/>
            </a:endParaRPr>
          </a:p>
        </p:txBody>
      </p:sp>
      <p:sp>
        <p:nvSpPr>
          <p:cNvPr id="3" name="Content Placeholder 2"/>
          <p:cNvSpPr>
            <a:spLocks noGrp="1"/>
          </p:cNvSpPr>
          <p:nvPr>
            <p:ph idx="1"/>
          </p:nvPr>
        </p:nvSpPr>
        <p:spPr>
          <a:xfrm>
            <a:off x="457200" y="1550284"/>
            <a:ext cx="11050621" cy="4351338"/>
          </a:xfrm>
        </p:spPr>
        <p:txBody>
          <a:bodyPr>
            <a:noAutofit/>
          </a:bodyPr>
          <a:lstStyle/>
          <a:p>
            <a:pPr>
              <a:lnSpc>
                <a:spcPct val="150000"/>
              </a:lnSpc>
            </a:pPr>
            <a:r>
              <a:rPr lang="en-GB" sz="2400" dirty="0">
                <a:latin typeface="Times New Roman" panose="02020603050405020304" pitchFamily="18" charset="0"/>
                <a:cs typeface="Times New Roman" panose="02020603050405020304" pitchFamily="18" charset="0"/>
              </a:rPr>
              <a:t>Obesity is a huge public health issue that affects people all over the globe. Since 1975, the prevalence of obesity has climbed by a factor of three, and this trend is expected to continue into the foreseeable future (</a:t>
            </a:r>
            <a:r>
              <a:rPr lang="en-GB" sz="2400" dirty="0" err="1">
                <a:latin typeface="Times New Roman" panose="02020603050405020304" pitchFamily="18" charset="0"/>
                <a:cs typeface="Times New Roman" panose="02020603050405020304" pitchFamily="18" charset="0"/>
              </a:rPr>
              <a:t>Engin</a:t>
            </a:r>
            <a:r>
              <a:rPr lang="en-GB" sz="2400" dirty="0">
                <a:latin typeface="Times New Roman" panose="02020603050405020304" pitchFamily="18" charset="0"/>
                <a:cs typeface="Times New Roman" panose="02020603050405020304" pitchFamily="18" charset="0"/>
              </a:rPr>
              <a:t> 2017). </a:t>
            </a:r>
          </a:p>
          <a:p>
            <a:pPr>
              <a:lnSpc>
                <a:spcPct val="150000"/>
              </a:lnSpc>
            </a:pPr>
            <a:r>
              <a:rPr lang="en-GB" sz="2400" dirty="0">
                <a:latin typeface="Times New Roman" panose="02020603050405020304" pitchFamily="18" charset="0"/>
                <a:cs typeface="Times New Roman" panose="02020603050405020304" pitchFamily="18" charset="0"/>
              </a:rPr>
              <a:t>In spite of the fact that obesity is defined as an imbalance between a person's energy expenditure and the amount of food they consume, there are a number of variables, both hereditary and non-genetic, such as environmental and </a:t>
            </a:r>
            <a:r>
              <a:rPr lang="en-GB" sz="2400" dirty="0" err="1">
                <a:latin typeface="Times New Roman" panose="02020603050405020304" pitchFamily="18" charset="0"/>
                <a:cs typeface="Times New Roman" panose="02020603050405020304" pitchFamily="18" charset="0"/>
              </a:rPr>
              <a:t>behavioral</a:t>
            </a:r>
            <a:r>
              <a:rPr lang="en-GB" sz="2400" dirty="0">
                <a:latin typeface="Times New Roman" panose="02020603050405020304" pitchFamily="18" charset="0"/>
                <a:cs typeface="Times New Roman" panose="02020603050405020304" pitchFamily="18" charset="0"/>
              </a:rPr>
              <a:t> factors, that contribute to obesity. </a:t>
            </a:r>
          </a:p>
        </p:txBody>
      </p:sp>
      <p:sp>
        <p:nvSpPr>
          <p:cNvPr id="5" name="Slide Number Placeholder 4"/>
          <p:cNvSpPr>
            <a:spLocks noGrp="1"/>
          </p:cNvSpPr>
          <p:nvPr>
            <p:ph type="sldNum" sz="quarter" idx="12"/>
          </p:nvPr>
        </p:nvSpPr>
        <p:spPr/>
        <p:txBody>
          <a:bodyPr/>
          <a:lstStyle/>
          <a:p>
            <a:fld id="{5D0E74C8-B4D0-422C-90F3-30C5DE187F49}" type="slidenum">
              <a:rPr lang="en-US" smtClean="0"/>
              <a:t>3</a:t>
            </a:fld>
            <a:endParaRPr lang="en-US"/>
          </a:p>
        </p:txBody>
      </p:sp>
    </p:spTree>
    <p:extLst>
      <p:ext uri="{BB962C8B-B14F-4D97-AF65-F5344CB8AC3E}">
        <p14:creationId xmlns:p14="http://schemas.microsoft.com/office/powerpoint/2010/main" val="3836006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043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r>
              <a:rPr lang="en-US" sz="3600" dirty="0">
                <a:ln w="0"/>
                <a:effectLst>
                  <a:outerShdw blurRad="38100" dist="19050" dir="2700000" algn="tl" rotWithShape="0">
                    <a:schemeClr val="dk1">
                      <a:alpha val="40000"/>
                    </a:schemeClr>
                  </a:outerShdw>
                </a:effectLst>
              </a:rPr>
              <a:t>Introduction</a:t>
            </a:r>
            <a:endParaRPr lang="en-US" sz="3600" dirty="0">
              <a:ln w="0"/>
              <a:solidFill>
                <a:schemeClr val="lt1"/>
              </a:solidFill>
              <a:effectLst>
                <a:outerShdw blurRad="38100" dist="19050" dir="2700000" algn="tl" rotWithShape="0">
                  <a:schemeClr val="dk1">
                    <a:alpha val="40000"/>
                  </a:schemeClr>
                </a:outerShdw>
              </a:effectLst>
              <a:latin typeface="+mn-lt"/>
              <a:ea typeface="+mn-ea"/>
              <a:cs typeface="+mn-cs"/>
            </a:endParaRPr>
          </a:p>
        </p:txBody>
      </p:sp>
      <p:sp>
        <p:nvSpPr>
          <p:cNvPr id="3" name="Content Placeholder 2"/>
          <p:cNvSpPr>
            <a:spLocks noGrp="1"/>
          </p:cNvSpPr>
          <p:nvPr>
            <p:ph idx="1"/>
          </p:nvPr>
        </p:nvSpPr>
        <p:spPr>
          <a:xfrm>
            <a:off x="428017" y="2280714"/>
            <a:ext cx="11050621" cy="2856346"/>
          </a:xfrm>
        </p:spPr>
        <p:txBody>
          <a:bodyPr>
            <a:noAutofit/>
          </a:bodyPr>
          <a:lstStyle/>
          <a:p>
            <a:pPr>
              <a:lnSpc>
                <a:spcPct val="150000"/>
              </a:lnSpc>
            </a:pPr>
            <a:r>
              <a:rPr lang="en-GB" sz="2400" dirty="0">
                <a:latin typeface="Times New Roman" panose="02020603050405020304" pitchFamily="18" charset="0"/>
                <a:cs typeface="Times New Roman" panose="02020603050405020304" pitchFamily="18" charset="0"/>
              </a:rPr>
              <a:t>Because of the inclusion of hereditary variables in addition to hormones, there may be a 40–70% inter-individual variation in body mass index (BMI) within a single family.</a:t>
            </a:r>
          </a:p>
          <a:p>
            <a:pPr>
              <a:lnSpc>
                <a:spcPct val="150000"/>
              </a:lnSpc>
            </a:pPr>
            <a:r>
              <a:rPr lang="en-GB" sz="2400" dirty="0">
                <a:latin typeface="Times New Roman" panose="02020603050405020304" pitchFamily="18" charset="0"/>
                <a:cs typeface="Times New Roman" panose="02020603050405020304" pitchFamily="18" charset="0"/>
              </a:rPr>
              <a:t> This is linked to the fact that hormones have a role in the regulation of body weight (Ogden et al. 2016). </a:t>
            </a:r>
            <a:endParaRPr lang="en-US" sz="2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5D0E74C8-B4D0-422C-90F3-30C5DE187F49}" type="slidenum">
              <a:rPr lang="en-US" smtClean="0"/>
              <a:t>4</a:t>
            </a:fld>
            <a:endParaRPr lang="en-US"/>
          </a:p>
        </p:txBody>
      </p:sp>
    </p:spTree>
    <p:extLst>
      <p:ext uri="{BB962C8B-B14F-4D97-AF65-F5344CB8AC3E}">
        <p14:creationId xmlns:p14="http://schemas.microsoft.com/office/powerpoint/2010/main" val="338259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043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r>
              <a:rPr lang="en-US" sz="3600" dirty="0">
                <a:ln w="0"/>
                <a:solidFill>
                  <a:schemeClr val="lt1"/>
                </a:solidFill>
                <a:effectLst>
                  <a:outerShdw blurRad="38100" dist="19050" dir="2700000" algn="tl" rotWithShape="0">
                    <a:schemeClr val="dk1">
                      <a:alpha val="40000"/>
                    </a:schemeClr>
                  </a:outerShdw>
                </a:effectLst>
                <a:latin typeface="+mn-lt"/>
                <a:ea typeface="+mn-ea"/>
                <a:cs typeface="+mn-cs"/>
              </a:rPr>
              <a:t>Introduction </a:t>
            </a:r>
          </a:p>
        </p:txBody>
      </p:sp>
      <p:sp>
        <p:nvSpPr>
          <p:cNvPr id="3" name="Content Placeholder 2"/>
          <p:cNvSpPr>
            <a:spLocks noGrp="1"/>
          </p:cNvSpPr>
          <p:nvPr>
            <p:ph idx="1"/>
          </p:nvPr>
        </p:nvSpPr>
        <p:spPr>
          <a:xfrm>
            <a:off x="632298" y="2556055"/>
            <a:ext cx="10721502" cy="2717192"/>
          </a:xfrm>
        </p:spPr>
        <p:txBody>
          <a:bodyPr>
            <a:noAutofit/>
          </a:bodyPr>
          <a:lstStyle/>
          <a:p>
            <a:pPr>
              <a:lnSpc>
                <a:spcPct val="150000"/>
              </a:lnSpc>
            </a:pPr>
            <a:r>
              <a:rPr lang="tr-TR" sz="2400" dirty="0" err="1">
                <a:solidFill>
                  <a:schemeClr val="accent2">
                    <a:lumMod val="75000"/>
                  </a:schemeClr>
                </a:solidFill>
                <a:latin typeface="Times New Roman" panose="02020603050405020304" pitchFamily="18" charset="0"/>
                <a:cs typeface="Times New Roman" panose="02020603050405020304" pitchFamily="18" charset="0"/>
              </a:rPr>
              <a:t>The</a:t>
            </a:r>
            <a:r>
              <a:rPr lang="tr-TR" sz="2400" dirty="0">
                <a:solidFill>
                  <a:schemeClr val="accent2">
                    <a:lumMod val="75000"/>
                  </a:schemeClr>
                </a:solidFill>
                <a:latin typeface="Times New Roman" panose="02020603050405020304" pitchFamily="18" charset="0"/>
                <a:cs typeface="Times New Roman" panose="02020603050405020304" pitchFamily="18" charset="0"/>
              </a:rPr>
              <a:t> amylases (AMY1 and AMY2) that are released by the salivary glands and the pancreas are enzymes that are responsible for the hydrolysis of a-1,4 glyosidic bonds, which assists in the digestion of dietary </a:t>
            </a:r>
            <a:r>
              <a:rPr lang="tr-TR" sz="2400" dirty="0" err="1">
                <a:solidFill>
                  <a:schemeClr val="accent2">
                    <a:lumMod val="75000"/>
                  </a:schemeClr>
                </a:solidFill>
                <a:latin typeface="Times New Roman" panose="02020603050405020304" pitchFamily="18" charset="0"/>
                <a:cs typeface="Times New Roman" panose="02020603050405020304" pitchFamily="18" charset="0"/>
              </a:rPr>
              <a:t>starch</a:t>
            </a:r>
            <a:r>
              <a:rPr lang="tr-TR" sz="2400" dirty="0">
                <a:solidFill>
                  <a:schemeClr val="accent2">
                    <a:lumMod val="75000"/>
                  </a:schemeClr>
                </a:solidFill>
                <a:latin typeface="Times New Roman" panose="02020603050405020304" pitchFamily="18" charset="0"/>
                <a:cs typeface="Times New Roman" panose="02020603050405020304" pitchFamily="18" charset="0"/>
              </a:rPr>
              <a:t>.</a:t>
            </a:r>
            <a:endParaRPr lang="en-US" sz="2400"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tr-TR" dirty="0"/>
              <a:t>Abdulrahman Khalid Mssdf Albukhalefah</a:t>
            </a:r>
            <a:endParaRPr lang="en-US" dirty="0"/>
          </a:p>
        </p:txBody>
      </p:sp>
      <p:sp>
        <p:nvSpPr>
          <p:cNvPr id="5" name="Slide Number Placeholder 4"/>
          <p:cNvSpPr>
            <a:spLocks noGrp="1"/>
          </p:cNvSpPr>
          <p:nvPr>
            <p:ph type="sldNum" sz="quarter" idx="12"/>
          </p:nvPr>
        </p:nvSpPr>
        <p:spPr/>
        <p:txBody>
          <a:bodyPr/>
          <a:lstStyle/>
          <a:p>
            <a:fld id="{5D0E74C8-B4D0-422C-90F3-30C5DE187F49}" type="slidenum">
              <a:rPr lang="en-US" smtClean="0"/>
              <a:t>5</a:t>
            </a:fld>
            <a:endParaRPr lang="en-US"/>
          </a:p>
        </p:txBody>
      </p:sp>
    </p:spTree>
    <p:extLst>
      <p:ext uri="{BB962C8B-B14F-4D97-AF65-F5344CB8AC3E}">
        <p14:creationId xmlns:p14="http://schemas.microsoft.com/office/powerpoint/2010/main" val="408491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10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90000"/>
          </a:bodyPr>
          <a:lstStyle/>
          <a:p>
            <a:r>
              <a:rPr lang="en-US" dirty="0">
                <a:ln w="0"/>
                <a:effectLst>
                  <a:outerShdw blurRad="38100" dist="19050" dir="2700000" algn="tl" rotWithShape="0">
                    <a:schemeClr val="dk1">
                      <a:alpha val="40000"/>
                    </a:schemeClr>
                  </a:outerShdw>
                </a:effectLst>
              </a:rPr>
              <a:t>Specimen collection </a:t>
            </a:r>
            <a:endParaRPr lang="en-US" dirty="0">
              <a:ln w="0"/>
              <a:solidFill>
                <a:schemeClr val="lt1"/>
              </a:solidFill>
              <a:effectLst>
                <a:outerShdw blurRad="38100" dist="19050" dir="2700000" algn="tl" rotWithShape="0">
                  <a:schemeClr val="dk1">
                    <a:alpha val="40000"/>
                  </a:schemeClr>
                </a:outerShdw>
              </a:effectLst>
              <a:latin typeface="+mn-lt"/>
              <a:ea typeface="+mn-ea"/>
              <a:cs typeface="+mn-cs"/>
            </a:endParaRPr>
          </a:p>
        </p:txBody>
      </p:sp>
      <p:sp>
        <p:nvSpPr>
          <p:cNvPr id="3" name="Content Placeholder 2"/>
          <p:cNvSpPr>
            <a:spLocks noGrp="1"/>
          </p:cNvSpPr>
          <p:nvPr>
            <p:ph idx="1"/>
          </p:nvPr>
        </p:nvSpPr>
        <p:spPr>
          <a:xfrm>
            <a:off x="838200" y="1825625"/>
            <a:ext cx="10515600" cy="1616315"/>
          </a:xfrm>
        </p:spPr>
        <p:txBody>
          <a:bodyPr>
            <a:noAutofit/>
          </a:bodyPr>
          <a:lstStyle/>
          <a:p>
            <a:pPr>
              <a:lnSpc>
                <a:spcPct val="170000"/>
              </a:lnSpc>
            </a:pPr>
            <a:r>
              <a:rPr lang="en-US" sz="1800" dirty="0">
                <a:latin typeface="Times New Roman" panose="02020603050405020304" pitchFamily="18" charset="0"/>
                <a:cs typeface="Times New Roman" panose="02020603050405020304" pitchFamily="18" charset="0"/>
              </a:rPr>
              <a:t>A total of 100 (57 male and 48 Female) specimens were obtained from different source, non-duplicate clinical samples (25%) of Control healthy individuals (Control), Patients without obesity and Patients with obesity.</a:t>
            </a:r>
          </a:p>
          <a:p>
            <a:pPr>
              <a:lnSpc>
                <a:spcPct val="170000"/>
              </a:lnSpc>
            </a:pPr>
            <a:r>
              <a:rPr lang="en-US" sz="1800" dirty="0">
                <a:latin typeface="Times New Roman" panose="02020603050405020304" pitchFamily="18" charset="0"/>
                <a:cs typeface="Times New Roman" panose="02020603050405020304" pitchFamily="18" charset="0"/>
              </a:rPr>
              <a:t>They were picked up from “Al-Ramadi Teaching Hospital”. Between </a:t>
            </a:r>
            <a:r>
              <a:rPr lang="en-US" sz="1800" dirty="0" err="1">
                <a:solidFill>
                  <a:srgbClr val="FF0000"/>
                </a:solidFill>
                <a:latin typeface="Times New Roman" panose="02020603050405020304" pitchFamily="18" charset="0"/>
                <a:cs typeface="Times New Roman" panose="02020603050405020304" pitchFamily="18" charset="0"/>
              </a:rPr>
              <a:t>Septmber</a:t>
            </a:r>
            <a:r>
              <a:rPr lang="en-US" sz="1800" dirty="0">
                <a:solidFill>
                  <a:srgbClr val="FF0000"/>
                </a:solidFill>
                <a:latin typeface="Times New Roman" panose="02020603050405020304" pitchFamily="18" charset="0"/>
                <a:cs typeface="Times New Roman" panose="02020603050405020304" pitchFamily="18" charset="0"/>
              </a:rPr>
              <a:t> 2022 and June 2023</a:t>
            </a:r>
            <a:r>
              <a:rPr lang="en-US" sz="1800" dirty="0">
                <a:latin typeface="Times New Roman" panose="02020603050405020304" pitchFamily="18" charset="0"/>
                <a:cs typeface="Times New Roman" panose="02020603050405020304" pitchFamily="18" charset="0"/>
              </a:rPr>
              <a:t>, all of the samples were examined.</a:t>
            </a:r>
          </a:p>
        </p:txBody>
      </p:sp>
      <p:sp>
        <p:nvSpPr>
          <p:cNvPr id="5" name="Footer Placeholder 4"/>
          <p:cNvSpPr>
            <a:spLocks noGrp="1"/>
          </p:cNvSpPr>
          <p:nvPr>
            <p:ph type="ftr" sz="quarter" idx="11"/>
          </p:nvPr>
        </p:nvSpPr>
        <p:spPr/>
        <p:txBody>
          <a:bodyPr/>
          <a:lstStyle/>
          <a:p>
            <a:r>
              <a:rPr lang="tr-TR" dirty="0"/>
              <a:t>Abdulrahman Khalid Mssdf Albukhalefah</a:t>
            </a:r>
            <a:endParaRPr lang="en-US" dirty="0"/>
          </a:p>
        </p:txBody>
      </p:sp>
      <p:sp>
        <p:nvSpPr>
          <p:cNvPr id="6" name="Slide Number Placeholder 5"/>
          <p:cNvSpPr>
            <a:spLocks noGrp="1"/>
          </p:cNvSpPr>
          <p:nvPr>
            <p:ph type="sldNum" sz="quarter" idx="12"/>
          </p:nvPr>
        </p:nvSpPr>
        <p:spPr/>
        <p:txBody>
          <a:bodyPr/>
          <a:lstStyle/>
          <a:p>
            <a:fld id="{5D0E74C8-B4D0-422C-90F3-30C5DE187F49}" type="slidenum">
              <a:rPr lang="en-US" smtClean="0"/>
              <a:t>6</a:t>
            </a:fld>
            <a:endParaRPr lang="en-US"/>
          </a:p>
        </p:txBody>
      </p:sp>
    </p:spTree>
    <p:extLst>
      <p:ext uri="{BB962C8B-B14F-4D97-AF65-F5344CB8AC3E}">
        <p14:creationId xmlns:p14="http://schemas.microsoft.com/office/powerpoint/2010/main" val="80055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1351"/>
            <a:ext cx="10515600" cy="618286"/>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lvl="1" algn="l" rtl="0">
              <a:lnSpc>
                <a:spcPct val="90000"/>
              </a:lnSpc>
              <a:spcBef>
                <a:spcPct val="0"/>
              </a:spcBef>
            </a:pPr>
            <a:r>
              <a:rPr lang="tr-TR" sz="2400" b="1" dirty="0">
                <a:solidFill>
                  <a:schemeClr val="lt1"/>
                </a:solidFill>
                <a:latin typeface="+mn-lt"/>
                <a:ea typeface="+mn-ea"/>
                <a:cs typeface="+mn-cs"/>
              </a:rPr>
              <a:t>Age of Patients of Groups Studied</a:t>
            </a:r>
            <a:endParaRPr lang="en-US" sz="2400" dirty="0">
              <a:ln w="0"/>
              <a:solidFill>
                <a:schemeClr val="lt1"/>
              </a:solidFill>
              <a:effectLst>
                <a:outerShdw blurRad="38100" dist="19050" dir="2700000" algn="tl" rotWithShape="0">
                  <a:schemeClr val="dk1">
                    <a:alpha val="40000"/>
                  </a:schemeClr>
                </a:outerShdw>
              </a:effectLst>
              <a:latin typeface="+mn-lt"/>
              <a:ea typeface="+mn-ea"/>
              <a:cs typeface="+mn-cs"/>
            </a:endParaRPr>
          </a:p>
        </p:txBody>
      </p:sp>
      <p:sp>
        <p:nvSpPr>
          <p:cNvPr id="3" name="Content Placeholder 2"/>
          <p:cNvSpPr>
            <a:spLocks noGrp="1"/>
          </p:cNvSpPr>
          <p:nvPr>
            <p:ph idx="1"/>
          </p:nvPr>
        </p:nvSpPr>
        <p:spPr>
          <a:xfrm>
            <a:off x="838200" y="1709136"/>
            <a:ext cx="4453647" cy="4507513"/>
          </a:xfrm>
        </p:spPr>
        <p:txBody>
          <a:bodyPr>
            <a:normAutofit fontScale="92500"/>
          </a:bodyPr>
          <a:lstStyle/>
          <a:p>
            <a:pPr algn="just">
              <a:lnSpc>
                <a:spcPct val="150000"/>
              </a:lnSpc>
            </a:pPr>
            <a:r>
              <a:rPr lang="en-US" sz="2400" dirty="0">
                <a:latin typeface="Times New Roman" panose="02020603050405020304" pitchFamily="18" charset="0"/>
                <a:cs typeface="Times New Roman" panose="02020603050405020304" pitchFamily="18" charset="0"/>
              </a:rPr>
              <a:t>There is a significant difference between the mean of patients with obesity group, </a:t>
            </a:r>
          </a:p>
          <a:p>
            <a:pPr algn="just">
              <a:lnSpc>
                <a:spcPct val="150000"/>
              </a:lnSpc>
            </a:pPr>
            <a:r>
              <a:rPr lang="en-US" sz="2400" dirty="0">
                <a:latin typeface="Times New Roman" panose="02020603050405020304" pitchFamily="18" charset="0"/>
                <a:cs typeface="Times New Roman" panose="02020603050405020304" pitchFamily="18" charset="0"/>
              </a:rPr>
              <a:t>The mean of age of patients of the four groups studied was ranged from 28.25 years in patients without obesity. in patients with obesity group 32.55.</a:t>
            </a:r>
          </a:p>
        </p:txBody>
      </p:sp>
      <p:sp>
        <p:nvSpPr>
          <p:cNvPr id="6" name="Slide Number Placeholder 5"/>
          <p:cNvSpPr>
            <a:spLocks noGrp="1"/>
          </p:cNvSpPr>
          <p:nvPr>
            <p:ph type="sldNum" sz="quarter" idx="12"/>
          </p:nvPr>
        </p:nvSpPr>
        <p:spPr/>
        <p:txBody>
          <a:bodyPr/>
          <a:lstStyle/>
          <a:p>
            <a:fld id="{5D0E74C8-B4D0-422C-90F3-30C5DE187F49}" type="slidenum">
              <a:rPr lang="en-US" smtClean="0"/>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250318206"/>
              </p:ext>
            </p:extLst>
          </p:nvPr>
        </p:nvGraphicFramePr>
        <p:xfrm>
          <a:off x="5872811" y="1709136"/>
          <a:ext cx="5475578" cy="1547520"/>
        </p:xfrm>
        <a:graphic>
          <a:graphicData uri="http://schemas.openxmlformats.org/drawingml/2006/table">
            <a:tbl>
              <a:tblPr>
                <a:tableStyleId>{5C22544A-7EE6-4342-B048-85BDC9FD1C3A}</a:tableStyleId>
              </a:tblPr>
              <a:tblGrid>
                <a:gridCol w="2266211">
                  <a:extLst>
                    <a:ext uri="{9D8B030D-6E8A-4147-A177-3AD203B41FA5}">
                      <a16:colId xmlns:a16="http://schemas.microsoft.com/office/drawing/2014/main" val="20000"/>
                    </a:ext>
                  </a:extLst>
                </a:gridCol>
                <a:gridCol w="3209367">
                  <a:extLst>
                    <a:ext uri="{9D8B030D-6E8A-4147-A177-3AD203B41FA5}">
                      <a16:colId xmlns:a16="http://schemas.microsoft.com/office/drawing/2014/main" val="20001"/>
                    </a:ext>
                  </a:extLst>
                </a:gridCol>
              </a:tblGrid>
              <a:tr h="358820">
                <a:tc>
                  <a:txBody>
                    <a:bodyPr/>
                    <a:lstStyle/>
                    <a:p>
                      <a:pPr marL="38100" marR="38100">
                        <a:lnSpc>
                          <a:spcPct val="115000"/>
                        </a:lnSpc>
                        <a:spcAft>
                          <a:spcPts val="0"/>
                        </a:spcAft>
                      </a:pPr>
                      <a:r>
                        <a:rPr lang="en-US" sz="1600" dirty="0">
                          <a:solidFill>
                            <a:srgbClr val="FF0000"/>
                          </a:solidFill>
                          <a:effectLst/>
                        </a:rPr>
                        <a:t>Group of study</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noFill/>
                  </a:tcPr>
                </a:tc>
                <a:tc>
                  <a:txBody>
                    <a:bodyPr/>
                    <a:lstStyle/>
                    <a:p>
                      <a:pPr marL="38100" marR="38100" algn="ctr">
                        <a:lnSpc>
                          <a:spcPct val="115000"/>
                        </a:lnSpc>
                        <a:spcAft>
                          <a:spcPts val="0"/>
                        </a:spcAft>
                      </a:pPr>
                      <a:r>
                        <a:rPr lang="en-US" sz="1600" dirty="0">
                          <a:solidFill>
                            <a:srgbClr val="FF0000"/>
                          </a:solidFill>
                          <a:effectLst/>
                        </a:rPr>
                        <a:t>Mean of age (Years)</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10000"/>
                  </a:ext>
                </a:extLst>
              </a:tr>
              <a:tr h="740088">
                <a:tc>
                  <a:txBody>
                    <a:bodyPr/>
                    <a:lstStyle/>
                    <a:p>
                      <a:pPr marL="38100" marR="38100" algn="just">
                        <a:lnSpc>
                          <a:spcPct val="115000"/>
                        </a:lnSpc>
                        <a:spcAft>
                          <a:spcPts val="0"/>
                        </a:spcAft>
                      </a:pPr>
                      <a:r>
                        <a:rPr lang="en-US" sz="1600" dirty="0">
                          <a:effectLst/>
                        </a:rPr>
                        <a:t>persons with obesity and periodontal disease</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lvl="0" indent="0" algn="ctr" defTabSz="914400" rtl="0" eaLnBrk="1" fontAlgn="auto" latinLnBrk="0" hangingPunct="1">
                        <a:lnSpc>
                          <a:spcPct val="115000"/>
                        </a:lnSpc>
                        <a:spcBef>
                          <a:spcPts val="0"/>
                        </a:spcBef>
                        <a:spcAft>
                          <a:spcPts val="0"/>
                        </a:spcAft>
                        <a:buClrTx/>
                        <a:buSzTx/>
                        <a:buFontTx/>
                        <a:buNone/>
                        <a:tabLst/>
                        <a:defRPr/>
                      </a:pPr>
                      <a:r>
                        <a:rPr lang="en-US" sz="2000" dirty="0">
                          <a:effectLst/>
                        </a:rPr>
                        <a:t>28.25</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3"/>
                  </a:ext>
                </a:extLst>
              </a:tr>
              <a:tr h="448612">
                <a:tc>
                  <a:txBody>
                    <a:bodyPr/>
                    <a:lstStyle/>
                    <a:p>
                      <a:pPr marL="38100" marR="38100" algn="just">
                        <a:lnSpc>
                          <a:spcPct val="115000"/>
                        </a:lnSpc>
                        <a:spcAft>
                          <a:spcPts val="0"/>
                        </a:spcAft>
                      </a:pPr>
                      <a:r>
                        <a:rPr lang="en-US" sz="1600" dirty="0">
                          <a:effectLst/>
                        </a:rPr>
                        <a:t>persons with obesity</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38100" marR="38100" lvl="0" indent="0" algn="ctr" defTabSz="914400" rtl="0" eaLnBrk="1" fontAlgn="auto" latinLnBrk="0" hangingPunct="1">
                        <a:lnSpc>
                          <a:spcPct val="115000"/>
                        </a:lnSpc>
                        <a:spcBef>
                          <a:spcPts val="0"/>
                        </a:spcBef>
                        <a:spcAft>
                          <a:spcPts val="0"/>
                        </a:spcAft>
                        <a:buClrTx/>
                        <a:buSzTx/>
                        <a:buFontTx/>
                        <a:buNone/>
                        <a:tabLst/>
                        <a:defRPr/>
                      </a:pPr>
                      <a:r>
                        <a:rPr lang="en-US" sz="2000" dirty="0">
                          <a:effectLst/>
                        </a:rPr>
                        <a:t>32.55</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bl>
          </a:graphicData>
        </a:graphic>
      </p:graphicFrame>
      <p:sp>
        <p:nvSpPr>
          <p:cNvPr id="11" name="Title 1"/>
          <p:cNvSpPr txBox="1">
            <a:spLocks/>
          </p:cNvSpPr>
          <p:nvPr/>
        </p:nvSpPr>
        <p:spPr>
          <a:xfrm>
            <a:off x="838200" y="203200"/>
            <a:ext cx="10515600" cy="323851"/>
          </a:xfrm>
          <a:prstGeom prst="rect">
            <a:avLst/>
          </a:prstGeom>
          <a:noFill/>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dirty="0">
                <a:ln w="0"/>
                <a:solidFill>
                  <a:srgbClr val="FF0000"/>
                </a:solidFill>
                <a:effectLst>
                  <a:outerShdw blurRad="38100" dist="19050" dir="2700000" algn="tl" rotWithShape="0">
                    <a:schemeClr val="dk1">
                      <a:alpha val="40000"/>
                    </a:schemeClr>
                  </a:outerShdw>
                </a:effectLst>
              </a:rPr>
              <a:t>Results</a:t>
            </a:r>
          </a:p>
        </p:txBody>
      </p:sp>
      <p:graphicFrame>
        <p:nvGraphicFramePr>
          <p:cNvPr id="4" name="Chart 3">
            <a:extLst>
              <a:ext uri="{FF2B5EF4-FFF2-40B4-BE49-F238E27FC236}">
                <a16:creationId xmlns:a16="http://schemas.microsoft.com/office/drawing/2014/main" id="{96EF11D0-28B7-9D30-83B7-3D01FFADA2AE}"/>
              </a:ext>
            </a:extLst>
          </p:cNvPr>
          <p:cNvGraphicFramePr>
            <a:graphicFrameLocks/>
          </p:cNvGraphicFramePr>
          <p:nvPr>
            <p:extLst>
              <p:ext uri="{D42A27DB-BD31-4B8C-83A1-F6EECF244321}">
                <p14:modId xmlns:p14="http://schemas.microsoft.com/office/powerpoint/2010/main" val="1731801670"/>
              </p:ext>
            </p:extLst>
          </p:nvPr>
        </p:nvGraphicFramePr>
        <p:xfrm>
          <a:off x="6324600" y="379571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850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8286"/>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lvl="1" algn="l" rtl="0">
              <a:lnSpc>
                <a:spcPct val="90000"/>
              </a:lnSpc>
              <a:spcBef>
                <a:spcPct val="0"/>
              </a:spcBef>
            </a:pPr>
            <a:r>
              <a:rPr lang="tr-TR" sz="2400" b="1" dirty="0">
                <a:solidFill>
                  <a:schemeClr val="lt1"/>
                </a:solidFill>
                <a:latin typeface="+mn-lt"/>
                <a:ea typeface="+mn-ea"/>
                <a:cs typeface="+mn-cs"/>
              </a:rPr>
              <a:t>The Weight and BMI of Patients</a:t>
            </a:r>
            <a:endParaRPr lang="en-US" sz="2400" dirty="0">
              <a:ln w="0"/>
              <a:solidFill>
                <a:schemeClr val="lt1"/>
              </a:solidFill>
              <a:effectLst>
                <a:outerShdw blurRad="38100" dist="19050" dir="2700000" algn="tl" rotWithShape="0">
                  <a:schemeClr val="dk1">
                    <a:alpha val="40000"/>
                  </a:schemeClr>
                </a:outerShdw>
              </a:effectLst>
              <a:latin typeface="+mn-lt"/>
              <a:ea typeface="+mn-ea"/>
              <a:cs typeface="+mn-cs"/>
            </a:endParaRPr>
          </a:p>
        </p:txBody>
      </p:sp>
      <p:sp>
        <p:nvSpPr>
          <p:cNvPr id="3" name="Content Placeholder 2"/>
          <p:cNvSpPr>
            <a:spLocks noGrp="1"/>
          </p:cNvSpPr>
          <p:nvPr>
            <p:ph idx="1"/>
          </p:nvPr>
        </p:nvSpPr>
        <p:spPr>
          <a:xfrm>
            <a:off x="252919" y="1679279"/>
            <a:ext cx="6138153" cy="4595062"/>
          </a:xfrm>
        </p:spPr>
        <p:txBody>
          <a:bodyPr>
            <a:noAutofit/>
          </a:bodyPr>
          <a:lstStyle/>
          <a:p>
            <a:pPr>
              <a:lnSpc>
                <a:spcPct val="150000"/>
              </a:lnSpc>
            </a:pPr>
            <a:r>
              <a:rPr lang="en-US" sz="2000" dirty="0">
                <a:latin typeface="Times New Roman" panose="02020603050405020304" pitchFamily="18" charset="0"/>
                <a:cs typeface="Times New Roman" panose="02020603050405020304" pitchFamily="18" charset="0"/>
              </a:rPr>
              <a:t>There is a significant difference between weight, BMI and groups studied, patients with obesity significantly excellence in mean of height of patients and BMI.</a:t>
            </a:r>
          </a:p>
          <a:p>
            <a:pPr>
              <a:lnSpc>
                <a:spcPct val="150000"/>
              </a:lnSpc>
            </a:pPr>
            <a:r>
              <a:rPr lang="en-US" sz="2000" dirty="0">
                <a:latin typeface="Times New Roman" panose="02020603050405020304" pitchFamily="18" charset="0"/>
                <a:cs typeface="Times New Roman" panose="02020603050405020304" pitchFamily="18" charset="0"/>
              </a:rPr>
              <a:t>Data pointed that there is a strong positive significant correlation between weight and BMI of patients and groups studied.</a:t>
            </a:r>
          </a:p>
        </p:txBody>
      </p:sp>
      <p:sp>
        <p:nvSpPr>
          <p:cNvPr id="6" name="Slide Number Placeholder 5"/>
          <p:cNvSpPr>
            <a:spLocks noGrp="1"/>
          </p:cNvSpPr>
          <p:nvPr>
            <p:ph type="sldNum" sz="quarter" idx="12"/>
          </p:nvPr>
        </p:nvSpPr>
        <p:spPr/>
        <p:txBody>
          <a:bodyPr/>
          <a:lstStyle/>
          <a:p>
            <a:fld id="{5D0E74C8-B4D0-422C-90F3-30C5DE187F49}" type="slidenum">
              <a:rPr lang="en-US" smtClean="0"/>
              <a:t>8</a:t>
            </a:fld>
            <a:endParaRPr lang="en-US"/>
          </a:p>
        </p:txBody>
      </p:sp>
      <p:graphicFrame>
        <p:nvGraphicFramePr>
          <p:cNvPr id="4" name="Table 3">
            <a:extLst>
              <a:ext uri="{FF2B5EF4-FFF2-40B4-BE49-F238E27FC236}">
                <a16:creationId xmlns:a16="http://schemas.microsoft.com/office/drawing/2014/main" id="{EADF10BC-F059-937B-F4B6-F311B47AB40A}"/>
              </a:ext>
            </a:extLst>
          </p:cNvPr>
          <p:cNvGraphicFramePr>
            <a:graphicFrameLocks noGrp="1"/>
          </p:cNvGraphicFramePr>
          <p:nvPr>
            <p:extLst>
              <p:ext uri="{D42A27DB-BD31-4B8C-83A1-F6EECF244321}">
                <p14:modId xmlns:p14="http://schemas.microsoft.com/office/powerpoint/2010/main" val="101900654"/>
              </p:ext>
            </p:extLst>
          </p:nvPr>
        </p:nvGraphicFramePr>
        <p:xfrm>
          <a:off x="6536987" y="1679279"/>
          <a:ext cx="5206486" cy="1632170"/>
        </p:xfrm>
        <a:graphic>
          <a:graphicData uri="http://schemas.openxmlformats.org/drawingml/2006/table">
            <a:tbl>
              <a:tblPr>
                <a:tableStyleId>{5C22544A-7EE6-4342-B048-85BDC9FD1C3A}</a:tableStyleId>
              </a:tblPr>
              <a:tblGrid>
                <a:gridCol w="2154840">
                  <a:extLst>
                    <a:ext uri="{9D8B030D-6E8A-4147-A177-3AD203B41FA5}">
                      <a16:colId xmlns:a16="http://schemas.microsoft.com/office/drawing/2014/main" val="20000"/>
                    </a:ext>
                  </a:extLst>
                </a:gridCol>
                <a:gridCol w="3051646">
                  <a:extLst>
                    <a:ext uri="{9D8B030D-6E8A-4147-A177-3AD203B41FA5}">
                      <a16:colId xmlns:a16="http://schemas.microsoft.com/office/drawing/2014/main" val="20001"/>
                    </a:ext>
                  </a:extLst>
                </a:gridCol>
              </a:tblGrid>
              <a:tr h="358820">
                <a:tc>
                  <a:txBody>
                    <a:bodyPr/>
                    <a:lstStyle/>
                    <a:p>
                      <a:pPr marL="38100" marR="38100">
                        <a:lnSpc>
                          <a:spcPct val="115000"/>
                        </a:lnSpc>
                        <a:spcAft>
                          <a:spcPts val="0"/>
                        </a:spcAft>
                      </a:pPr>
                      <a:r>
                        <a:rPr lang="en-US" sz="1600" dirty="0">
                          <a:solidFill>
                            <a:srgbClr val="FF0000"/>
                          </a:solidFill>
                          <a:effectLst/>
                        </a:rPr>
                        <a:t>Group of study</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noFill/>
                  </a:tcPr>
                </a:tc>
                <a:tc>
                  <a:txBody>
                    <a:bodyPr/>
                    <a:lstStyle/>
                    <a:p>
                      <a:pPr marL="38100" marR="38100" algn="ctr">
                        <a:lnSpc>
                          <a:spcPct val="115000"/>
                        </a:lnSpc>
                        <a:spcAft>
                          <a:spcPts val="0"/>
                        </a:spcAft>
                      </a:pPr>
                      <a:r>
                        <a:rPr lang="en-US" sz="1600" dirty="0">
                          <a:solidFill>
                            <a:srgbClr val="FF0000"/>
                          </a:solidFill>
                          <a:effectLst/>
                        </a:rPr>
                        <a:t>BMI (kg/m2)</a:t>
                      </a:r>
                    </a:p>
                  </a:txBody>
                  <a:tcPr marL="68580" marR="68580" marT="0" marB="0">
                    <a:noFill/>
                  </a:tcPr>
                </a:tc>
                <a:extLst>
                  <a:ext uri="{0D108BD9-81ED-4DB2-BD59-A6C34878D82A}">
                    <a16:rowId xmlns:a16="http://schemas.microsoft.com/office/drawing/2014/main" val="10000"/>
                  </a:ext>
                </a:extLst>
              </a:tr>
              <a:tr h="740088">
                <a:tc>
                  <a:txBody>
                    <a:bodyPr/>
                    <a:lstStyle/>
                    <a:p>
                      <a:pPr marL="38100" marR="38100" algn="just">
                        <a:lnSpc>
                          <a:spcPct val="115000"/>
                        </a:lnSpc>
                        <a:spcAft>
                          <a:spcPts val="0"/>
                        </a:spcAft>
                      </a:pPr>
                      <a:r>
                        <a:rPr lang="en-US" sz="1600" dirty="0">
                          <a:effectLst/>
                        </a:rPr>
                        <a:t>persons with obesity and periodontal disease</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lvl="0" indent="0" algn="ctr" defTabSz="914400" rtl="0" eaLnBrk="1" fontAlgn="auto" latinLnBrk="0" hangingPunct="1">
                        <a:lnSpc>
                          <a:spcPct val="115000"/>
                        </a:lnSpc>
                        <a:spcBef>
                          <a:spcPts val="0"/>
                        </a:spcBef>
                        <a:spcAft>
                          <a:spcPts val="0"/>
                        </a:spcAft>
                        <a:buClrTx/>
                        <a:buSzTx/>
                        <a:buFontTx/>
                        <a:buNone/>
                        <a:tabLst/>
                        <a:defRPr/>
                      </a:pPr>
                      <a:r>
                        <a:rPr lang="en-US" sz="2000" dirty="0">
                          <a:effectLst/>
                        </a:rPr>
                        <a:t>23.89</a:t>
                      </a:r>
                    </a:p>
                  </a:txBody>
                  <a:tcPr marL="68580" marR="68580" marT="0" marB="0" anchor="ctr">
                    <a:solidFill>
                      <a:schemeClr val="accent2">
                        <a:lumMod val="20000"/>
                        <a:lumOff val="80000"/>
                      </a:schemeClr>
                    </a:solidFill>
                  </a:tcPr>
                </a:tc>
                <a:extLst>
                  <a:ext uri="{0D108BD9-81ED-4DB2-BD59-A6C34878D82A}">
                    <a16:rowId xmlns:a16="http://schemas.microsoft.com/office/drawing/2014/main" val="10003"/>
                  </a:ext>
                </a:extLst>
              </a:tr>
              <a:tr h="448612">
                <a:tc>
                  <a:txBody>
                    <a:bodyPr/>
                    <a:lstStyle/>
                    <a:p>
                      <a:pPr marL="38100" marR="38100" algn="just">
                        <a:lnSpc>
                          <a:spcPct val="115000"/>
                        </a:lnSpc>
                        <a:spcAft>
                          <a:spcPts val="0"/>
                        </a:spcAft>
                      </a:pPr>
                      <a:r>
                        <a:rPr lang="en-US" sz="1600" dirty="0">
                          <a:effectLst/>
                        </a:rPr>
                        <a:t>persons with obesity</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38100" marR="38100" lvl="0" indent="0" algn="ctr" defTabSz="914400" rtl="0" eaLnBrk="1" fontAlgn="auto" latinLnBrk="0" hangingPunct="1">
                        <a:lnSpc>
                          <a:spcPct val="115000"/>
                        </a:lnSpc>
                        <a:spcBef>
                          <a:spcPts val="0"/>
                        </a:spcBef>
                        <a:spcAft>
                          <a:spcPts val="0"/>
                        </a:spcAft>
                        <a:buClrTx/>
                        <a:buSzTx/>
                        <a:buFontTx/>
                        <a:buNone/>
                        <a:tabLst/>
                        <a:defRPr/>
                      </a:pPr>
                      <a:r>
                        <a:rPr lang="en-US" sz="2000" dirty="0">
                          <a:effectLst/>
                        </a:rPr>
                        <a:t>30.12</a:t>
                      </a:r>
                    </a:p>
                  </a:txBody>
                  <a:tcPr marL="68580" marR="68580" marT="0" marB="0" anchor="ctr"/>
                </a:tc>
                <a:extLst>
                  <a:ext uri="{0D108BD9-81ED-4DB2-BD59-A6C34878D82A}">
                    <a16:rowId xmlns:a16="http://schemas.microsoft.com/office/drawing/2014/main" val="10004"/>
                  </a:ext>
                </a:extLst>
              </a:tr>
            </a:tbl>
          </a:graphicData>
        </a:graphic>
      </p:graphicFrame>
      <p:graphicFrame>
        <p:nvGraphicFramePr>
          <p:cNvPr id="5" name="Chart 4">
            <a:extLst>
              <a:ext uri="{FF2B5EF4-FFF2-40B4-BE49-F238E27FC236}">
                <a16:creationId xmlns:a16="http://schemas.microsoft.com/office/drawing/2014/main" id="{B3ECE7B5-F151-4B75-5544-AE5995AB05AD}"/>
              </a:ext>
            </a:extLst>
          </p:cNvPr>
          <p:cNvGraphicFramePr>
            <a:graphicFrameLocks/>
          </p:cNvGraphicFramePr>
          <p:nvPr>
            <p:extLst>
              <p:ext uri="{D42A27DB-BD31-4B8C-83A1-F6EECF244321}">
                <p14:modId xmlns:p14="http://schemas.microsoft.com/office/powerpoint/2010/main" val="2287776582"/>
              </p:ext>
            </p:extLst>
          </p:nvPr>
        </p:nvGraphicFramePr>
        <p:xfrm>
          <a:off x="6719684" y="3807121"/>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6133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8800"/>
          </a:xfrm>
        </p:spPr>
        <p:style>
          <a:lnRef idx="2">
            <a:schemeClr val="dk1">
              <a:shade val="50000"/>
            </a:schemeClr>
          </a:lnRef>
          <a:fillRef idx="1">
            <a:schemeClr val="dk1"/>
          </a:fillRef>
          <a:effectRef idx="0">
            <a:schemeClr val="dk1"/>
          </a:effectRef>
          <a:fontRef idx="minor">
            <a:schemeClr val="lt1"/>
          </a:fontRef>
        </p:style>
        <p:txBody>
          <a:bodyPr/>
          <a:lstStyle/>
          <a:p>
            <a:pPr lvl="1"/>
            <a:r>
              <a:rPr lang="tr-TR" b="1" dirty="0">
                <a:solidFill>
                  <a:schemeClr val="lt1"/>
                </a:solidFill>
                <a:latin typeface="+mn-lt"/>
                <a:ea typeface="+mn-ea"/>
                <a:cs typeface="+mn-cs"/>
              </a:rPr>
              <a:t>Homa-IR Level and Groups Studied</a:t>
            </a:r>
            <a:endParaRPr lang="en-US" sz="1600" dirty="0">
              <a:solidFill>
                <a:schemeClr val="lt1"/>
              </a:solidFill>
              <a:latin typeface="+mn-lt"/>
              <a:ea typeface="+mn-ea"/>
              <a:cs typeface="+mn-cs"/>
            </a:endParaRPr>
          </a:p>
        </p:txBody>
      </p:sp>
      <p:sp>
        <p:nvSpPr>
          <p:cNvPr id="5" name="Footer Placeholder 4"/>
          <p:cNvSpPr>
            <a:spLocks noGrp="1"/>
          </p:cNvSpPr>
          <p:nvPr>
            <p:ph type="ftr" sz="quarter" idx="11"/>
          </p:nvPr>
        </p:nvSpPr>
        <p:spPr>
          <a:xfrm>
            <a:off x="4024952" y="6270816"/>
            <a:ext cx="4114800" cy="365125"/>
          </a:xfrm>
        </p:spPr>
        <p:txBody>
          <a:bodyPr/>
          <a:lstStyle/>
          <a:p>
            <a:r>
              <a:rPr lang="tr-TR" dirty="0"/>
              <a:t>Abdulrahman Khalid Mssdf Albukhalefah</a:t>
            </a:r>
            <a:endParaRPr lang="en-US" dirty="0"/>
          </a:p>
        </p:txBody>
      </p:sp>
      <p:sp>
        <p:nvSpPr>
          <p:cNvPr id="6" name="Slide Number Placeholder 5"/>
          <p:cNvSpPr>
            <a:spLocks noGrp="1"/>
          </p:cNvSpPr>
          <p:nvPr>
            <p:ph type="sldNum" sz="quarter" idx="12"/>
          </p:nvPr>
        </p:nvSpPr>
        <p:spPr/>
        <p:txBody>
          <a:bodyPr/>
          <a:lstStyle/>
          <a:p>
            <a:fld id="{5D0E74C8-B4D0-422C-90F3-30C5DE187F49}" type="slidenum">
              <a:rPr lang="en-US" smtClean="0"/>
              <a:t>9</a:t>
            </a:fld>
            <a:endParaRPr lang="en-US"/>
          </a:p>
        </p:txBody>
      </p:sp>
      <p:sp>
        <p:nvSpPr>
          <p:cNvPr id="3" name="Rectangle 2"/>
          <p:cNvSpPr/>
          <p:nvPr/>
        </p:nvSpPr>
        <p:spPr>
          <a:xfrm>
            <a:off x="545999" y="1884360"/>
            <a:ext cx="6155987" cy="2126864"/>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results showed that no significant differences between the mean of Homa-IR levels of the four groups studied while persons with obesity showed upper level of HOMA-IR which recorded 0.96 % as compared with 0.66 % for healthy individuals control group while persons with obesity.</a:t>
            </a:r>
          </a:p>
        </p:txBody>
      </p:sp>
      <p:graphicFrame>
        <p:nvGraphicFramePr>
          <p:cNvPr id="4" name="Table 3">
            <a:extLst>
              <a:ext uri="{FF2B5EF4-FFF2-40B4-BE49-F238E27FC236}">
                <a16:creationId xmlns:a16="http://schemas.microsoft.com/office/drawing/2014/main" id="{FF6F7E7A-C8D6-7DD9-8A3D-571C727788D6}"/>
              </a:ext>
            </a:extLst>
          </p:cNvPr>
          <p:cNvGraphicFramePr>
            <a:graphicFrameLocks noGrp="1"/>
          </p:cNvGraphicFramePr>
          <p:nvPr>
            <p:extLst>
              <p:ext uri="{D42A27DB-BD31-4B8C-83A1-F6EECF244321}">
                <p14:modId xmlns:p14="http://schemas.microsoft.com/office/powerpoint/2010/main" val="2231163430"/>
              </p:ext>
            </p:extLst>
          </p:nvPr>
        </p:nvGraphicFramePr>
        <p:xfrm>
          <a:off x="7067550" y="1221939"/>
          <a:ext cx="4907199" cy="1632966"/>
        </p:xfrm>
        <a:graphic>
          <a:graphicData uri="http://schemas.openxmlformats.org/drawingml/2006/table">
            <a:tbl>
              <a:tblPr>
                <a:tableStyleId>{5C22544A-7EE6-4342-B048-85BDC9FD1C3A}</a:tableStyleId>
              </a:tblPr>
              <a:tblGrid>
                <a:gridCol w="3644280">
                  <a:extLst>
                    <a:ext uri="{9D8B030D-6E8A-4147-A177-3AD203B41FA5}">
                      <a16:colId xmlns:a16="http://schemas.microsoft.com/office/drawing/2014/main" val="20000"/>
                    </a:ext>
                  </a:extLst>
                </a:gridCol>
                <a:gridCol w="1262919">
                  <a:extLst>
                    <a:ext uri="{9D8B030D-6E8A-4147-A177-3AD203B41FA5}">
                      <a16:colId xmlns:a16="http://schemas.microsoft.com/office/drawing/2014/main" val="20001"/>
                    </a:ext>
                  </a:extLst>
                </a:gridCol>
              </a:tblGrid>
              <a:tr h="277185">
                <a:tc>
                  <a:txBody>
                    <a:bodyPr/>
                    <a:lstStyle/>
                    <a:p>
                      <a:pPr marL="38100" marR="38100">
                        <a:lnSpc>
                          <a:spcPct val="115000"/>
                        </a:lnSpc>
                        <a:spcAft>
                          <a:spcPts val="0"/>
                        </a:spcAft>
                      </a:pPr>
                      <a:r>
                        <a:rPr lang="en-US" sz="1600" dirty="0">
                          <a:solidFill>
                            <a:srgbClr val="FF0000"/>
                          </a:solidFill>
                          <a:effectLst/>
                        </a:rPr>
                        <a:t>Group of study</a:t>
                      </a:r>
                      <a:endParaRPr lang="en-US" sz="2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noFill/>
                  </a:tcPr>
                </a:tc>
                <a:tc>
                  <a:txBody>
                    <a:bodyPr/>
                    <a:lstStyle/>
                    <a:p>
                      <a:pPr marL="38100" algn="ctr">
                        <a:lnSpc>
                          <a:spcPct val="115000"/>
                        </a:lnSpc>
                        <a:spcAft>
                          <a:spcPts val="0"/>
                        </a:spcAft>
                      </a:pPr>
                      <a:r>
                        <a:rPr lang="en-US" sz="1600" kern="1200" dirty="0">
                          <a:solidFill>
                            <a:srgbClr val="FF0000"/>
                          </a:solidFill>
                          <a:effectLst/>
                          <a:latin typeface="+mn-lt"/>
                          <a:ea typeface="+mn-ea"/>
                          <a:cs typeface="+mn-cs"/>
                        </a:rPr>
                        <a:t>Homa-IR Level</a:t>
                      </a:r>
                    </a:p>
                  </a:txBody>
                  <a:tcPr marL="68580" marR="68580" marT="0" marB="0">
                    <a:noFill/>
                  </a:tcPr>
                </a:tc>
                <a:extLst>
                  <a:ext uri="{0D108BD9-81ED-4DB2-BD59-A6C34878D82A}">
                    <a16:rowId xmlns:a16="http://schemas.microsoft.com/office/drawing/2014/main" val="10000"/>
                  </a:ext>
                </a:extLst>
              </a:tr>
              <a:tr h="260865">
                <a:tc>
                  <a:txBody>
                    <a:bodyPr/>
                    <a:lstStyle/>
                    <a:p>
                      <a:pPr marL="38100" marR="38100" lvl="0" indent="0" algn="just" defTabSz="914400" rtl="0" eaLnBrk="1" fontAlgn="auto" latinLnBrk="0" hangingPunct="1">
                        <a:lnSpc>
                          <a:spcPct val="115000"/>
                        </a:lnSpc>
                        <a:spcBef>
                          <a:spcPts val="0"/>
                        </a:spcBef>
                        <a:spcAft>
                          <a:spcPts val="0"/>
                        </a:spcAft>
                        <a:buClrTx/>
                        <a:buSzTx/>
                        <a:buFontTx/>
                        <a:buNone/>
                        <a:tabLst/>
                        <a:defRPr/>
                      </a:pPr>
                      <a:r>
                        <a:rPr lang="en-US" sz="1600" dirty="0">
                          <a:effectLst/>
                        </a:rPr>
                        <a:t>Healthy individuals (persons without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38100" marR="38100" algn="just">
                        <a:lnSpc>
                          <a:spcPct val="115000"/>
                        </a:lnSpc>
                        <a:spcAft>
                          <a:spcPts val="0"/>
                        </a:spcAft>
                      </a:pP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0.666</a:t>
                      </a:r>
                    </a:p>
                  </a:txBody>
                  <a:tcPr marL="68580" marR="68580" marT="0" marB="0">
                    <a:solidFill>
                      <a:schemeClr val="accent2">
                        <a:lumMod val="20000"/>
                        <a:lumOff val="80000"/>
                      </a:schemeClr>
                    </a:solidFill>
                  </a:tcPr>
                </a:tc>
                <a:extLst>
                  <a:ext uri="{0D108BD9-81ED-4DB2-BD59-A6C34878D82A}">
                    <a16:rowId xmlns:a16="http://schemas.microsoft.com/office/drawing/2014/main" val="10001"/>
                  </a:ext>
                </a:extLst>
              </a:tr>
              <a:tr h="260865">
                <a:tc>
                  <a:txBody>
                    <a:bodyPr/>
                    <a:lstStyle/>
                    <a:p>
                      <a:pPr marL="38100" marR="38100" algn="just">
                        <a:lnSpc>
                          <a:spcPct val="115000"/>
                        </a:lnSpc>
                        <a:spcAft>
                          <a:spcPts val="0"/>
                        </a:spcAft>
                      </a:pPr>
                      <a:r>
                        <a:rPr lang="en-US" sz="1600" dirty="0">
                          <a:effectLst/>
                        </a:rPr>
                        <a:t>Persons with obesity</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2">
                        <a:lumMod val="20000"/>
                        <a:lumOff val="80000"/>
                      </a:schemeClr>
                    </a:solidFill>
                  </a:tcPr>
                </a:tc>
                <a:tc>
                  <a:txBody>
                    <a:bodyPr/>
                    <a:lstStyle/>
                    <a:p>
                      <a:pPr marL="38100" marR="38100" algn="ctr">
                        <a:lnSpc>
                          <a:spcPct val="115000"/>
                        </a:lnSpc>
                        <a:spcAft>
                          <a:spcPts val="0"/>
                        </a:spcAft>
                      </a:pPr>
                      <a:r>
                        <a:rPr lang="en-US" sz="1600" kern="1200" dirty="0">
                          <a:solidFill>
                            <a:schemeClr val="dk1"/>
                          </a:solidFill>
                          <a:effectLst/>
                          <a:latin typeface="Calibri" panose="020F0502020204030204" pitchFamily="34" charset="0"/>
                          <a:ea typeface="Times New Roman" panose="02020603050405020304" pitchFamily="18" charset="0"/>
                          <a:cs typeface="Arial" panose="020B0604020202020204" pitchFamily="34" charset="0"/>
                        </a:rPr>
                        <a:t>0.9633</a:t>
                      </a:r>
                    </a:p>
                  </a:txBody>
                  <a:tcPr marL="68580" marR="68580" marT="0" marB="0">
                    <a:solidFill>
                      <a:schemeClr val="accent2">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7" name="Chart 6">
            <a:extLst>
              <a:ext uri="{FF2B5EF4-FFF2-40B4-BE49-F238E27FC236}">
                <a16:creationId xmlns:a16="http://schemas.microsoft.com/office/drawing/2014/main" id="{D9DB6694-A5F9-8DCB-B8A7-31E009F4C7EF}"/>
              </a:ext>
            </a:extLst>
          </p:cNvPr>
          <p:cNvGraphicFramePr>
            <a:graphicFrameLocks/>
          </p:cNvGraphicFramePr>
          <p:nvPr>
            <p:extLst>
              <p:ext uri="{D42A27DB-BD31-4B8C-83A1-F6EECF244321}">
                <p14:modId xmlns:p14="http://schemas.microsoft.com/office/powerpoint/2010/main" val="3286753946"/>
              </p:ext>
            </p:extLst>
          </p:nvPr>
        </p:nvGraphicFramePr>
        <p:xfrm>
          <a:off x="7238929" y="361315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2259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3555</TotalTime>
  <Words>1009</Words>
  <Application>Microsoft Office PowerPoint</Application>
  <PresentationFormat>Widescreen</PresentationFormat>
  <Paragraphs>106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Verdana</vt:lpstr>
      <vt:lpstr>Office Theme</vt:lpstr>
      <vt:lpstr>PowerPoint Presentation</vt:lpstr>
      <vt:lpstr>Aim of study</vt:lpstr>
      <vt:lpstr>Introduction</vt:lpstr>
      <vt:lpstr>Introduction</vt:lpstr>
      <vt:lpstr>Introduction </vt:lpstr>
      <vt:lpstr>Specimen collection </vt:lpstr>
      <vt:lpstr>Age of Patients of Groups Studied</vt:lpstr>
      <vt:lpstr>The Weight and BMI of Patients</vt:lpstr>
      <vt:lpstr>Homa-IR Level and Groups Studied</vt:lpstr>
      <vt:lpstr>Amylase Activity and Groups Studied</vt:lpstr>
      <vt:lpstr>Insulin Level and Groups Studied</vt:lpstr>
      <vt:lpstr>Total Cholesterol Level and Groups Studied</vt:lpstr>
      <vt:lpstr>Conclusions</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Republic of Iraq Ministry of Higher Education &amp; Scientific Research University Of Anbar College of Science</dc:title>
  <dc:creator>Windows User</dc:creator>
  <cp:lastModifiedBy>HUSSEIN NAYYEF</cp:lastModifiedBy>
  <cp:revision>99</cp:revision>
  <dcterms:created xsi:type="dcterms:W3CDTF">2023-04-08T18:38:31Z</dcterms:created>
  <dcterms:modified xsi:type="dcterms:W3CDTF">2023-12-18T11:29:56Z</dcterms:modified>
</cp:coreProperties>
</file>