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1.xml" ContentType="application/vnd.openxmlformats-officedocument.themeOverride+xml"/>
  <Override PartName="/ppt/notesSlides/notesSlide2.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2.xml" ContentType="application/vnd.openxmlformats-officedocument.themeOverride+xml"/>
  <Override PartName="/ppt/notesSlides/notesSlide3.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3.xml" ContentType="application/vnd.openxmlformats-officedocument.themeOverr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4.xml" ContentType="application/vnd.openxmlformats-officedocument.themeOverr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15.xml" ContentType="application/vnd.openxmlformats-officedocument.themeOverr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1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3">
  <p:sldMasterIdLst>
    <p:sldMasterId id="2147483810" r:id="rId1"/>
  </p:sldMasterIdLst>
  <p:notesMasterIdLst>
    <p:notesMasterId r:id="rId23"/>
  </p:notesMasterIdLst>
  <p:sldIdLst>
    <p:sldId id="256" r:id="rId2"/>
    <p:sldId id="257" r:id="rId3"/>
    <p:sldId id="258" r:id="rId4"/>
    <p:sldId id="299" r:id="rId5"/>
    <p:sldId id="301" r:id="rId6"/>
    <p:sldId id="260" r:id="rId7"/>
    <p:sldId id="286" r:id="rId8"/>
    <p:sldId id="294" r:id="rId9"/>
    <p:sldId id="288" r:id="rId10"/>
    <p:sldId id="287" r:id="rId11"/>
    <p:sldId id="295" r:id="rId12"/>
    <p:sldId id="289" r:id="rId13"/>
    <p:sldId id="298" r:id="rId14"/>
    <p:sldId id="290" r:id="rId15"/>
    <p:sldId id="291" r:id="rId16"/>
    <p:sldId id="292" r:id="rId17"/>
    <p:sldId id="296" r:id="rId18"/>
    <p:sldId id="293" r:id="rId19"/>
    <p:sldId id="297" r:id="rId20"/>
    <p:sldId id="261" r:id="rId21"/>
    <p:sldId id="28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8351" autoAdjust="0"/>
  </p:normalViewPr>
  <p:slideViewPr>
    <p:cSldViewPr snapToGrid="0">
      <p:cViewPr varScale="1">
        <p:scale>
          <a:sx n="66" d="100"/>
          <a:sy n="66" d="100"/>
        </p:scale>
        <p:origin x="2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15.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16.xm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package" Target="../embeddings/Microsoft_Excel_Worksheet15.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332555652765628"/>
          <c:y val="5.353870492215871E-2"/>
          <c:w val="0.86374330327353166"/>
          <c:h val="0.83906173372164095"/>
        </c:manualLayout>
      </c:layout>
      <c:barChart>
        <c:barDir val="col"/>
        <c:grouping val="stack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Pt>
            <c:idx val="0"/>
            <c:invertIfNegative val="0"/>
            <c:bubble3D val="0"/>
            <c:spPr>
              <a:solidFill>
                <a:schemeClr val="accent1">
                  <a:lumMod val="75000"/>
                </a:schemeClr>
              </a:solidFill>
              <a:ln>
                <a:noFill/>
              </a:ln>
              <a:effectLst>
                <a:innerShdw blurRad="114300">
                  <a:schemeClr val="accent1"/>
                </a:innerShdw>
              </a:effectLst>
            </c:spPr>
            <c:extLst xmlns:c16r2="http://schemas.microsoft.com/office/drawing/2015/06/chart">
              <c:ext xmlns:c16="http://schemas.microsoft.com/office/drawing/2014/chart" uri="{C3380CC4-5D6E-409C-BE32-E72D297353CC}">
                <c16:uniqueId val="{00000001-9B5F-4942-8B87-AA877A216FC2}"/>
              </c:ext>
            </c:extLst>
          </c:dPt>
          <c:errBars>
            <c:errBarType val="both"/>
            <c:errValType val="stdErr"/>
            <c:noEndCap val="0"/>
            <c:spPr>
              <a:noFill/>
              <a:ln w="9525">
                <a:solidFill>
                  <a:schemeClr val="tx1">
                    <a:lumMod val="50000"/>
                    <a:lumOff val="50000"/>
                  </a:schemeClr>
                </a:solidFill>
                <a:round/>
              </a:ln>
              <a:effectLst/>
            </c:spPr>
          </c:errBars>
          <c:val>
            <c:numRef>
              <c:f>ورقة1!$B$33:$B$34</c:f>
              <c:numCache>
                <c:formatCode>General</c:formatCode>
                <c:ptCount val="2"/>
                <c:pt idx="0">
                  <c:v>23.550000000000004</c:v>
                </c:pt>
                <c:pt idx="1">
                  <c:v>15.109999999999994</c:v>
                </c:pt>
              </c:numCache>
            </c:numRef>
          </c:val>
          <c:extLst xmlns:c16r2="http://schemas.microsoft.com/office/drawing/2015/06/chart">
            <c:ext xmlns:c16="http://schemas.microsoft.com/office/drawing/2014/chart" uri="{C3380CC4-5D6E-409C-BE32-E72D297353CC}">
              <c16:uniqueId val="{00000002-9B5F-4942-8B87-AA877A216FC2}"/>
            </c:ext>
          </c:extLst>
        </c:ser>
        <c:dLbls>
          <c:showLegendKey val="0"/>
          <c:showVal val="0"/>
          <c:showCatName val="0"/>
          <c:showSerName val="0"/>
          <c:showPercent val="0"/>
          <c:showBubbleSize val="0"/>
        </c:dLbls>
        <c:gapWidth val="150"/>
        <c:overlap val="100"/>
        <c:axId val="277105248"/>
        <c:axId val="277112304"/>
      </c:barChart>
      <c:catAx>
        <c:axId val="277105248"/>
        <c:scaling>
          <c:orientation val="minMax"/>
        </c:scaling>
        <c:delete val="1"/>
        <c:axPos val="b"/>
        <c:title>
          <c:tx>
            <c:rich>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hair loss patient</a:t>
                </a:r>
                <a:r>
                  <a:rPr lang="en-US"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rPr>
                  <a:t>               </a:t>
                </a:r>
                <a:r>
                  <a:rPr lang="en-US"/>
                  <a:t>non hair loss indivitual </a:t>
                </a:r>
                <a:endParaRPr lang="ar-SA"/>
              </a:p>
            </c:rich>
          </c:tx>
          <c:layout>
            <c:manualLayout>
              <c:xMode val="edge"/>
              <c:yMode val="edge"/>
              <c:x val="0.24060758908803881"/>
              <c:y val="0.8984375"/>
            </c:manualLayout>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none"/>
        <c:minorTickMark val="none"/>
        <c:tickLblPos val="nextTo"/>
        <c:crossAx val="277112304"/>
        <c:crosses val="autoZero"/>
        <c:auto val="1"/>
        <c:lblAlgn val="ctr"/>
        <c:lblOffset val="100"/>
        <c:noMultiLvlLbl val="0"/>
      </c:catAx>
      <c:valAx>
        <c:axId val="277112304"/>
        <c:scaling>
          <c:orientation val="minMax"/>
        </c:scaling>
        <c:delete val="0"/>
        <c:axPos val="l"/>
        <c:majorGridlines>
          <c:spPr>
            <a:ln>
              <a:solidFill>
                <a:schemeClr val="tx1">
                  <a:lumMod val="15000"/>
                  <a:lumOff val="85000"/>
                </a:schemeClr>
              </a:solidFill>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ar-SA" dirty="0"/>
                  <a:t> </a:t>
                </a:r>
                <a:r>
                  <a:rPr lang="en-US" dirty="0"/>
                  <a:t>Mean of Fatt (kg)</a:t>
                </a:r>
                <a:endParaRPr lang="ar-SA" dirty="0"/>
              </a:p>
            </c:rich>
          </c:tx>
          <c:layout>
            <c:manualLayout>
              <c:xMode val="edge"/>
              <c:yMode val="edge"/>
              <c:x val="9.5778652668416456E-3"/>
              <c:y val="0.26126927493438323"/>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crossAx val="27710524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sz="1000">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581330974125428"/>
          <c:y val="5.0925925925925923E-2"/>
          <c:w val="0.82363113351713424"/>
          <c:h val="0.83189546958804061"/>
        </c:manualLayout>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yVal>
            <c:numRef>
              <c:f>ورقة1!$P$43:$P$72</c:f>
              <c:numCache>
                <c:formatCode>General</c:formatCode>
                <c:ptCount val="30"/>
                <c:pt idx="0">
                  <c:v>47.12</c:v>
                </c:pt>
                <c:pt idx="1">
                  <c:v>112.38</c:v>
                </c:pt>
                <c:pt idx="2">
                  <c:v>39.479999999999997</c:v>
                </c:pt>
                <c:pt idx="3">
                  <c:v>125.5</c:v>
                </c:pt>
                <c:pt idx="4">
                  <c:v>75.8</c:v>
                </c:pt>
                <c:pt idx="5">
                  <c:v>225.9</c:v>
                </c:pt>
                <c:pt idx="6">
                  <c:v>175.8</c:v>
                </c:pt>
                <c:pt idx="7">
                  <c:v>95.75</c:v>
                </c:pt>
                <c:pt idx="8">
                  <c:v>150.35</c:v>
                </c:pt>
                <c:pt idx="9">
                  <c:v>190.8</c:v>
                </c:pt>
                <c:pt idx="10">
                  <c:v>47.12</c:v>
                </c:pt>
                <c:pt idx="11">
                  <c:v>112.38</c:v>
                </c:pt>
                <c:pt idx="12">
                  <c:v>39.479999999999997</c:v>
                </c:pt>
                <c:pt idx="13">
                  <c:v>125.5</c:v>
                </c:pt>
                <c:pt idx="14">
                  <c:v>75.8</c:v>
                </c:pt>
                <c:pt idx="15">
                  <c:v>225.9</c:v>
                </c:pt>
                <c:pt idx="16">
                  <c:v>175.8</c:v>
                </c:pt>
                <c:pt idx="17">
                  <c:v>95.75</c:v>
                </c:pt>
                <c:pt idx="18">
                  <c:v>150.35</c:v>
                </c:pt>
                <c:pt idx="19">
                  <c:v>190.8</c:v>
                </c:pt>
                <c:pt idx="20">
                  <c:v>47.12</c:v>
                </c:pt>
                <c:pt idx="21">
                  <c:v>112.38</c:v>
                </c:pt>
                <c:pt idx="22">
                  <c:v>39.479999999999997</c:v>
                </c:pt>
                <c:pt idx="23">
                  <c:v>125.5</c:v>
                </c:pt>
                <c:pt idx="24">
                  <c:v>75.8</c:v>
                </c:pt>
                <c:pt idx="25">
                  <c:v>225.9</c:v>
                </c:pt>
                <c:pt idx="26">
                  <c:v>175.8</c:v>
                </c:pt>
                <c:pt idx="27">
                  <c:v>95.75</c:v>
                </c:pt>
                <c:pt idx="28">
                  <c:v>150.35</c:v>
                </c:pt>
                <c:pt idx="29">
                  <c:v>190.8</c:v>
                </c:pt>
              </c:numCache>
            </c:numRef>
          </c:yVal>
          <c:smooth val="0"/>
          <c:extLst xmlns:c16r2="http://schemas.microsoft.com/office/drawing/2015/06/chart">
            <c:ext xmlns:c16="http://schemas.microsoft.com/office/drawing/2014/chart" uri="{C3380CC4-5D6E-409C-BE32-E72D297353CC}">
              <c16:uniqueId val="{00000000-7A65-49D8-8C0D-875044FC0A8A}"/>
            </c:ext>
          </c:extLst>
        </c:ser>
        <c:dLbls>
          <c:showLegendKey val="0"/>
          <c:showVal val="0"/>
          <c:showCatName val="0"/>
          <c:showSerName val="0"/>
          <c:showPercent val="0"/>
          <c:showBubbleSize val="0"/>
        </c:dLbls>
        <c:axId val="299942880"/>
        <c:axId val="299943272"/>
      </c:scatterChart>
      <c:valAx>
        <c:axId val="299942880"/>
        <c:scaling>
          <c:orientation val="maxMin"/>
        </c:scaling>
        <c:delete val="1"/>
        <c:axPos val="b"/>
        <c:title>
          <c:tx>
            <c:rich>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sz="1000" b="0" i="0" baseline="0">
                    <a:effectLst/>
                  </a:rPr>
                  <a:t>non hair loss individual</a:t>
                </a:r>
                <a:endParaRPr lang="en-US" sz="1000">
                  <a:effectLst/>
                </a:endParaRPr>
              </a:p>
            </c:rich>
          </c:tx>
          <c:layout>
            <c:manualLayout>
              <c:xMode val="edge"/>
              <c:yMode val="edge"/>
              <c:x val="0.26006913286782546"/>
              <c:y val="0.89726181339245947"/>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out"/>
        <c:minorTickMark val="none"/>
        <c:tickLblPos val="nextTo"/>
        <c:crossAx val="299943272"/>
        <c:crosses val="autoZero"/>
        <c:crossBetween val="midCat"/>
      </c:valAx>
      <c:valAx>
        <c:axId val="299943272"/>
        <c:scaling>
          <c:orientation val="minMax"/>
        </c:scaling>
        <c:delete val="1"/>
        <c:axPos val="r"/>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299942880"/>
        <c:crosses val="autoZero"/>
        <c:crossBetween val="midCat"/>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ar-IQ"/>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120715957436728"/>
          <c:y val="4.5548654244306416E-2"/>
          <c:w val="0.87132100173939064"/>
          <c:h val="0.81391304347826088"/>
        </c:manualLayout>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Pt>
            <c:idx val="0"/>
            <c:invertIfNegative val="0"/>
            <c:bubble3D val="0"/>
            <c:spPr>
              <a:solidFill>
                <a:schemeClr val="accent1">
                  <a:lumMod val="75000"/>
                </a:schemeClr>
              </a:solidFill>
              <a:ln>
                <a:noFill/>
              </a:ln>
              <a:effectLst>
                <a:innerShdw blurRad="114300">
                  <a:schemeClr val="accent1"/>
                </a:innerShdw>
              </a:effectLst>
            </c:spPr>
            <c:extLst xmlns:c16r2="http://schemas.microsoft.com/office/drawing/2015/06/chart">
              <c:ext xmlns:c16="http://schemas.microsoft.com/office/drawing/2014/chart" uri="{C3380CC4-5D6E-409C-BE32-E72D297353CC}">
                <c16:uniqueId val="{00000001-A23A-446A-84C6-8552000AE8D3}"/>
              </c:ext>
            </c:extLst>
          </c:dPt>
          <c:errBars>
            <c:errBarType val="both"/>
            <c:errValType val="stdErr"/>
            <c:noEndCap val="0"/>
            <c:spPr>
              <a:noFill/>
              <a:ln w="9525">
                <a:solidFill>
                  <a:schemeClr val="tx1">
                    <a:lumMod val="50000"/>
                    <a:lumOff val="50000"/>
                  </a:schemeClr>
                </a:solidFill>
                <a:round/>
              </a:ln>
              <a:effectLst/>
            </c:spPr>
          </c:errBars>
          <c:val>
            <c:numRef>
              <c:f>ورقة1!$O$122:$O$123</c:f>
              <c:numCache>
                <c:formatCode>General</c:formatCode>
                <c:ptCount val="2"/>
                <c:pt idx="0">
                  <c:v>105.3</c:v>
                </c:pt>
                <c:pt idx="1">
                  <c:v>95.7</c:v>
                </c:pt>
              </c:numCache>
            </c:numRef>
          </c:val>
          <c:extLst xmlns:c16r2="http://schemas.microsoft.com/office/drawing/2015/06/chart">
            <c:ext xmlns:c16="http://schemas.microsoft.com/office/drawing/2014/chart" uri="{C3380CC4-5D6E-409C-BE32-E72D297353CC}">
              <c16:uniqueId val="{00000002-A23A-446A-84C6-8552000AE8D3}"/>
            </c:ext>
          </c:extLst>
        </c:ser>
        <c:dLbls>
          <c:showLegendKey val="0"/>
          <c:showVal val="0"/>
          <c:showCatName val="0"/>
          <c:showSerName val="0"/>
          <c:showPercent val="0"/>
          <c:showBubbleSize val="0"/>
        </c:dLbls>
        <c:gapWidth val="164"/>
        <c:overlap val="-22"/>
        <c:axId val="299944840"/>
        <c:axId val="299945232"/>
      </c:barChart>
      <c:catAx>
        <c:axId val="299944840"/>
        <c:scaling>
          <c:orientation val="minMax"/>
        </c:scaling>
        <c:delete val="1"/>
        <c:axPos val="b"/>
        <c:title>
          <c:tx>
            <c:rich>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dirty="0"/>
                  <a:t>hair loss </a:t>
                </a:r>
                <a:r>
                  <a:rPr lang="en-US" dirty="0" err="1"/>
                  <a:t>pationt</a:t>
                </a:r>
                <a:r>
                  <a:rPr lang="en-US" sz="1000" b="1" i="0" u="none" strike="noStrike" kern="1200" baseline="0" dirty="0">
                    <a:solidFill>
                      <a:sysClr val="windowText" lastClr="000000"/>
                    </a:solidFill>
                    <a:latin typeface="Times New Roman" panose="02020603050405020304" pitchFamily="18" charset="0"/>
                    <a:ea typeface="+mn-ea"/>
                    <a:cs typeface="Times New Roman" panose="02020603050405020304" pitchFamily="18" charset="0"/>
                  </a:rPr>
                  <a:t>           </a:t>
                </a:r>
                <a:r>
                  <a:rPr lang="en-US" dirty="0"/>
                  <a:t>non hair loss indivituals</a:t>
                </a:r>
                <a:endParaRPr lang="ar-SA"/>
              </a:p>
            </c:rich>
          </c:tx>
          <c:layout>
            <c:manualLayout>
              <c:xMode val="edge"/>
              <c:yMode val="edge"/>
              <c:x val="0.24350902565750709"/>
              <c:y val="0.852482269503546"/>
            </c:manualLayout>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out"/>
        <c:minorTickMark val="none"/>
        <c:tickLblPos val="nextTo"/>
        <c:crossAx val="299945232"/>
        <c:crosses val="autoZero"/>
        <c:auto val="1"/>
        <c:lblAlgn val="ctr"/>
        <c:lblOffset val="100"/>
        <c:noMultiLvlLbl val="0"/>
      </c:catAx>
      <c:valAx>
        <c:axId val="299945232"/>
        <c:scaling>
          <c:orientation val="minMax"/>
        </c:scaling>
        <c:delete val="0"/>
        <c:axPos val="l"/>
        <c:majorGridlines>
          <c:spPr>
            <a:ln>
              <a:solidFill>
                <a:schemeClr val="tx1">
                  <a:lumMod val="15000"/>
                  <a:lumOff val="85000"/>
                </a:schemeClr>
              </a:solidFill>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Iron (mg/dL)</a:t>
                </a:r>
                <a:endParaRPr lang="ar-SA"/>
              </a:p>
            </c:rich>
          </c:tx>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crossAx val="29994484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sz="1000">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041368246690679"/>
          <c:y val="5.3486150907354348E-2"/>
          <c:w val="0.79859777021543188"/>
          <c:h val="0.73049387451210435"/>
        </c:manualLayout>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Pt>
            <c:idx val="0"/>
            <c:invertIfNegative val="0"/>
            <c:bubble3D val="0"/>
            <c:spPr>
              <a:solidFill>
                <a:srgbClr val="0070C0"/>
              </a:solidFill>
              <a:ln>
                <a:noFill/>
              </a:ln>
              <a:effectLst>
                <a:innerShdw blurRad="114300">
                  <a:schemeClr val="accent1"/>
                </a:innerShdw>
              </a:effectLst>
            </c:spPr>
            <c:extLst xmlns:c16r2="http://schemas.microsoft.com/office/drawing/2015/06/chart">
              <c:ext xmlns:c16="http://schemas.microsoft.com/office/drawing/2014/chart" uri="{C3380CC4-5D6E-409C-BE32-E72D297353CC}">
                <c16:uniqueId val="{00000001-E75E-4F87-BF75-4D0A930C4068}"/>
              </c:ext>
            </c:extLst>
          </c:dPt>
          <c:errBars>
            <c:errBarType val="both"/>
            <c:errValType val="stdErr"/>
            <c:noEndCap val="0"/>
            <c:spPr>
              <a:noFill/>
              <a:ln w="9525">
                <a:solidFill>
                  <a:schemeClr val="tx1">
                    <a:lumMod val="50000"/>
                    <a:lumOff val="50000"/>
                  </a:schemeClr>
                </a:solidFill>
                <a:round/>
              </a:ln>
              <a:effectLst/>
            </c:spPr>
          </c:errBars>
          <c:val>
            <c:numRef>
              <c:f>ورقة1!$P$162:$P$163</c:f>
              <c:numCache>
                <c:formatCode>General</c:formatCode>
                <c:ptCount val="2"/>
                <c:pt idx="0">
                  <c:v>2.0809999999999995</c:v>
                </c:pt>
                <c:pt idx="1">
                  <c:v>1.6290000000000002</c:v>
                </c:pt>
              </c:numCache>
            </c:numRef>
          </c:val>
          <c:extLst xmlns:c16r2="http://schemas.microsoft.com/office/drawing/2015/06/chart">
            <c:ext xmlns:c16="http://schemas.microsoft.com/office/drawing/2014/chart" uri="{C3380CC4-5D6E-409C-BE32-E72D297353CC}">
              <c16:uniqueId val="{00000002-E75E-4F87-BF75-4D0A930C4068}"/>
            </c:ext>
          </c:extLst>
        </c:ser>
        <c:dLbls>
          <c:showLegendKey val="0"/>
          <c:showVal val="0"/>
          <c:showCatName val="0"/>
          <c:showSerName val="0"/>
          <c:showPercent val="0"/>
          <c:showBubbleSize val="0"/>
        </c:dLbls>
        <c:gapWidth val="164"/>
        <c:overlap val="-22"/>
        <c:axId val="299946800"/>
        <c:axId val="299947192"/>
      </c:barChart>
      <c:catAx>
        <c:axId val="299946800"/>
        <c:scaling>
          <c:orientation val="minMax"/>
        </c:scaling>
        <c:delete val="1"/>
        <c:axPos val="b"/>
        <c:title>
          <c:tx>
            <c:rich>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dirty="0"/>
                  <a:t>hair loss </a:t>
                </a:r>
                <a:r>
                  <a:rPr lang="en-US" dirty="0" err="1"/>
                  <a:t>pationt</a:t>
                </a:r>
                <a:r>
                  <a:rPr lang="en-US" sz="1000" b="1" i="0" u="none" strike="noStrike" kern="1200" baseline="0" dirty="0">
                    <a:solidFill>
                      <a:sysClr val="windowText" lastClr="000000"/>
                    </a:solidFill>
                    <a:latin typeface="Times New Roman" panose="02020603050405020304" pitchFamily="18" charset="0"/>
                    <a:ea typeface="+mn-ea"/>
                    <a:cs typeface="Times New Roman" panose="02020603050405020304" pitchFamily="18" charset="0"/>
                  </a:rPr>
                  <a:t>           </a:t>
                </a:r>
                <a:r>
                  <a:rPr lang="en-US" dirty="0"/>
                  <a:t>non hair loss indivituals </a:t>
                </a:r>
                <a:endParaRPr lang="ar-SA"/>
              </a:p>
            </c:rich>
          </c:tx>
          <c:layout>
            <c:manualLayout>
              <c:xMode val="edge"/>
              <c:yMode val="edge"/>
              <c:x val="0.26983513779527557"/>
              <c:y val="0.8335586004505342"/>
            </c:manualLayout>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none"/>
        <c:minorTickMark val="none"/>
        <c:tickLblPos val="nextTo"/>
        <c:crossAx val="299947192"/>
        <c:crosses val="autoZero"/>
        <c:auto val="1"/>
        <c:lblAlgn val="ctr"/>
        <c:lblOffset val="100"/>
        <c:noMultiLvlLbl val="0"/>
      </c:catAx>
      <c:valAx>
        <c:axId val="299947192"/>
        <c:scaling>
          <c:orientation val="minMax"/>
        </c:scaling>
        <c:delete val="0"/>
        <c:axPos val="l"/>
        <c:majorGridlines>
          <c:spPr>
            <a:ln>
              <a:solidFill>
                <a:schemeClr val="tx1">
                  <a:lumMod val="15000"/>
                  <a:lumOff val="85000"/>
                </a:schemeClr>
              </a:solidFill>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Serum TSH (ULu/mL)</a:t>
                </a:r>
                <a:endParaRPr lang="ar-SA"/>
              </a:p>
            </c:rich>
          </c:tx>
          <c:layout>
            <c:manualLayout>
              <c:xMode val="edge"/>
              <c:yMode val="edge"/>
              <c:x val="2.6522036307961502E-2"/>
              <c:y val="0.1893416139883923"/>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crossAx val="29994680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sz="1000">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752185653052362"/>
          <c:y val="3.9426523297491037E-2"/>
          <c:w val="0.83609924658698243"/>
          <c:h val="0.84393108119549576"/>
        </c:manualLayout>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Pt>
            <c:idx val="0"/>
            <c:invertIfNegative val="0"/>
            <c:bubble3D val="0"/>
            <c:spPr>
              <a:solidFill>
                <a:schemeClr val="accent1">
                  <a:lumMod val="75000"/>
                </a:schemeClr>
              </a:solidFill>
              <a:ln>
                <a:noFill/>
              </a:ln>
              <a:effectLst>
                <a:innerShdw blurRad="114300">
                  <a:schemeClr val="accent1"/>
                </a:innerShdw>
              </a:effectLst>
            </c:spPr>
            <c:extLst xmlns:c16r2="http://schemas.microsoft.com/office/drawing/2015/06/chart">
              <c:ext xmlns:c16="http://schemas.microsoft.com/office/drawing/2014/chart" uri="{C3380CC4-5D6E-409C-BE32-E72D297353CC}">
                <c16:uniqueId val="{00000001-99A7-48BF-A87B-0E4C9361264C}"/>
              </c:ext>
            </c:extLst>
          </c:dPt>
          <c:errBars>
            <c:errBarType val="both"/>
            <c:errValType val="stdErr"/>
            <c:noEndCap val="0"/>
            <c:spPr>
              <a:noFill/>
              <a:ln w="9525">
                <a:solidFill>
                  <a:schemeClr val="tx1">
                    <a:lumMod val="50000"/>
                    <a:lumOff val="50000"/>
                  </a:schemeClr>
                </a:solidFill>
                <a:round/>
              </a:ln>
              <a:effectLst/>
            </c:spPr>
          </c:errBars>
          <c:val>
            <c:numRef>
              <c:f>ورقة1!$I$33:$I$34</c:f>
              <c:numCache>
                <c:formatCode>General</c:formatCode>
                <c:ptCount val="2"/>
                <c:pt idx="0">
                  <c:v>46.15</c:v>
                </c:pt>
                <c:pt idx="1">
                  <c:v>43.230000000000004</c:v>
                </c:pt>
              </c:numCache>
            </c:numRef>
          </c:val>
          <c:extLst xmlns:c16r2="http://schemas.microsoft.com/office/drawing/2015/06/chart">
            <c:ext xmlns:c16="http://schemas.microsoft.com/office/drawing/2014/chart" uri="{C3380CC4-5D6E-409C-BE32-E72D297353CC}">
              <c16:uniqueId val="{00000002-99A7-48BF-A87B-0E4C9361264C}"/>
            </c:ext>
          </c:extLst>
        </c:ser>
        <c:dLbls>
          <c:showLegendKey val="0"/>
          <c:showVal val="0"/>
          <c:showCatName val="0"/>
          <c:showSerName val="0"/>
          <c:showPercent val="0"/>
          <c:showBubbleSize val="0"/>
        </c:dLbls>
        <c:gapWidth val="164"/>
        <c:overlap val="-22"/>
        <c:axId val="299941704"/>
        <c:axId val="299947584"/>
      </c:barChart>
      <c:catAx>
        <c:axId val="299941704"/>
        <c:scaling>
          <c:orientation val="minMax"/>
        </c:scaling>
        <c:delete val="1"/>
        <c:axPos val="b"/>
        <c:title>
          <c:tx>
            <c:rich>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dirty="0" err="1"/>
                  <a:t>Hrar</a:t>
                </a:r>
                <a:r>
                  <a:rPr lang="en-US" dirty="0"/>
                  <a:t> loss </a:t>
                </a:r>
                <a:r>
                  <a:rPr lang="en-US" dirty="0" err="1"/>
                  <a:t>pationt</a:t>
                </a:r>
                <a:r>
                  <a:rPr lang="en-US" sz="1000" b="1" i="0" u="none" strike="noStrike" kern="1200" baseline="0" dirty="0">
                    <a:solidFill>
                      <a:sysClr val="windowText" lastClr="000000"/>
                    </a:solidFill>
                    <a:latin typeface="Times New Roman" panose="02020603050405020304" pitchFamily="18" charset="0"/>
                    <a:ea typeface="+mn-ea"/>
                    <a:cs typeface="Times New Roman" panose="02020603050405020304" pitchFamily="18" charset="0"/>
                  </a:rPr>
                  <a:t>           </a:t>
                </a:r>
                <a:r>
                  <a:rPr lang="en-US" dirty="0"/>
                  <a:t>non hair loss indivituals </a:t>
                </a:r>
                <a:endParaRPr lang="ar-SA"/>
              </a:p>
            </c:rich>
          </c:tx>
          <c:layout>
            <c:manualLayout>
              <c:xMode val="edge"/>
              <c:yMode val="edge"/>
              <c:x val="0.24814274128142741"/>
              <c:y val="0.91424604182541702"/>
            </c:manualLayout>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none"/>
        <c:minorTickMark val="none"/>
        <c:tickLblPos val="nextTo"/>
        <c:crossAx val="299947584"/>
        <c:crosses val="autoZero"/>
        <c:auto val="1"/>
        <c:lblAlgn val="ctr"/>
        <c:lblOffset val="100"/>
        <c:noMultiLvlLbl val="0"/>
      </c:catAx>
      <c:valAx>
        <c:axId val="299947584"/>
        <c:scaling>
          <c:orientation val="minMax"/>
        </c:scaling>
        <c:delete val="0"/>
        <c:axPos val="l"/>
        <c:majorGridlines>
          <c:spPr>
            <a:ln>
              <a:solidFill>
                <a:schemeClr val="tx1">
                  <a:lumMod val="15000"/>
                  <a:lumOff val="85000"/>
                </a:schemeClr>
              </a:solidFill>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HCT </a:t>
                </a:r>
                <a:r>
                  <a:rPr lang="en-US" sz="1000" b="1" i="0" u="none" strike="noStrike" baseline="0">
                    <a:effectLst/>
                  </a:rPr>
                  <a:t>(%)</a:t>
                </a:r>
                <a:r>
                  <a:rPr lang="en-US"/>
                  <a:t> </a:t>
                </a:r>
                <a:endParaRPr lang="ar-SA"/>
              </a:p>
            </c:rich>
          </c:tx>
          <c:layout>
            <c:manualLayout>
              <c:xMode val="edge"/>
              <c:yMode val="edge"/>
              <c:x val="2.3980815347721823E-2"/>
              <c:y val="0.35890977337510233"/>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crossAx val="29994170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sz="1000">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415130942922538"/>
          <c:y val="5.9207381685984904E-2"/>
          <c:w val="0.73529311540848752"/>
          <c:h val="0.83626644495525015"/>
        </c:manualLayout>
      </c:layout>
      <c:scatterChart>
        <c:scatterStyle val="lineMarker"/>
        <c:varyColors val="0"/>
        <c:ser>
          <c:idx val="0"/>
          <c:order val="0"/>
          <c:spPr>
            <a:ln w="19050" cap="rnd">
              <a:noFill/>
              <a:round/>
            </a:ln>
            <a:effectLst/>
          </c:spPr>
          <c:marker>
            <c:symbol val="circle"/>
            <c:size val="5"/>
            <c:spPr>
              <a:solidFill>
                <a:schemeClr val="accent2"/>
              </a:solidFill>
              <a:ln w="9525">
                <a:solidFill>
                  <a:schemeClr val="accent2"/>
                </a:solidFill>
              </a:ln>
              <a:effectLst/>
            </c:spPr>
          </c:marker>
          <c:yVal>
            <c:numRef>
              <c:f>ورقة1!$K$2:$K$31</c:f>
              <c:numCache>
                <c:formatCode>General</c:formatCode>
                <c:ptCount val="30"/>
                <c:pt idx="0">
                  <c:v>46.4</c:v>
                </c:pt>
                <c:pt idx="1">
                  <c:v>44.1</c:v>
                </c:pt>
                <c:pt idx="2">
                  <c:v>48.3</c:v>
                </c:pt>
                <c:pt idx="3">
                  <c:v>46.4</c:v>
                </c:pt>
                <c:pt idx="4">
                  <c:v>43.8</c:v>
                </c:pt>
                <c:pt idx="5">
                  <c:v>46.1</c:v>
                </c:pt>
                <c:pt idx="6">
                  <c:v>50.3</c:v>
                </c:pt>
                <c:pt idx="7">
                  <c:v>49.7</c:v>
                </c:pt>
                <c:pt idx="8">
                  <c:v>45.5</c:v>
                </c:pt>
                <c:pt idx="9">
                  <c:v>50</c:v>
                </c:pt>
                <c:pt idx="10">
                  <c:v>49.8</c:v>
                </c:pt>
                <c:pt idx="11">
                  <c:v>41.4</c:v>
                </c:pt>
                <c:pt idx="12">
                  <c:v>53.5</c:v>
                </c:pt>
                <c:pt idx="13">
                  <c:v>45.4</c:v>
                </c:pt>
                <c:pt idx="14">
                  <c:v>40</c:v>
                </c:pt>
                <c:pt idx="15">
                  <c:v>40.200000000000003</c:v>
                </c:pt>
                <c:pt idx="16">
                  <c:v>42.8</c:v>
                </c:pt>
                <c:pt idx="17">
                  <c:v>39</c:v>
                </c:pt>
                <c:pt idx="18">
                  <c:v>41.5</c:v>
                </c:pt>
                <c:pt idx="19">
                  <c:v>48.1</c:v>
                </c:pt>
                <c:pt idx="20">
                  <c:v>44.6</c:v>
                </c:pt>
                <c:pt idx="21">
                  <c:v>50</c:v>
                </c:pt>
                <c:pt idx="22">
                  <c:v>48.1</c:v>
                </c:pt>
                <c:pt idx="23">
                  <c:v>47.2</c:v>
                </c:pt>
                <c:pt idx="24">
                  <c:v>36.9</c:v>
                </c:pt>
                <c:pt idx="25">
                  <c:v>35.4</c:v>
                </c:pt>
                <c:pt idx="26">
                  <c:v>54.1</c:v>
                </c:pt>
                <c:pt idx="27">
                  <c:v>49.7</c:v>
                </c:pt>
                <c:pt idx="28">
                  <c:v>52.6</c:v>
                </c:pt>
                <c:pt idx="29">
                  <c:v>53.6</c:v>
                </c:pt>
              </c:numCache>
            </c:numRef>
          </c:yVal>
          <c:smooth val="0"/>
          <c:extLst xmlns:c16r2="http://schemas.microsoft.com/office/drawing/2015/06/chart">
            <c:ext xmlns:c16="http://schemas.microsoft.com/office/drawing/2014/chart" uri="{C3380CC4-5D6E-409C-BE32-E72D297353CC}">
              <c16:uniqueId val="{00000000-0A55-47E8-84CB-812B10762536}"/>
            </c:ext>
          </c:extLst>
        </c:ser>
        <c:dLbls>
          <c:showLegendKey val="0"/>
          <c:showVal val="0"/>
          <c:showCatName val="0"/>
          <c:showSerName val="0"/>
          <c:showPercent val="0"/>
          <c:showBubbleSize val="0"/>
        </c:dLbls>
        <c:axId val="299946016"/>
        <c:axId val="299942488"/>
      </c:scatterChart>
      <c:valAx>
        <c:axId val="299946016"/>
        <c:scaling>
          <c:orientation val="minMax"/>
        </c:scaling>
        <c:delete val="1"/>
        <c:axPos val="b"/>
        <c:title>
          <c:tx>
            <c:rich>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hair loss patient</a:t>
                </a:r>
                <a:endParaRPr lang="ar-SA"/>
              </a:p>
            </c:rich>
          </c:tx>
          <c:layout>
            <c:manualLayout>
              <c:xMode val="edge"/>
              <c:yMode val="edge"/>
              <c:x val="0.43453029502054291"/>
              <c:y val="0.9078961868896823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out"/>
        <c:minorTickMark val="none"/>
        <c:tickLblPos val="nextTo"/>
        <c:crossAx val="299942488"/>
        <c:crosses val="autoZero"/>
        <c:crossBetween val="midCat"/>
      </c:valAx>
      <c:valAx>
        <c:axId val="299942488"/>
        <c:scaling>
          <c:orientation val="minMax"/>
          <c:min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HCT (%)</a:t>
                </a:r>
                <a:endParaRPr lang="ar-SA"/>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crossAx val="299946016"/>
        <c:crosses val="autoZero"/>
        <c:crossBetween val="midCat"/>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6643592242820935E-2"/>
          <c:y val="5.0925925925925923E-2"/>
          <c:w val="0.88280045377345884"/>
          <c:h val="0.84783373776391158"/>
        </c:manualLayout>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yVal>
            <c:numRef>
              <c:f>ورقة1!$I$2:$I$31</c:f>
              <c:numCache>
                <c:formatCode>General</c:formatCode>
                <c:ptCount val="30"/>
                <c:pt idx="0">
                  <c:v>41.4</c:v>
                </c:pt>
                <c:pt idx="1">
                  <c:v>46.7</c:v>
                </c:pt>
                <c:pt idx="2">
                  <c:v>41.6</c:v>
                </c:pt>
                <c:pt idx="3">
                  <c:v>42.3</c:v>
                </c:pt>
                <c:pt idx="4">
                  <c:v>46.5</c:v>
                </c:pt>
                <c:pt idx="5">
                  <c:v>41.2</c:v>
                </c:pt>
                <c:pt idx="6">
                  <c:v>42.5</c:v>
                </c:pt>
                <c:pt idx="7">
                  <c:v>45.5</c:v>
                </c:pt>
                <c:pt idx="8">
                  <c:v>44.1</c:v>
                </c:pt>
                <c:pt idx="9">
                  <c:v>40.5</c:v>
                </c:pt>
                <c:pt idx="10">
                  <c:v>41.4</c:v>
                </c:pt>
                <c:pt idx="11">
                  <c:v>46.7</c:v>
                </c:pt>
                <c:pt idx="12">
                  <c:v>41.6</c:v>
                </c:pt>
                <c:pt idx="13">
                  <c:v>42.3</c:v>
                </c:pt>
                <c:pt idx="14">
                  <c:v>46.5</c:v>
                </c:pt>
                <c:pt idx="15">
                  <c:v>41.2</c:v>
                </c:pt>
                <c:pt idx="16">
                  <c:v>42.5</c:v>
                </c:pt>
                <c:pt idx="17">
                  <c:v>45.5</c:v>
                </c:pt>
                <c:pt idx="18">
                  <c:v>44.1</c:v>
                </c:pt>
                <c:pt idx="19">
                  <c:v>40.5</c:v>
                </c:pt>
                <c:pt idx="20">
                  <c:v>41.4</c:v>
                </c:pt>
                <c:pt idx="21">
                  <c:v>46.7</c:v>
                </c:pt>
                <c:pt idx="22">
                  <c:v>41.6</c:v>
                </c:pt>
                <c:pt idx="23">
                  <c:v>42.3</c:v>
                </c:pt>
                <c:pt idx="24">
                  <c:v>46.5</c:v>
                </c:pt>
                <c:pt idx="25">
                  <c:v>41.2</c:v>
                </c:pt>
                <c:pt idx="26">
                  <c:v>42.5</c:v>
                </c:pt>
                <c:pt idx="27">
                  <c:v>45.5</c:v>
                </c:pt>
                <c:pt idx="28">
                  <c:v>44.1</c:v>
                </c:pt>
                <c:pt idx="29">
                  <c:v>40.5</c:v>
                </c:pt>
              </c:numCache>
            </c:numRef>
          </c:yVal>
          <c:smooth val="0"/>
          <c:extLst xmlns:c16r2="http://schemas.microsoft.com/office/drawing/2015/06/chart">
            <c:ext xmlns:c16="http://schemas.microsoft.com/office/drawing/2014/chart" uri="{C3380CC4-5D6E-409C-BE32-E72D297353CC}">
              <c16:uniqueId val="{00000000-9413-46B7-BECA-8ECA252D0243}"/>
            </c:ext>
          </c:extLst>
        </c:ser>
        <c:dLbls>
          <c:showLegendKey val="0"/>
          <c:showVal val="0"/>
          <c:showCatName val="0"/>
          <c:showSerName val="0"/>
          <c:showPercent val="0"/>
          <c:showBubbleSize val="0"/>
        </c:dLbls>
        <c:axId val="278058944"/>
        <c:axId val="278060512"/>
      </c:scatterChart>
      <c:valAx>
        <c:axId val="278058944"/>
        <c:scaling>
          <c:orientation val="minMax"/>
        </c:scaling>
        <c:delete val="1"/>
        <c:axPos val="b"/>
        <c:title>
          <c:tx>
            <c:rich>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non hair loss individual</a:t>
                </a:r>
                <a:endParaRPr lang="ar-SA"/>
              </a:p>
            </c:rich>
          </c:tx>
          <c:layout>
            <c:manualLayout>
              <c:xMode val="edge"/>
              <c:yMode val="edge"/>
              <c:x val="0.27346658590753081"/>
              <c:y val="0.89875963617755339"/>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out"/>
        <c:minorTickMark val="none"/>
        <c:tickLblPos val="nextTo"/>
        <c:crossAx val="278060512"/>
        <c:crosses val="autoZero"/>
        <c:crossBetween val="midCat"/>
      </c:valAx>
      <c:valAx>
        <c:axId val="278060512"/>
        <c:scaling>
          <c:orientation val="minMax"/>
          <c:max val="60"/>
          <c:min val="5"/>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278058944"/>
        <c:crosses val="autoZero"/>
        <c:crossBetween val="midCat"/>
      </c:valAx>
      <c:spPr>
        <a:noFill/>
        <a:ln>
          <a:noFill/>
        </a:ln>
        <a:effectLst/>
      </c:spPr>
    </c:plotArea>
    <c:plotVisOnly val="1"/>
    <c:dispBlanksAs val="gap"/>
    <c:showDLblsOverMax val="0"/>
  </c:chart>
  <c:spPr>
    <a:solidFill>
      <a:schemeClr val="bg1"/>
    </a:solidFill>
    <a:ln w="9525" cap="flat" cmpd="sng" algn="ctr">
      <a:solidFill>
        <a:sysClr val="windowText" lastClr="000000"/>
      </a:solidFill>
      <a:round/>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566876640419948"/>
          <c:y val="5.8452861656522984E-2"/>
          <c:w val="0.83094932805530441"/>
          <c:h val="0.80479325840946436"/>
        </c:manualLayout>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Pt>
            <c:idx val="0"/>
            <c:invertIfNegative val="0"/>
            <c:bubble3D val="0"/>
            <c:spPr>
              <a:solidFill>
                <a:schemeClr val="accent1">
                  <a:lumMod val="75000"/>
                </a:schemeClr>
              </a:solidFill>
              <a:ln>
                <a:noFill/>
              </a:ln>
              <a:effectLst>
                <a:innerShdw blurRad="114300">
                  <a:schemeClr val="accent1"/>
                </a:innerShdw>
              </a:effectLst>
            </c:spPr>
            <c:extLst xmlns:c16r2="http://schemas.microsoft.com/office/drawing/2015/06/chart">
              <c:ext xmlns:c16="http://schemas.microsoft.com/office/drawing/2014/chart" uri="{C3380CC4-5D6E-409C-BE32-E72D297353CC}">
                <c16:uniqueId val="{00000001-E93E-47F1-B8FD-040F6B81D57C}"/>
              </c:ext>
            </c:extLst>
          </c:dPt>
          <c:errBars>
            <c:errBarType val="both"/>
            <c:errValType val="stdErr"/>
            <c:noEndCap val="0"/>
            <c:spPr>
              <a:noFill/>
              <a:ln w="9525">
                <a:solidFill>
                  <a:schemeClr val="tx1">
                    <a:lumMod val="50000"/>
                    <a:lumOff val="50000"/>
                  </a:schemeClr>
                </a:solidFill>
                <a:round/>
              </a:ln>
              <a:effectLst/>
            </c:spPr>
          </c:errBars>
          <c:val>
            <c:numRef>
              <c:f>ورقة1!$K$75:$K$76</c:f>
              <c:numCache>
                <c:formatCode>General</c:formatCode>
                <c:ptCount val="2"/>
                <c:pt idx="0">
                  <c:v>14.963333333333333</c:v>
                </c:pt>
                <c:pt idx="1">
                  <c:v>14.21</c:v>
                </c:pt>
              </c:numCache>
            </c:numRef>
          </c:val>
          <c:extLst xmlns:c16r2="http://schemas.microsoft.com/office/drawing/2015/06/chart">
            <c:ext xmlns:c16="http://schemas.microsoft.com/office/drawing/2014/chart" uri="{C3380CC4-5D6E-409C-BE32-E72D297353CC}">
              <c16:uniqueId val="{00000002-E93E-47F1-B8FD-040F6B81D57C}"/>
            </c:ext>
          </c:extLst>
        </c:ser>
        <c:dLbls>
          <c:showLegendKey val="0"/>
          <c:showVal val="0"/>
          <c:showCatName val="0"/>
          <c:showSerName val="0"/>
          <c:showPercent val="0"/>
          <c:showBubbleSize val="0"/>
        </c:dLbls>
        <c:gapWidth val="164"/>
        <c:overlap val="-22"/>
        <c:axId val="278061688"/>
        <c:axId val="278060904"/>
      </c:barChart>
      <c:catAx>
        <c:axId val="278061688"/>
        <c:scaling>
          <c:orientation val="minMax"/>
        </c:scaling>
        <c:delete val="1"/>
        <c:axPos val="b"/>
        <c:title>
          <c:tx>
            <c:rich>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dirty="0"/>
                  <a:t>hair loss </a:t>
                </a:r>
                <a:r>
                  <a:rPr lang="en-US" dirty="0" err="1"/>
                  <a:t>pationt</a:t>
                </a:r>
                <a:r>
                  <a:rPr lang="en-US" sz="1000" b="1" i="0" u="none" strike="noStrike" kern="1200" baseline="0" dirty="0">
                    <a:solidFill>
                      <a:sysClr val="windowText" lastClr="000000"/>
                    </a:solidFill>
                    <a:latin typeface="Times New Roman" panose="02020603050405020304" pitchFamily="18" charset="0"/>
                    <a:ea typeface="+mn-ea"/>
                    <a:cs typeface="Times New Roman" panose="02020603050405020304" pitchFamily="18" charset="0"/>
                  </a:rPr>
                  <a:t>            </a:t>
                </a:r>
                <a:r>
                  <a:rPr lang="en-US" dirty="0"/>
                  <a:t>non hair loss indivituals</a:t>
                </a:r>
                <a:endParaRPr lang="ar-SA"/>
              </a:p>
            </c:rich>
          </c:tx>
          <c:layout>
            <c:manualLayout>
              <c:xMode val="edge"/>
              <c:yMode val="edge"/>
              <c:x val="0.24989265091863513"/>
              <c:y val="0.89732329714292336"/>
            </c:manualLayout>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none"/>
        <c:minorTickMark val="none"/>
        <c:tickLblPos val="nextTo"/>
        <c:crossAx val="278060904"/>
        <c:crosses val="autoZero"/>
        <c:auto val="1"/>
        <c:lblAlgn val="ctr"/>
        <c:lblOffset val="100"/>
        <c:noMultiLvlLbl val="0"/>
      </c:catAx>
      <c:valAx>
        <c:axId val="278060904"/>
        <c:scaling>
          <c:orientation val="minMax"/>
        </c:scaling>
        <c:delete val="0"/>
        <c:axPos val="l"/>
        <c:majorGridlines>
          <c:spPr>
            <a:ln>
              <a:solidFill>
                <a:schemeClr val="tx1">
                  <a:lumMod val="15000"/>
                  <a:lumOff val="85000"/>
                </a:schemeClr>
              </a:solidFill>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sz="1000" b="1" i="0" u="none" strike="noStrike" kern="1200" baseline="0" dirty="0">
                    <a:solidFill>
                      <a:sysClr val="windowText" lastClr="000000"/>
                    </a:solidFill>
                    <a:latin typeface="Times New Roman" panose="02020603050405020304" pitchFamily="18" charset="0"/>
                    <a:ea typeface="+mn-ea"/>
                    <a:cs typeface="Times New Roman" panose="02020603050405020304" pitchFamily="18" charset="0"/>
                  </a:rPr>
                  <a:t> </a:t>
                </a:r>
                <a:r>
                  <a:rPr lang="en-US" dirty="0"/>
                  <a:t>HB (g/</a:t>
                </a:r>
                <a:r>
                  <a:rPr lang="en-US" dirty="0" err="1"/>
                  <a:t>dL</a:t>
                </a:r>
                <a:r>
                  <a:rPr lang="en-US" dirty="0"/>
                  <a:t>) </a:t>
                </a:r>
                <a:endParaRPr lang="ar-SA" dirty="0"/>
              </a:p>
            </c:rich>
          </c:tx>
          <c:layout>
            <c:manualLayout>
              <c:xMode val="edge"/>
              <c:yMode val="edge"/>
              <c:x val="1.6524988639985895E-2"/>
              <c:y val="0.31546841505369599"/>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crossAx val="27806168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sz="1000">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668854549103402"/>
          <c:y val="4.9403546258366883E-2"/>
          <c:w val="0.80942898629425453"/>
          <c:h val="0.84616008924671526"/>
        </c:manualLayout>
      </c:layout>
      <c:scatterChart>
        <c:scatterStyle val="lineMarker"/>
        <c:varyColors val="0"/>
        <c:ser>
          <c:idx val="0"/>
          <c:order val="0"/>
          <c:spPr>
            <a:ln w="19050" cap="rnd">
              <a:noFill/>
              <a:round/>
            </a:ln>
            <a:effectLst/>
          </c:spPr>
          <c:marker>
            <c:symbol val="circle"/>
            <c:size val="5"/>
            <c:spPr>
              <a:solidFill>
                <a:schemeClr val="accent2"/>
              </a:solidFill>
              <a:ln w="9525">
                <a:solidFill>
                  <a:schemeClr val="accent2"/>
                </a:solidFill>
              </a:ln>
              <a:effectLst/>
            </c:spPr>
          </c:marker>
          <c:yVal>
            <c:numRef>
              <c:f>ورقة1!$C$2:$C$31</c:f>
              <c:numCache>
                <c:formatCode>General</c:formatCode>
                <c:ptCount val="30"/>
                <c:pt idx="0">
                  <c:v>17.7</c:v>
                </c:pt>
                <c:pt idx="1">
                  <c:v>19.899999999999999</c:v>
                </c:pt>
                <c:pt idx="2">
                  <c:v>9.6999999999999993</c:v>
                </c:pt>
                <c:pt idx="3">
                  <c:v>10.5</c:v>
                </c:pt>
                <c:pt idx="4">
                  <c:v>19.7</c:v>
                </c:pt>
                <c:pt idx="5">
                  <c:v>16.7</c:v>
                </c:pt>
                <c:pt idx="6">
                  <c:v>18.2</c:v>
                </c:pt>
                <c:pt idx="7">
                  <c:v>9.4</c:v>
                </c:pt>
                <c:pt idx="8">
                  <c:v>9.6999999999999993</c:v>
                </c:pt>
                <c:pt idx="9">
                  <c:v>19.600000000000001</c:v>
                </c:pt>
                <c:pt idx="10">
                  <c:v>17.7</c:v>
                </c:pt>
                <c:pt idx="11">
                  <c:v>19.899999999999999</c:v>
                </c:pt>
                <c:pt idx="12">
                  <c:v>9.6999999999999993</c:v>
                </c:pt>
                <c:pt idx="13">
                  <c:v>10.5</c:v>
                </c:pt>
                <c:pt idx="14">
                  <c:v>19.7</c:v>
                </c:pt>
                <c:pt idx="15">
                  <c:v>16.7</c:v>
                </c:pt>
                <c:pt idx="16">
                  <c:v>18.2</c:v>
                </c:pt>
                <c:pt idx="17">
                  <c:v>9.4</c:v>
                </c:pt>
                <c:pt idx="18">
                  <c:v>9.6999999999999993</c:v>
                </c:pt>
                <c:pt idx="19">
                  <c:v>19.600000000000001</c:v>
                </c:pt>
                <c:pt idx="20">
                  <c:v>17.7</c:v>
                </c:pt>
                <c:pt idx="21">
                  <c:v>19.899999999999999</c:v>
                </c:pt>
                <c:pt idx="22">
                  <c:v>9.6999999999999993</c:v>
                </c:pt>
                <c:pt idx="23">
                  <c:v>10.5</c:v>
                </c:pt>
                <c:pt idx="24">
                  <c:v>19.7</c:v>
                </c:pt>
                <c:pt idx="25">
                  <c:v>16.7</c:v>
                </c:pt>
                <c:pt idx="26">
                  <c:v>18.2</c:v>
                </c:pt>
                <c:pt idx="27">
                  <c:v>9.4</c:v>
                </c:pt>
                <c:pt idx="28">
                  <c:v>9.6999999999999993</c:v>
                </c:pt>
                <c:pt idx="29">
                  <c:v>19.600000000000001</c:v>
                </c:pt>
              </c:numCache>
            </c:numRef>
          </c:yVal>
          <c:smooth val="0"/>
          <c:extLst xmlns:c16r2="http://schemas.microsoft.com/office/drawing/2015/06/chart">
            <c:ext xmlns:c16="http://schemas.microsoft.com/office/drawing/2014/chart" uri="{C3380CC4-5D6E-409C-BE32-E72D297353CC}">
              <c16:uniqueId val="{00000000-40A9-4D2F-802A-3E257DAE7995}"/>
            </c:ext>
          </c:extLst>
        </c:ser>
        <c:dLbls>
          <c:showLegendKey val="0"/>
          <c:showVal val="0"/>
          <c:showCatName val="0"/>
          <c:showSerName val="0"/>
          <c:showPercent val="0"/>
          <c:showBubbleSize val="0"/>
        </c:dLbls>
        <c:axId val="277108776"/>
        <c:axId val="277109168"/>
      </c:scatterChart>
      <c:valAx>
        <c:axId val="277108776"/>
        <c:scaling>
          <c:orientation val="minMax"/>
        </c:scaling>
        <c:delete val="1"/>
        <c:axPos val="b"/>
        <c:title>
          <c:tx>
            <c:rich>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non hair loss individual</a:t>
                </a:r>
                <a:endParaRPr lang="ar-IQ"/>
              </a:p>
            </c:rich>
          </c:tx>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out"/>
        <c:minorTickMark val="none"/>
        <c:tickLblPos val="nextTo"/>
        <c:crossAx val="277109168"/>
        <c:crosses val="autoZero"/>
        <c:crossBetween val="midCat"/>
      </c:valAx>
      <c:valAx>
        <c:axId val="277109168"/>
        <c:scaling>
          <c:orientation val="minMax"/>
          <c:max val="50"/>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crossAx val="277108776"/>
        <c:crosses val="autoZero"/>
        <c:crossBetween val="midCat"/>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yVal>
            <c:numRef>
              <c:f>ورقة1!$D$2:$D$31</c:f>
              <c:numCache>
                <c:formatCode>General</c:formatCode>
                <c:ptCount val="30"/>
                <c:pt idx="0">
                  <c:v>15.3</c:v>
                </c:pt>
                <c:pt idx="1">
                  <c:v>41.1</c:v>
                </c:pt>
                <c:pt idx="2">
                  <c:v>33.6</c:v>
                </c:pt>
                <c:pt idx="3">
                  <c:v>18.899999999999999</c:v>
                </c:pt>
                <c:pt idx="4">
                  <c:v>22.3</c:v>
                </c:pt>
                <c:pt idx="5">
                  <c:v>21.5</c:v>
                </c:pt>
                <c:pt idx="6">
                  <c:v>17.399999999999999</c:v>
                </c:pt>
                <c:pt idx="7">
                  <c:v>31.9</c:v>
                </c:pt>
                <c:pt idx="8">
                  <c:v>21.8</c:v>
                </c:pt>
                <c:pt idx="9">
                  <c:v>16</c:v>
                </c:pt>
                <c:pt idx="10">
                  <c:v>17.7</c:v>
                </c:pt>
                <c:pt idx="11">
                  <c:v>19.600000000000001</c:v>
                </c:pt>
                <c:pt idx="12">
                  <c:v>21.9</c:v>
                </c:pt>
                <c:pt idx="13">
                  <c:v>22.1</c:v>
                </c:pt>
                <c:pt idx="14">
                  <c:v>14.6</c:v>
                </c:pt>
                <c:pt idx="15">
                  <c:v>22.1</c:v>
                </c:pt>
                <c:pt idx="16">
                  <c:v>22.6</c:v>
                </c:pt>
                <c:pt idx="17">
                  <c:v>11.3</c:v>
                </c:pt>
                <c:pt idx="18">
                  <c:v>18.899999999999999</c:v>
                </c:pt>
                <c:pt idx="19">
                  <c:v>22.5</c:v>
                </c:pt>
                <c:pt idx="20">
                  <c:v>45.2</c:v>
                </c:pt>
                <c:pt idx="21">
                  <c:v>21.5</c:v>
                </c:pt>
                <c:pt idx="22">
                  <c:v>23.5</c:v>
                </c:pt>
                <c:pt idx="23">
                  <c:v>20.8</c:v>
                </c:pt>
                <c:pt idx="24">
                  <c:v>35</c:v>
                </c:pt>
                <c:pt idx="25">
                  <c:v>19.3</c:v>
                </c:pt>
                <c:pt idx="26">
                  <c:v>16</c:v>
                </c:pt>
                <c:pt idx="27">
                  <c:v>44.5</c:v>
                </c:pt>
                <c:pt idx="28">
                  <c:v>17.100000000000001</c:v>
                </c:pt>
                <c:pt idx="29">
                  <c:v>30.5</c:v>
                </c:pt>
              </c:numCache>
            </c:numRef>
          </c:yVal>
          <c:smooth val="0"/>
          <c:extLst xmlns:c16r2="http://schemas.microsoft.com/office/drawing/2015/06/chart">
            <c:ext xmlns:c16="http://schemas.microsoft.com/office/drawing/2014/chart" uri="{C3380CC4-5D6E-409C-BE32-E72D297353CC}">
              <c16:uniqueId val="{00000000-453F-4C96-B9B2-030952B4D8B2}"/>
            </c:ext>
          </c:extLst>
        </c:ser>
        <c:dLbls>
          <c:showLegendKey val="0"/>
          <c:showVal val="0"/>
          <c:showCatName val="0"/>
          <c:showSerName val="0"/>
          <c:showPercent val="0"/>
          <c:showBubbleSize val="0"/>
        </c:dLbls>
        <c:axId val="277104856"/>
        <c:axId val="274968384"/>
      </c:scatterChart>
      <c:valAx>
        <c:axId val="277104856"/>
        <c:scaling>
          <c:orientation val="minMax"/>
        </c:scaling>
        <c:delete val="1"/>
        <c:axPos val="b"/>
        <c:title>
          <c:tx>
            <c:rich>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hair loss patient</a:t>
                </a:r>
                <a:endParaRPr lang="ar-IQ"/>
              </a:p>
            </c:rich>
          </c:tx>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out"/>
        <c:minorTickMark val="none"/>
        <c:tickLblPos val="nextTo"/>
        <c:crossAx val="274968384"/>
        <c:crosses val="autoZero"/>
        <c:crossBetween val="midCat"/>
      </c:valAx>
      <c:valAx>
        <c:axId val="27496838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277104856"/>
        <c:crosses val="autoZero"/>
        <c:crossBetween val="midCat"/>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159826260655468"/>
          <c:y val="6.982127748044277E-2"/>
          <c:w val="0.80398162729658795"/>
          <c:h val="0.77144320501603969"/>
        </c:manualLayout>
      </c:layout>
      <c:barChart>
        <c:barDir val="col"/>
        <c:grouping val="stack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Pt>
            <c:idx val="0"/>
            <c:invertIfNegative val="0"/>
            <c:bubble3D val="0"/>
            <c:spPr>
              <a:solidFill>
                <a:schemeClr val="accent1">
                  <a:lumMod val="75000"/>
                </a:schemeClr>
              </a:solidFill>
              <a:ln>
                <a:noFill/>
              </a:ln>
              <a:effectLst>
                <a:innerShdw blurRad="114300">
                  <a:schemeClr val="accent1"/>
                </a:innerShdw>
              </a:effectLst>
            </c:spPr>
            <c:extLst xmlns:c16r2="http://schemas.microsoft.com/office/drawing/2015/06/chart">
              <c:ext xmlns:c16="http://schemas.microsoft.com/office/drawing/2014/chart" uri="{C3380CC4-5D6E-409C-BE32-E72D297353CC}">
                <c16:uniqueId val="{00000001-4AE4-4CDB-8B32-FFF4CB99009A}"/>
              </c:ext>
            </c:extLst>
          </c:dPt>
          <c:errBars>
            <c:errBarType val="both"/>
            <c:errValType val="stdErr"/>
            <c:noEndCap val="0"/>
            <c:spPr>
              <a:noFill/>
              <a:ln w="9525">
                <a:solidFill>
                  <a:schemeClr val="tx1">
                    <a:lumMod val="50000"/>
                    <a:lumOff val="50000"/>
                  </a:schemeClr>
                </a:solidFill>
                <a:round/>
              </a:ln>
              <a:effectLst/>
            </c:spPr>
          </c:errBars>
          <c:val>
            <c:numRef>
              <c:f>ورقة1!$N$34:$N$35</c:f>
              <c:numCache>
                <c:formatCode>General</c:formatCode>
                <c:ptCount val="2"/>
                <c:pt idx="0">
                  <c:v>1644.3333333333333</c:v>
                </c:pt>
                <c:pt idx="1">
                  <c:v>1647.8620689655172</c:v>
                </c:pt>
              </c:numCache>
            </c:numRef>
          </c:val>
          <c:extLst xmlns:c16r2="http://schemas.microsoft.com/office/drawing/2015/06/chart">
            <c:ext xmlns:c16="http://schemas.microsoft.com/office/drawing/2014/chart" uri="{C3380CC4-5D6E-409C-BE32-E72D297353CC}">
              <c16:uniqueId val="{00000002-4AE4-4CDB-8B32-FFF4CB99009A}"/>
            </c:ext>
          </c:extLst>
        </c:ser>
        <c:dLbls>
          <c:showLegendKey val="0"/>
          <c:showVal val="0"/>
          <c:showCatName val="0"/>
          <c:showSerName val="0"/>
          <c:showPercent val="0"/>
          <c:showBubbleSize val="0"/>
        </c:dLbls>
        <c:gapWidth val="150"/>
        <c:overlap val="100"/>
        <c:axId val="278319992"/>
        <c:axId val="278322344"/>
      </c:barChart>
      <c:catAx>
        <c:axId val="278319992"/>
        <c:scaling>
          <c:orientation val="minMax"/>
        </c:scaling>
        <c:delete val="1"/>
        <c:axPos val="b"/>
        <c:title>
          <c:tx>
            <c:rich>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hair loss pationt</a:t>
                </a:r>
                <a:r>
                  <a:rPr lang="en-US"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rPr>
                  <a:t>           </a:t>
                </a:r>
                <a:r>
                  <a:rPr lang="en-US"/>
                  <a:t>non hair loss indivitules </a:t>
                </a:r>
                <a:endParaRPr lang="ar-SA"/>
              </a:p>
            </c:rich>
          </c:tx>
          <c:layout>
            <c:manualLayout>
              <c:xMode val="edge"/>
              <c:yMode val="edge"/>
              <c:x val="0.28394446887032521"/>
              <c:y val="0.8962153026326255"/>
            </c:manualLayout>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none"/>
        <c:minorTickMark val="none"/>
        <c:tickLblPos val="nextTo"/>
        <c:crossAx val="278322344"/>
        <c:crosses val="autoZero"/>
        <c:auto val="1"/>
        <c:lblAlgn val="ctr"/>
        <c:lblOffset val="100"/>
        <c:noMultiLvlLbl val="0"/>
      </c:catAx>
      <c:valAx>
        <c:axId val="278322344"/>
        <c:scaling>
          <c:orientation val="minMax"/>
        </c:scaling>
        <c:delete val="0"/>
        <c:axPos val="l"/>
        <c:majorGridlines>
          <c:spPr>
            <a:ln>
              <a:solidFill>
                <a:schemeClr val="tx1">
                  <a:lumMod val="15000"/>
                  <a:lumOff val="85000"/>
                </a:schemeClr>
              </a:solidFill>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basal metabolic rate (Kcal) </a:t>
                </a:r>
                <a:endParaRPr lang="ar-SA"/>
              </a:p>
            </c:rich>
          </c:tx>
          <c:layout>
            <c:manualLayout>
              <c:xMode val="edge"/>
              <c:yMode val="edge"/>
              <c:x val="2.2932438013776191E-2"/>
              <c:y val="0.19739958641533448"/>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crossAx val="278319992"/>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sz="1000">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012267140387941"/>
          <c:y val="3.330341855747234E-2"/>
          <c:w val="0.84731591318709187"/>
          <c:h val="0.92365632427661803"/>
        </c:manualLayout>
      </c:layout>
      <c:barChart>
        <c:barDir val="col"/>
        <c:grouping val="stack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Pt>
            <c:idx val="0"/>
            <c:invertIfNegative val="0"/>
            <c:bubble3D val="0"/>
            <c:spPr>
              <a:solidFill>
                <a:schemeClr val="accent1">
                  <a:lumMod val="75000"/>
                </a:schemeClr>
              </a:solidFill>
              <a:ln>
                <a:noFill/>
              </a:ln>
              <a:effectLst>
                <a:innerShdw blurRad="114300">
                  <a:schemeClr val="accent1"/>
                </a:innerShdw>
              </a:effectLst>
            </c:spPr>
            <c:extLst xmlns:c16r2="http://schemas.microsoft.com/office/drawing/2015/06/chart">
              <c:ext xmlns:c16="http://schemas.microsoft.com/office/drawing/2014/chart" uri="{C3380CC4-5D6E-409C-BE32-E72D297353CC}">
                <c16:uniqueId val="{00000001-1B95-44D0-93AA-5B16600C7DB6}"/>
              </c:ext>
            </c:extLst>
          </c:dPt>
          <c:errBars>
            <c:errBarType val="both"/>
            <c:errValType val="stdErr"/>
            <c:noEndCap val="0"/>
            <c:spPr>
              <a:noFill/>
              <a:ln w="9525">
                <a:solidFill>
                  <a:schemeClr val="tx1">
                    <a:lumMod val="50000"/>
                    <a:lumOff val="50000"/>
                  </a:schemeClr>
                </a:solidFill>
                <a:round/>
              </a:ln>
              <a:effectLst/>
            </c:spPr>
          </c:errBars>
          <c:val>
            <c:numRef>
              <c:f>ورقة1!$P$33:$P$34</c:f>
              <c:numCache>
                <c:formatCode>General</c:formatCode>
                <c:ptCount val="2"/>
                <c:pt idx="0">
                  <c:v>17.558333333333334</c:v>
                </c:pt>
                <c:pt idx="1">
                  <c:v>30.373000000000008</c:v>
                </c:pt>
              </c:numCache>
            </c:numRef>
          </c:val>
          <c:extLst xmlns:c16r2="http://schemas.microsoft.com/office/drawing/2015/06/chart">
            <c:ext xmlns:c16="http://schemas.microsoft.com/office/drawing/2014/chart" uri="{C3380CC4-5D6E-409C-BE32-E72D297353CC}">
              <c16:uniqueId val="{00000002-1B95-44D0-93AA-5B16600C7DB6}"/>
            </c:ext>
          </c:extLst>
        </c:ser>
        <c:dLbls>
          <c:showLegendKey val="0"/>
          <c:showVal val="0"/>
          <c:showCatName val="0"/>
          <c:showSerName val="0"/>
          <c:showPercent val="0"/>
          <c:showBubbleSize val="0"/>
        </c:dLbls>
        <c:gapWidth val="150"/>
        <c:overlap val="100"/>
        <c:axId val="278325480"/>
        <c:axId val="278326264"/>
      </c:barChart>
      <c:catAx>
        <c:axId val="278325480"/>
        <c:scaling>
          <c:orientation val="minMax"/>
        </c:scaling>
        <c:delete val="1"/>
        <c:axPos val="b"/>
        <c:title>
          <c:tx>
            <c:rich>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dirty="0"/>
                  <a:t>Hair loss </a:t>
                </a:r>
                <a:r>
                  <a:rPr lang="en-US" dirty="0" err="1"/>
                  <a:t>pationt</a:t>
                </a:r>
                <a:r>
                  <a:rPr lang="en-US" sz="1000" b="1" i="0" u="none" strike="noStrike" kern="1200" baseline="0" dirty="0">
                    <a:solidFill>
                      <a:sysClr val="windowText" lastClr="000000"/>
                    </a:solidFill>
                    <a:latin typeface="Times New Roman" panose="02020603050405020304" pitchFamily="18" charset="0"/>
                    <a:ea typeface="+mn-ea"/>
                    <a:cs typeface="Times New Roman" panose="02020603050405020304" pitchFamily="18" charset="0"/>
                  </a:rPr>
                  <a:t>            </a:t>
                </a:r>
                <a:r>
                  <a:rPr lang="en-US" dirty="0"/>
                  <a:t>non hair loss indivituals</a:t>
                </a:r>
                <a:endParaRPr lang="ar-SA"/>
              </a:p>
            </c:rich>
          </c:tx>
          <c:layout>
            <c:manualLayout>
              <c:xMode val="edge"/>
              <c:yMode val="edge"/>
              <c:x val="0.24059405940594061"/>
              <c:y val="0.90235631072431732"/>
            </c:manualLayout>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none"/>
        <c:minorTickMark val="none"/>
        <c:tickLblPos val="nextTo"/>
        <c:crossAx val="278326264"/>
        <c:crosses val="autoZero"/>
        <c:auto val="1"/>
        <c:lblAlgn val="ctr"/>
        <c:lblOffset val="100"/>
        <c:noMultiLvlLbl val="0"/>
      </c:catAx>
      <c:valAx>
        <c:axId val="278326264"/>
        <c:scaling>
          <c:orientation val="minMax"/>
        </c:scaling>
        <c:delete val="0"/>
        <c:axPos val="l"/>
        <c:majorGridlines>
          <c:spPr>
            <a:ln>
              <a:solidFill>
                <a:schemeClr val="tx1">
                  <a:lumMod val="15000"/>
                  <a:lumOff val="85000"/>
                </a:schemeClr>
              </a:solidFill>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Vit D3 (ng/mL)</a:t>
                </a:r>
                <a:endParaRPr lang="ar-SA"/>
              </a:p>
            </c:rich>
          </c:tx>
          <c:layout>
            <c:manualLayout>
              <c:xMode val="edge"/>
              <c:yMode val="edge"/>
              <c:x val="1.3363410654749237E-2"/>
              <c:y val="0.33164728093198875"/>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crossAx val="27832548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sz="1000">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931365320907922"/>
          <c:y val="5.0925808187020104E-2"/>
          <c:w val="0.72480147846687704"/>
          <c:h val="0.84845861658597022"/>
        </c:manualLayout>
      </c:layout>
      <c:scatterChart>
        <c:scatterStyle val="lineMarker"/>
        <c:varyColors val="0"/>
        <c:ser>
          <c:idx val="0"/>
          <c:order val="0"/>
          <c:spPr>
            <a:ln w="19050" cap="rnd">
              <a:noFill/>
              <a:round/>
            </a:ln>
            <a:effectLst/>
          </c:spPr>
          <c:marker>
            <c:symbol val="circle"/>
            <c:size val="5"/>
            <c:spPr>
              <a:solidFill>
                <a:schemeClr val="accent2"/>
              </a:solidFill>
              <a:ln w="9525">
                <a:solidFill>
                  <a:schemeClr val="accent2"/>
                </a:solidFill>
              </a:ln>
              <a:effectLst/>
            </c:spPr>
          </c:marker>
          <c:yVal>
            <c:numRef>
              <c:f>ورقة1!$H$46:$H$75</c:f>
              <c:numCache>
                <c:formatCode>General</c:formatCode>
                <c:ptCount val="30"/>
                <c:pt idx="0">
                  <c:v>18.3</c:v>
                </c:pt>
                <c:pt idx="1">
                  <c:v>20</c:v>
                </c:pt>
                <c:pt idx="2">
                  <c:v>14.84</c:v>
                </c:pt>
                <c:pt idx="3">
                  <c:v>31.5</c:v>
                </c:pt>
                <c:pt idx="4">
                  <c:v>14.76</c:v>
                </c:pt>
                <c:pt idx="5">
                  <c:v>17.39</c:v>
                </c:pt>
                <c:pt idx="6">
                  <c:v>17.829999999999998</c:v>
                </c:pt>
                <c:pt idx="7">
                  <c:v>11.42</c:v>
                </c:pt>
                <c:pt idx="8">
                  <c:v>15.68</c:v>
                </c:pt>
                <c:pt idx="9">
                  <c:v>21.1</c:v>
                </c:pt>
                <c:pt idx="10">
                  <c:v>7.95</c:v>
                </c:pt>
                <c:pt idx="11">
                  <c:v>14.06</c:v>
                </c:pt>
                <c:pt idx="12">
                  <c:v>11.02</c:v>
                </c:pt>
                <c:pt idx="13">
                  <c:v>18.760000000000002</c:v>
                </c:pt>
                <c:pt idx="14">
                  <c:v>17.63</c:v>
                </c:pt>
                <c:pt idx="15">
                  <c:v>15.41</c:v>
                </c:pt>
                <c:pt idx="16">
                  <c:v>17.920000000000002</c:v>
                </c:pt>
                <c:pt idx="17">
                  <c:v>7.92</c:v>
                </c:pt>
                <c:pt idx="18">
                  <c:v>18.760000000000002</c:v>
                </c:pt>
                <c:pt idx="19">
                  <c:v>19.11</c:v>
                </c:pt>
                <c:pt idx="20">
                  <c:v>14.84</c:v>
                </c:pt>
                <c:pt idx="21">
                  <c:v>11.37</c:v>
                </c:pt>
                <c:pt idx="22">
                  <c:v>18.38</c:v>
                </c:pt>
                <c:pt idx="23">
                  <c:v>12.1</c:v>
                </c:pt>
                <c:pt idx="24">
                  <c:v>27.69</c:v>
                </c:pt>
                <c:pt idx="25">
                  <c:v>10.31</c:v>
                </c:pt>
                <c:pt idx="26">
                  <c:v>17.920000000000002</c:v>
                </c:pt>
                <c:pt idx="27">
                  <c:v>40.799999999999997</c:v>
                </c:pt>
                <c:pt idx="28">
                  <c:v>24.55</c:v>
                </c:pt>
                <c:pt idx="29">
                  <c:v>17.43</c:v>
                </c:pt>
              </c:numCache>
            </c:numRef>
          </c:yVal>
          <c:smooth val="0"/>
          <c:extLst xmlns:c16r2="http://schemas.microsoft.com/office/drawing/2015/06/chart">
            <c:ext xmlns:c16="http://schemas.microsoft.com/office/drawing/2014/chart" uri="{C3380CC4-5D6E-409C-BE32-E72D297353CC}">
              <c16:uniqueId val="{00000000-E3AC-41C5-B564-6759660EF56C}"/>
            </c:ext>
          </c:extLst>
        </c:ser>
        <c:dLbls>
          <c:showLegendKey val="0"/>
          <c:showVal val="0"/>
          <c:showCatName val="0"/>
          <c:showSerName val="0"/>
          <c:showPercent val="0"/>
          <c:showBubbleSize val="0"/>
        </c:dLbls>
        <c:axId val="278325872"/>
        <c:axId val="278323520"/>
      </c:scatterChart>
      <c:valAx>
        <c:axId val="278325872"/>
        <c:scaling>
          <c:orientation val="minMax"/>
        </c:scaling>
        <c:delete val="1"/>
        <c:axPos val="b"/>
        <c:title>
          <c:tx>
            <c:rich>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hair loss patient</a:t>
                </a:r>
                <a:endParaRPr lang="ar-SA"/>
              </a:p>
            </c:rich>
          </c:tx>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out"/>
        <c:minorTickMark val="none"/>
        <c:tickLblPos val="nextTo"/>
        <c:crossAx val="278323520"/>
        <c:crosses val="autoZero"/>
        <c:crossBetween val="midCat"/>
      </c:valAx>
      <c:valAx>
        <c:axId val="278323520"/>
        <c:scaling>
          <c:orientation val="minMax"/>
          <c:max val="55"/>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vitamin D3 ng/ml</a:t>
                </a:r>
                <a:endParaRPr lang="ar-SA"/>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crossAx val="278325872"/>
        <c:crosses val="autoZero"/>
        <c:crossBetween val="midCat"/>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386720477144658"/>
          <c:y val="6.2936240662224918E-2"/>
          <c:w val="0.70632235486693196"/>
          <c:h val="0.83215402422523277"/>
        </c:manualLayout>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yVal>
            <c:numRef>
              <c:f>ورقة1!$P$2:$P$31</c:f>
              <c:numCache>
                <c:formatCode>General</c:formatCode>
                <c:ptCount val="30"/>
                <c:pt idx="0">
                  <c:v>42.33</c:v>
                </c:pt>
                <c:pt idx="1">
                  <c:v>11.95</c:v>
                </c:pt>
                <c:pt idx="2">
                  <c:v>19.72</c:v>
                </c:pt>
                <c:pt idx="3">
                  <c:v>35.5</c:v>
                </c:pt>
                <c:pt idx="4">
                  <c:v>40.5</c:v>
                </c:pt>
                <c:pt idx="5">
                  <c:v>25.81</c:v>
                </c:pt>
                <c:pt idx="6">
                  <c:v>40.9</c:v>
                </c:pt>
                <c:pt idx="7">
                  <c:v>12.32</c:v>
                </c:pt>
                <c:pt idx="8">
                  <c:v>18.95</c:v>
                </c:pt>
                <c:pt idx="9">
                  <c:v>55.75</c:v>
                </c:pt>
                <c:pt idx="10">
                  <c:v>42.33</c:v>
                </c:pt>
                <c:pt idx="11">
                  <c:v>11.95</c:v>
                </c:pt>
                <c:pt idx="12">
                  <c:v>19.72</c:v>
                </c:pt>
                <c:pt idx="13">
                  <c:v>35.5</c:v>
                </c:pt>
                <c:pt idx="14">
                  <c:v>40.5</c:v>
                </c:pt>
                <c:pt idx="15">
                  <c:v>25.81</c:v>
                </c:pt>
                <c:pt idx="16">
                  <c:v>40.9</c:v>
                </c:pt>
                <c:pt idx="17">
                  <c:v>12.32</c:v>
                </c:pt>
                <c:pt idx="18">
                  <c:v>18.95</c:v>
                </c:pt>
                <c:pt idx="19">
                  <c:v>55.75</c:v>
                </c:pt>
                <c:pt idx="20">
                  <c:v>42.33</c:v>
                </c:pt>
                <c:pt idx="21">
                  <c:v>11.95</c:v>
                </c:pt>
                <c:pt idx="22">
                  <c:v>19.72</c:v>
                </c:pt>
                <c:pt idx="23">
                  <c:v>35.5</c:v>
                </c:pt>
                <c:pt idx="24">
                  <c:v>40.5</c:v>
                </c:pt>
                <c:pt idx="25">
                  <c:v>25.81</c:v>
                </c:pt>
                <c:pt idx="26">
                  <c:v>40.9</c:v>
                </c:pt>
                <c:pt idx="27">
                  <c:v>12.32</c:v>
                </c:pt>
                <c:pt idx="28">
                  <c:v>18.95</c:v>
                </c:pt>
                <c:pt idx="29">
                  <c:v>55.75</c:v>
                </c:pt>
              </c:numCache>
            </c:numRef>
          </c:yVal>
          <c:smooth val="0"/>
          <c:extLst xmlns:c16r2="http://schemas.microsoft.com/office/drawing/2015/06/chart">
            <c:ext xmlns:c16="http://schemas.microsoft.com/office/drawing/2014/chart" uri="{C3380CC4-5D6E-409C-BE32-E72D297353CC}">
              <c16:uniqueId val="{00000000-0559-4179-A25A-B9462F991CF5}"/>
            </c:ext>
          </c:extLst>
        </c:ser>
        <c:dLbls>
          <c:showLegendKey val="0"/>
          <c:showVal val="0"/>
          <c:showCatName val="0"/>
          <c:showSerName val="0"/>
          <c:showPercent val="0"/>
          <c:showBubbleSize val="0"/>
        </c:dLbls>
        <c:axId val="278319208"/>
        <c:axId val="278320776"/>
      </c:scatterChart>
      <c:valAx>
        <c:axId val="278319208"/>
        <c:scaling>
          <c:orientation val="minMax"/>
        </c:scaling>
        <c:delete val="1"/>
        <c:axPos val="b"/>
        <c:title>
          <c:tx>
            <c:rich>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non hair loss individual</a:t>
                </a:r>
              </a:p>
            </c:rich>
          </c:tx>
          <c:layout>
            <c:manualLayout>
              <c:xMode val="edge"/>
              <c:yMode val="edge"/>
              <c:x val="0.14009125203435593"/>
              <c:y val="0.89925666699070028"/>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out"/>
        <c:minorTickMark val="none"/>
        <c:tickLblPos val="nextTo"/>
        <c:crossAx val="278320776"/>
        <c:crosses val="autoZero"/>
        <c:crossBetween val="midCat"/>
      </c:valAx>
      <c:valAx>
        <c:axId val="27832077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278319208"/>
        <c:crosses val="autoZero"/>
        <c:crossBetween val="midCat"/>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87317181340111"/>
          <c:y val="6.4776895215513997E-2"/>
          <c:w val="0.82259540399176734"/>
          <c:h val="0.78083026014153289"/>
        </c:manualLayout>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Pt>
            <c:idx val="0"/>
            <c:invertIfNegative val="0"/>
            <c:bubble3D val="0"/>
            <c:spPr>
              <a:solidFill>
                <a:schemeClr val="accent1">
                  <a:lumMod val="75000"/>
                </a:schemeClr>
              </a:solidFill>
              <a:ln>
                <a:noFill/>
              </a:ln>
              <a:effectLst>
                <a:innerShdw blurRad="114300">
                  <a:schemeClr val="accent1"/>
                </a:innerShdw>
              </a:effectLst>
            </c:spPr>
            <c:extLst xmlns:c16r2="http://schemas.microsoft.com/office/drawing/2015/06/chart">
              <c:ext xmlns:c16="http://schemas.microsoft.com/office/drawing/2014/chart" uri="{C3380CC4-5D6E-409C-BE32-E72D297353CC}">
                <c16:uniqueId val="{00000001-D605-422A-8F47-3C450770997D}"/>
              </c:ext>
            </c:extLst>
          </c:dPt>
          <c:errBars>
            <c:errBarType val="both"/>
            <c:errValType val="stdErr"/>
            <c:noEndCap val="0"/>
            <c:spPr>
              <a:noFill/>
              <a:ln w="9525">
                <a:solidFill>
                  <a:schemeClr val="tx1">
                    <a:lumMod val="50000"/>
                    <a:lumOff val="50000"/>
                  </a:schemeClr>
                </a:solidFill>
                <a:round/>
              </a:ln>
              <a:effectLst/>
            </c:spPr>
          </c:errBars>
          <c:val>
            <c:numRef>
              <c:f>ورقة1!$P$75:$P$76</c:f>
              <c:numCache>
                <c:formatCode>General</c:formatCode>
                <c:ptCount val="2"/>
                <c:pt idx="0">
                  <c:v>68.012333333333331</c:v>
                </c:pt>
                <c:pt idx="1">
                  <c:v>123.88800000000001</c:v>
                </c:pt>
              </c:numCache>
            </c:numRef>
          </c:val>
          <c:extLst xmlns:c16r2="http://schemas.microsoft.com/office/drawing/2015/06/chart">
            <c:ext xmlns:c16="http://schemas.microsoft.com/office/drawing/2014/chart" uri="{C3380CC4-5D6E-409C-BE32-E72D297353CC}">
              <c16:uniqueId val="{00000002-D605-422A-8F47-3C450770997D}"/>
            </c:ext>
          </c:extLst>
        </c:ser>
        <c:dLbls>
          <c:showLegendKey val="0"/>
          <c:showVal val="0"/>
          <c:showCatName val="0"/>
          <c:showSerName val="0"/>
          <c:showPercent val="0"/>
          <c:showBubbleSize val="0"/>
        </c:dLbls>
        <c:gapWidth val="164"/>
        <c:overlap val="-22"/>
        <c:axId val="278324304"/>
        <c:axId val="278320384"/>
      </c:barChart>
      <c:catAx>
        <c:axId val="278324304"/>
        <c:scaling>
          <c:orientation val="minMax"/>
        </c:scaling>
        <c:delete val="1"/>
        <c:axPos val="b"/>
        <c:title>
          <c:tx>
            <c:rich>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dirty="0"/>
                  <a:t>hair loss </a:t>
                </a:r>
                <a:r>
                  <a:rPr lang="en-US" dirty="0" err="1"/>
                  <a:t>pationt</a:t>
                </a:r>
                <a:r>
                  <a:rPr lang="en-US" sz="1000" b="1" i="0" u="none" strike="noStrike" kern="1200" baseline="0" dirty="0">
                    <a:solidFill>
                      <a:sysClr val="windowText" lastClr="000000"/>
                    </a:solidFill>
                    <a:latin typeface="Times New Roman" panose="02020603050405020304" pitchFamily="18" charset="0"/>
                    <a:ea typeface="+mn-ea"/>
                    <a:cs typeface="Times New Roman" panose="02020603050405020304" pitchFamily="18" charset="0"/>
                  </a:rPr>
                  <a:t>              </a:t>
                </a:r>
                <a:r>
                  <a:rPr lang="en-US" dirty="0"/>
                  <a:t>non hair loss indivituals</a:t>
                </a:r>
                <a:endParaRPr lang="ar-SA"/>
              </a:p>
            </c:rich>
          </c:tx>
          <c:layout>
            <c:manualLayout>
              <c:xMode val="edge"/>
              <c:yMode val="edge"/>
              <c:x val="0.23191206362362599"/>
              <c:y val="0.86810676967265887"/>
            </c:manualLayout>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none"/>
        <c:minorTickMark val="none"/>
        <c:tickLblPos val="nextTo"/>
        <c:crossAx val="278320384"/>
        <c:crosses val="autoZero"/>
        <c:auto val="1"/>
        <c:lblAlgn val="ctr"/>
        <c:lblOffset val="100"/>
        <c:noMultiLvlLbl val="0"/>
      </c:catAx>
      <c:valAx>
        <c:axId val="278320384"/>
        <c:scaling>
          <c:orientation val="minMax"/>
        </c:scaling>
        <c:delete val="0"/>
        <c:axPos val="l"/>
        <c:majorGridlines>
          <c:spPr>
            <a:ln>
              <a:solidFill>
                <a:schemeClr val="tx1">
                  <a:lumMod val="15000"/>
                  <a:lumOff val="85000"/>
                </a:schemeClr>
              </a:solidFill>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Serum Firriten (ng/mL)</a:t>
                </a:r>
                <a:endParaRPr lang="ar-SA"/>
              </a:p>
            </c:rich>
          </c:tx>
          <c:layout>
            <c:manualLayout>
              <c:xMode val="edge"/>
              <c:yMode val="edge"/>
              <c:x val="2.0840262100104621E-2"/>
              <c:y val="0.23203727698594637"/>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crossAx val="27832430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sz="1000">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903464393866189"/>
          <c:y val="4.5817318812159981E-2"/>
          <c:w val="0.79096515070847462"/>
          <c:h val="0.84123743678381668"/>
        </c:manualLayout>
      </c:layout>
      <c:scatterChart>
        <c:scatterStyle val="lineMarker"/>
        <c:varyColors val="0"/>
        <c:ser>
          <c:idx val="0"/>
          <c:order val="0"/>
          <c:spPr>
            <a:ln w="25400" cap="rnd">
              <a:noFill/>
              <a:round/>
            </a:ln>
            <a:effectLst/>
          </c:spPr>
          <c:marker>
            <c:symbol val="circle"/>
            <c:size val="5"/>
            <c:spPr>
              <a:solidFill>
                <a:schemeClr val="accent2"/>
              </a:solidFill>
              <a:ln w="9525">
                <a:solidFill>
                  <a:schemeClr val="accent2"/>
                </a:solidFill>
              </a:ln>
              <a:effectLst/>
            </c:spPr>
          </c:marker>
          <c:yVal>
            <c:numRef>
              <c:f>ورقة1!$Q$43:$Q$72</c:f>
              <c:numCache>
                <c:formatCode>General</c:formatCode>
                <c:ptCount val="30"/>
                <c:pt idx="0">
                  <c:v>9.5</c:v>
                </c:pt>
                <c:pt idx="1">
                  <c:v>67.5</c:v>
                </c:pt>
                <c:pt idx="2">
                  <c:v>36.08</c:v>
                </c:pt>
                <c:pt idx="3">
                  <c:v>26.55</c:v>
                </c:pt>
                <c:pt idx="4">
                  <c:v>128.51</c:v>
                </c:pt>
                <c:pt idx="5">
                  <c:v>179</c:v>
                </c:pt>
                <c:pt idx="6">
                  <c:v>27.2</c:v>
                </c:pt>
                <c:pt idx="7">
                  <c:v>65.56</c:v>
                </c:pt>
                <c:pt idx="8">
                  <c:v>78.069999999999993</c:v>
                </c:pt>
                <c:pt idx="9">
                  <c:v>36.67</c:v>
                </c:pt>
                <c:pt idx="10">
                  <c:v>233</c:v>
                </c:pt>
                <c:pt idx="11">
                  <c:v>16.100000000000001</c:v>
                </c:pt>
                <c:pt idx="12">
                  <c:v>19.82</c:v>
                </c:pt>
                <c:pt idx="13">
                  <c:v>64.03</c:v>
                </c:pt>
                <c:pt idx="14">
                  <c:v>134.5</c:v>
                </c:pt>
                <c:pt idx="15">
                  <c:v>159.78</c:v>
                </c:pt>
                <c:pt idx="16">
                  <c:v>105.04</c:v>
                </c:pt>
                <c:pt idx="17">
                  <c:v>11.09</c:v>
                </c:pt>
                <c:pt idx="18">
                  <c:v>64.03</c:v>
                </c:pt>
                <c:pt idx="19">
                  <c:v>23.88</c:v>
                </c:pt>
                <c:pt idx="20">
                  <c:v>36.08</c:v>
                </c:pt>
                <c:pt idx="21">
                  <c:v>13.27</c:v>
                </c:pt>
                <c:pt idx="22">
                  <c:v>65.41</c:v>
                </c:pt>
                <c:pt idx="23">
                  <c:v>13.71</c:v>
                </c:pt>
                <c:pt idx="24">
                  <c:v>53.37</c:v>
                </c:pt>
                <c:pt idx="25">
                  <c:v>13.27</c:v>
                </c:pt>
                <c:pt idx="26">
                  <c:v>105.04</c:v>
                </c:pt>
                <c:pt idx="27">
                  <c:v>10.5</c:v>
                </c:pt>
                <c:pt idx="28">
                  <c:v>10.51</c:v>
                </c:pt>
                <c:pt idx="29">
                  <c:v>233.3</c:v>
                </c:pt>
              </c:numCache>
            </c:numRef>
          </c:yVal>
          <c:smooth val="0"/>
          <c:extLst xmlns:c16r2="http://schemas.microsoft.com/office/drawing/2015/06/chart">
            <c:ext xmlns:c16="http://schemas.microsoft.com/office/drawing/2014/chart" uri="{C3380CC4-5D6E-409C-BE32-E72D297353CC}">
              <c16:uniqueId val="{00000000-EF34-41FD-9626-DE67FFF0F0E0}"/>
            </c:ext>
          </c:extLst>
        </c:ser>
        <c:dLbls>
          <c:showLegendKey val="0"/>
          <c:showVal val="0"/>
          <c:showCatName val="0"/>
          <c:showSerName val="0"/>
          <c:showPercent val="0"/>
          <c:showBubbleSize val="0"/>
        </c:dLbls>
        <c:axId val="299942096"/>
        <c:axId val="299947976"/>
      </c:scatterChart>
      <c:valAx>
        <c:axId val="299942096"/>
        <c:scaling>
          <c:orientation val="minMax"/>
        </c:scaling>
        <c:delete val="1"/>
        <c:axPos val="b"/>
        <c:title>
          <c:tx>
            <c:rich>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hair loss patient</a:t>
                </a:r>
                <a:endParaRPr lang="ar-SA"/>
              </a:p>
            </c:rich>
          </c:tx>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majorTickMark val="none"/>
        <c:minorTickMark val="none"/>
        <c:tickLblPos val="nextTo"/>
        <c:crossAx val="299947976"/>
        <c:crosses val="autoZero"/>
        <c:crossBetween val="midCat"/>
      </c:valAx>
      <c:valAx>
        <c:axId val="29994797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ferritin ng/mL</a:t>
                </a:r>
                <a:endParaRPr lang="ar-SA"/>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ar-IQ"/>
          </a:p>
        </c:txPr>
        <c:crossAx val="299942096"/>
        <c:crosses val="autoZero"/>
        <c:crossBetween val="midCat"/>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ar-IQ"/>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withinLinear" id="14">
  <a:schemeClr val="accent1"/>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withinLinear" id="15">
  <a:schemeClr val="accent2"/>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withinLinear" id="15">
  <a:schemeClr val="accent2"/>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188435-003F-48A3-8F87-528D8ECE90CE}" type="doc">
      <dgm:prSet loTypeId="urn:microsoft.com/office/officeart/2005/8/layout/chevron2" loCatId="process" qsTypeId="urn:microsoft.com/office/officeart/2005/8/quickstyle/simple1" qsCatId="simple" csTypeId="urn:microsoft.com/office/officeart/2005/8/colors/colorful1" csCatId="colorful" phldr="1"/>
      <dgm:spPr/>
      <dgm:t>
        <a:bodyPr/>
        <a:lstStyle/>
        <a:p>
          <a:endParaRPr lang="tr-TR"/>
        </a:p>
      </dgm:t>
    </dgm:pt>
    <dgm:pt modelId="{4BF38F29-3048-4181-8C5D-378DB49C1BD2}">
      <dgm:prSet phldrT="[Metin]" custT="1"/>
      <dgm:spPr/>
      <dgm:t>
        <a:bodyPr/>
        <a:lstStyle/>
        <a:p>
          <a:r>
            <a:rPr lang="en-US" sz="1600" dirty="0" smtClean="0">
              <a:cs typeface="+mn-cs"/>
            </a:rPr>
            <a:t>sample</a:t>
          </a:r>
          <a:endParaRPr lang="tr-TR" sz="1900" dirty="0">
            <a:cs typeface="+mn-cs"/>
          </a:endParaRPr>
        </a:p>
      </dgm:t>
    </dgm:pt>
    <dgm:pt modelId="{1F23ED7D-EC67-4A46-9D7C-74592D19FD38}" type="parTrans" cxnId="{345D1363-6B19-4250-B7A2-BE53053886F9}">
      <dgm:prSet/>
      <dgm:spPr/>
      <dgm:t>
        <a:bodyPr/>
        <a:lstStyle/>
        <a:p>
          <a:endParaRPr lang="tr-TR"/>
        </a:p>
      </dgm:t>
    </dgm:pt>
    <dgm:pt modelId="{7B553E7B-F1C0-41CD-ADF6-CF912CA75DB6}" type="sibTrans" cxnId="{345D1363-6B19-4250-B7A2-BE53053886F9}">
      <dgm:prSet/>
      <dgm:spPr/>
      <dgm:t>
        <a:bodyPr/>
        <a:lstStyle/>
        <a:p>
          <a:endParaRPr lang="tr-TR"/>
        </a:p>
      </dgm:t>
    </dgm:pt>
    <dgm:pt modelId="{83B115E0-8F9B-4AED-A993-E3B6B17D7F02}">
      <dgm:prSet phldrT="[Metin]" custT="1"/>
      <dgm:spPr/>
      <dgm:t>
        <a:bodyPr/>
        <a:lstStyle/>
        <a:p>
          <a:r>
            <a:rPr lang="en-US" sz="1600" dirty="0" smtClean="0">
              <a:latin typeface="Times New Roman" panose="02020603050405020304" pitchFamily="18" charset="0"/>
              <a:cs typeface="Times New Roman" panose="02020603050405020304" pitchFamily="18" charset="0"/>
            </a:rPr>
            <a:t>3mL sera of 50 patients with hair loss only (group I) and 50 person without hair loss (group2) as control. Both group are 20-40 ages.</a:t>
          </a:r>
          <a:endParaRPr lang="tr-TR" sz="1600" dirty="0">
            <a:latin typeface="Times New Roman" panose="02020603050405020304" pitchFamily="18" charset="0"/>
            <a:cs typeface="Times New Roman" panose="02020603050405020304" pitchFamily="18" charset="0"/>
          </a:endParaRPr>
        </a:p>
      </dgm:t>
    </dgm:pt>
    <dgm:pt modelId="{5827B37D-F634-4CA0-A6C3-45CF8FAE2B1E}" type="parTrans" cxnId="{7395DBBA-E53F-4220-A5E3-C9983ADEDC7F}">
      <dgm:prSet/>
      <dgm:spPr/>
      <dgm:t>
        <a:bodyPr/>
        <a:lstStyle/>
        <a:p>
          <a:endParaRPr lang="tr-TR"/>
        </a:p>
      </dgm:t>
    </dgm:pt>
    <dgm:pt modelId="{74887225-DA48-49CC-8C80-008570E92D36}" type="sibTrans" cxnId="{7395DBBA-E53F-4220-A5E3-C9983ADEDC7F}">
      <dgm:prSet/>
      <dgm:spPr/>
      <dgm:t>
        <a:bodyPr/>
        <a:lstStyle/>
        <a:p>
          <a:endParaRPr lang="tr-TR"/>
        </a:p>
      </dgm:t>
    </dgm:pt>
    <dgm:pt modelId="{02DBCB0B-03B8-4689-97F1-E5A33F2CE361}">
      <dgm:prSet phldrT="[Metin]" custT="1"/>
      <dgm:spPr/>
      <dgm:t>
        <a:bodyPr/>
        <a:lstStyle/>
        <a:p>
          <a:r>
            <a:rPr lang="en-US" sz="1800" dirty="0" smtClean="0"/>
            <a:t>instrument</a:t>
          </a:r>
          <a:endParaRPr lang="tr-TR" sz="1500" dirty="0"/>
        </a:p>
      </dgm:t>
    </dgm:pt>
    <dgm:pt modelId="{CD38F57F-C1D9-4C2B-9820-28D8DC9AA66D}" type="parTrans" cxnId="{29894143-0C33-4D5F-A22D-FC06F7F545A4}">
      <dgm:prSet/>
      <dgm:spPr/>
      <dgm:t>
        <a:bodyPr/>
        <a:lstStyle/>
        <a:p>
          <a:endParaRPr lang="tr-TR"/>
        </a:p>
      </dgm:t>
    </dgm:pt>
    <dgm:pt modelId="{5B63B1BA-ABA1-4552-9A99-F80D8DC29FC3}" type="sibTrans" cxnId="{29894143-0C33-4D5F-A22D-FC06F7F545A4}">
      <dgm:prSet/>
      <dgm:spPr/>
      <dgm:t>
        <a:bodyPr/>
        <a:lstStyle/>
        <a:p>
          <a:endParaRPr lang="tr-TR"/>
        </a:p>
      </dgm:t>
    </dgm:pt>
    <dgm:pt modelId="{3C6DB7DD-58A1-4714-BDAD-7F0013AEF9CB}">
      <dgm:prSet phldrT="[Metin]" custT="1"/>
      <dgm:spPr/>
      <dgm:t>
        <a:bodyPr/>
        <a:lstStyle/>
        <a:p>
          <a:r>
            <a:rPr lang="en-US" sz="1600" dirty="0" smtClean="0">
              <a:latin typeface="Times New Roman" panose="02020603050405020304" pitchFamily="18" charset="0"/>
              <a:cs typeface="Times New Roman" panose="02020603050405020304" pitchFamily="18" charset="0"/>
            </a:rPr>
            <a:t>I Chroma II to measure vit D3 (Lot) VDRHC02, I-Chamber solt, UV-VIS Spectrophotometer, Centrifuge, Incubator, Afias-6 (boditech) To measure ferritin, (Lot) FRREA53F and Tsh (Lot) TSRCA75Q, Roller mixer, Mind ray bs-30s (complete blood count CBC), Biochemistry bs-240 to measure Iron, In body 270 to measuer Body Composition analysis, </a:t>
          </a:r>
          <a:endParaRPr lang="tr-TR" sz="1600" dirty="0">
            <a:latin typeface="Times New Roman" panose="02020603050405020304" pitchFamily="18" charset="0"/>
            <a:cs typeface="Times New Roman" panose="02020603050405020304" pitchFamily="18" charset="0"/>
          </a:endParaRPr>
        </a:p>
      </dgm:t>
    </dgm:pt>
    <dgm:pt modelId="{B264B6D3-68DD-45A4-B28E-9C0A9EDD0AAC}" type="parTrans" cxnId="{8D755CE0-320D-40F6-992F-338DF58B3D08}">
      <dgm:prSet/>
      <dgm:spPr/>
      <dgm:t>
        <a:bodyPr/>
        <a:lstStyle/>
        <a:p>
          <a:endParaRPr lang="tr-TR"/>
        </a:p>
      </dgm:t>
    </dgm:pt>
    <dgm:pt modelId="{4FC178AD-E39A-48B6-8FB0-D4227499E2D7}" type="sibTrans" cxnId="{8D755CE0-320D-40F6-992F-338DF58B3D08}">
      <dgm:prSet/>
      <dgm:spPr/>
      <dgm:t>
        <a:bodyPr/>
        <a:lstStyle/>
        <a:p>
          <a:endParaRPr lang="tr-TR"/>
        </a:p>
      </dgm:t>
    </dgm:pt>
    <dgm:pt modelId="{EE32F48F-73C8-489A-9A95-8FA35E2CF88D}">
      <dgm:prSet phldrT="[Metin]" custT="1"/>
      <dgm:spPr/>
      <dgm:t>
        <a:bodyPr/>
        <a:lstStyle/>
        <a:p>
          <a:r>
            <a:rPr lang="en-US" sz="1600" dirty="0" smtClean="0"/>
            <a:t>methods</a:t>
          </a:r>
          <a:endParaRPr lang="tr-TR" sz="1900" dirty="0"/>
        </a:p>
      </dgm:t>
    </dgm:pt>
    <dgm:pt modelId="{E64B409B-F799-404F-8975-CA4C1BADB2A6}" type="parTrans" cxnId="{D6EEDEBC-4A46-40F2-8C82-CE305FD42FA0}">
      <dgm:prSet/>
      <dgm:spPr/>
      <dgm:t>
        <a:bodyPr/>
        <a:lstStyle/>
        <a:p>
          <a:endParaRPr lang="tr-TR"/>
        </a:p>
      </dgm:t>
    </dgm:pt>
    <dgm:pt modelId="{8C9E7F0D-AD7B-4733-B31A-37788C217377}" type="sibTrans" cxnId="{D6EEDEBC-4A46-40F2-8C82-CE305FD42FA0}">
      <dgm:prSet/>
      <dgm:spPr/>
      <dgm:t>
        <a:bodyPr/>
        <a:lstStyle/>
        <a:p>
          <a:endParaRPr lang="tr-TR"/>
        </a:p>
      </dgm:t>
    </dgm:pt>
    <dgm:pt modelId="{4B645B1D-FE2A-4295-8D48-B97B2B8C4F2F}">
      <dgm:prSet phldrT="[Metin]" custT="1"/>
      <dgm:spPr/>
      <dgm:t>
        <a:bodyPr/>
        <a:lstStyle/>
        <a:p>
          <a:r>
            <a:rPr lang="en-US" sz="1600" dirty="0" smtClean="0">
              <a:latin typeface="Times New Roman" panose="02020603050405020304" pitchFamily="18" charset="0"/>
              <a:cs typeface="Times New Roman" panose="02020603050405020304" pitchFamily="18" charset="0"/>
            </a:rPr>
            <a:t>Body composition analysis (In body 270), Blood pressure measurements, Determination of Serum vitamin D3, </a:t>
          </a:r>
          <a:endParaRPr lang="tr-TR" sz="1600" dirty="0">
            <a:latin typeface="Times New Roman" panose="02020603050405020304" pitchFamily="18" charset="0"/>
            <a:cs typeface="Times New Roman" panose="02020603050405020304" pitchFamily="18" charset="0"/>
          </a:endParaRPr>
        </a:p>
      </dgm:t>
    </dgm:pt>
    <dgm:pt modelId="{493C349D-1B0B-45F3-BDA3-491565FC9F5B}" type="parTrans" cxnId="{2BA7872E-85AF-4ED6-9CF9-0CBF5B41093E}">
      <dgm:prSet/>
      <dgm:spPr/>
      <dgm:t>
        <a:bodyPr/>
        <a:lstStyle/>
        <a:p>
          <a:endParaRPr lang="tr-TR"/>
        </a:p>
      </dgm:t>
    </dgm:pt>
    <dgm:pt modelId="{A47A4DC1-6A2D-471B-93CF-57518D15DEF7}" type="sibTrans" cxnId="{2BA7872E-85AF-4ED6-9CF9-0CBF5B41093E}">
      <dgm:prSet/>
      <dgm:spPr/>
      <dgm:t>
        <a:bodyPr/>
        <a:lstStyle/>
        <a:p>
          <a:endParaRPr lang="tr-TR"/>
        </a:p>
      </dgm:t>
    </dgm:pt>
    <dgm:pt modelId="{C000D6C6-E78A-4148-AB9E-7EEC56B2C7FB}">
      <dgm:prSet phldrT="[Metin]" custT="1"/>
      <dgm:spPr/>
      <dgm:t>
        <a:bodyPr/>
        <a:lstStyle/>
        <a:p>
          <a:r>
            <a:rPr lang="en-US" sz="1600" dirty="0" smtClean="0">
              <a:latin typeface="Times New Roman" panose="02020603050405020304" pitchFamily="18" charset="0"/>
              <a:cs typeface="Times New Roman" panose="02020603050405020304" pitchFamily="18" charset="0"/>
            </a:rPr>
            <a:t>Determination of serum ferritin, Determination of serum TSH,   </a:t>
          </a:r>
          <a:endParaRPr lang="tr-TR" sz="1600" dirty="0">
            <a:latin typeface="Times New Roman" panose="02020603050405020304" pitchFamily="18" charset="0"/>
            <a:cs typeface="Times New Roman" panose="02020603050405020304" pitchFamily="18" charset="0"/>
          </a:endParaRPr>
        </a:p>
      </dgm:t>
    </dgm:pt>
    <dgm:pt modelId="{CAACA0CE-BD54-4566-8B30-7458C42C85FB}" type="parTrans" cxnId="{FF9EBD20-ABA4-40E7-9BC4-C0FE05E42B3C}">
      <dgm:prSet/>
      <dgm:spPr/>
      <dgm:t>
        <a:bodyPr/>
        <a:lstStyle/>
        <a:p>
          <a:endParaRPr lang="tr-TR"/>
        </a:p>
      </dgm:t>
    </dgm:pt>
    <dgm:pt modelId="{F4236F7B-3EB0-46BA-9485-DB992A716859}" type="sibTrans" cxnId="{FF9EBD20-ABA4-40E7-9BC4-C0FE05E42B3C}">
      <dgm:prSet/>
      <dgm:spPr/>
      <dgm:t>
        <a:bodyPr/>
        <a:lstStyle/>
        <a:p>
          <a:endParaRPr lang="tr-TR"/>
        </a:p>
      </dgm:t>
    </dgm:pt>
    <dgm:pt modelId="{51C03B94-3548-430D-A89F-0E874972756E}">
      <dgm:prSet/>
      <dgm:spPr/>
      <dgm:t>
        <a:bodyPr/>
        <a:lstStyle/>
        <a:p>
          <a:pPr rtl="1"/>
          <a:endParaRPr lang="ar-IQ" sz="1500" dirty="0">
            <a:latin typeface="Times New Roman" panose="02020603050405020304" pitchFamily="18" charset="0"/>
            <a:cs typeface="Times New Roman" panose="02020603050405020304" pitchFamily="18" charset="0"/>
          </a:endParaRPr>
        </a:p>
      </dgm:t>
    </dgm:pt>
    <dgm:pt modelId="{C64E3F25-CEC2-453D-9616-329A0A72A1E6}" type="parTrans" cxnId="{D6269989-90AD-45EE-BAD7-4795DEA8A185}">
      <dgm:prSet/>
      <dgm:spPr/>
      <dgm:t>
        <a:bodyPr/>
        <a:lstStyle/>
        <a:p>
          <a:pPr rtl="1"/>
          <a:endParaRPr lang="ar-IQ"/>
        </a:p>
      </dgm:t>
    </dgm:pt>
    <dgm:pt modelId="{732F5341-BBB0-45DA-8207-CBF6181FB407}" type="sibTrans" cxnId="{D6269989-90AD-45EE-BAD7-4795DEA8A185}">
      <dgm:prSet/>
      <dgm:spPr/>
      <dgm:t>
        <a:bodyPr/>
        <a:lstStyle/>
        <a:p>
          <a:pPr rtl="1"/>
          <a:endParaRPr lang="ar-IQ"/>
        </a:p>
      </dgm:t>
    </dgm:pt>
    <dgm:pt modelId="{E9AF8D0A-79DF-4374-9936-3FC6BD0C6E30}" type="pres">
      <dgm:prSet presAssocID="{37188435-003F-48A3-8F87-528D8ECE90CE}" presName="linearFlow" presStyleCnt="0">
        <dgm:presLayoutVars>
          <dgm:dir/>
          <dgm:animLvl val="lvl"/>
          <dgm:resizeHandles val="exact"/>
        </dgm:presLayoutVars>
      </dgm:prSet>
      <dgm:spPr/>
      <dgm:t>
        <a:bodyPr/>
        <a:lstStyle/>
        <a:p>
          <a:pPr rtl="1"/>
          <a:endParaRPr lang="ar-IQ"/>
        </a:p>
      </dgm:t>
    </dgm:pt>
    <dgm:pt modelId="{1C72F00B-5BF5-498D-8D8A-B91ED97D9897}" type="pres">
      <dgm:prSet presAssocID="{4BF38F29-3048-4181-8C5D-378DB49C1BD2}" presName="composite" presStyleCnt="0"/>
      <dgm:spPr/>
    </dgm:pt>
    <dgm:pt modelId="{F7A807AD-E8E5-4060-9BB7-178D3C6D482D}" type="pres">
      <dgm:prSet presAssocID="{4BF38F29-3048-4181-8C5D-378DB49C1BD2}" presName="parentText" presStyleLbl="alignNode1" presStyleIdx="0" presStyleCnt="3">
        <dgm:presLayoutVars>
          <dgm:chMax val="1"/>
          <dgm:bulletEnabled val="1"/>
        </dgm:presLayoutVars>
      </dgm:prSet>
      <dgm:spPr/>
      <dgm:t>
        <a:bodyPr/>
        <a:lstStyle/>
        <a:p>
          <a:pPr rtl="1"/>
          <a:endParaRPr lang="ar-IQ"/>
        </a:p>
      </dgm:t>
    </dgm:pt>
    <dgm:pt modelId="{58951706-B5D3-48EC-82CE-A38C685A32E1}" type="pres">
      <dgm:prSet presAssocID="{4BF38F29-3048-4181-8C5D-378DB49C1BD2}" presName="descendantText" presStyleLbl="alignAcc1" presStyleIdx="0" presStyleCnt="3" custLinFactNeighborX="494" custLinFactNeighborY="-2034">
        <dgm:presLayoutVars>
          <dgm:bulletEnabled val="1"/>
        </dgm:presLayoutVars>
      </dgm:prSet>
      <dgm:spPr/>
      <dgm:t>
        <a:bodyPr/>
        <a:lstStyle/>
        <a:p>
          <a:pPr rtl="1"/>
          <a:endParaRPr lang="ar-IQ"/>
        </a:p>
      </dgm:t>
    </dgm:pt>
    <dgm:pt modelId="{8257C5E2-251B-4ABC-BF6D-A8F6B60FDCB2}" type="pres">
      <dgm:prSet presAssocID="{7B553E7B-F1C0-41CD-ADF6-CF912CA75DB6}" presName="sp" presStyleCnt="0"/>
      <dgm:spPr/>
    </dgm:pt>
    <dgm:pt modelId="{12C95100-0954-4675-B815-76E6EC5E6428}" type="pres">
      <dgm:prSet presAssocID="{02DBCB0B-03B8-4689-97F1-E5A33F2CE361}" presName="composite" presStyleCnt="0"/>
      <dgm:spPr/>
    </dgm:pt>
    <dgm:pt modelId="{E8D4DD72-7B9C-4E02-A59A-530E11A1444B}" type="pres">
      <dgm:prSet presAssocID="{02DBCB0B-03B8-4689-97F1-E5A33F2CE361}" presName="parentText" presStyleLbl="alignNode1" presStyleIdx="1" presStyleCnt="3">
        <dgm:presLayoutVars>
          <dgm:chMax val="1"/>
          <dgm:bulletEnabled val="1"/>
        </dgm:presLayoutVars>
      </dgm:prSet>
      <dgm:spPr/>
      <dgm:t>
        <a:bodyPr/>
        <a:lstStyle/>
        <a:p>
          <a:pPr rtl="1"/>
          <a:endParaRPr lang="ar-IQ"/>
        </a:p>
      </dgm:t>
    </dgm:pt>
    <dgm:pt modelId="{5017B023-965E-41A2-85E3-C1A535791CCE}" type="pres">
      <dgm:prSet presAssocID="{02DBCB0B-03B8-4689-97F1-E5A33F2CE361}" presName="descendantText" presStyleLbl="alignAcc1" presStyleIdx="1" presStyleCnt="3" custScaleY="141521" custLinFactNeighborX="0" custLinFactNeighborY="-12085">
        <dgm:presLayoutVars>
          <dgm:bulletEnabled val="1"/>
        </dgm:presLayoutVars>
      </dgm:prSet>
      <dgm:spPr/>
      <dgm:t>
        <a:bodyPr/>
        <a:lstStyle/>
        <a:p>
          <a:pPr rtl="1"/>
          <a:endParaRPr lang="ar-IQ"/>
        </a:p>
      </dgm:t>
    </dgm:pt>
    <dgm:pt modelId="{7F55429D-2D36-4172-8A14-85DE7DBA3B75}" type="pres">
      <dgm:prSet presAssocID="{5B63B1BA-ABA1-4552-9A99-F80D8DC29FC3}" presName="sp" presStyleCnt="0"/>
      <dgm:spPr/>
    </dgm:pt>
    <dgm:pt modelId="{44C8B892-2E5B-495D-942A-435953805A2D}" type="pres">
      <dgm:prSet presAssocID="{EE32F48F-73C8-489A-9A95-8FA35E2CF88D}" presName="composite" presStyleCnt="0"/>
      <dgm:spPr/>
    </dgm:pt>
    <dgm:pt modelId="{0FF92226-8EB4-4603-8798-8C835AE2ACF6}" type="pres">
      <dgm:prSet presAssocID="{EE32F48F-73C8-489A-9A95-8FA35E2CF88D}" presName="parentText" presStyleLbl="alignNode1" presStyleIdx="2" presStyleCnt="3">
        <dgm:presLayoutVars>
          <dgm:chMax val="1"/>
          <dgm:bulletEnabled val="1"/>
        </dgm:presLayoutVars>
      </dgm:prSet>
      <dgm:spPr/>
      <dgm:t>
        <a:bodyPr/>
        <a:lstStyle/>
        <a:p>
          <a:pPr rtl="1"/>
          <a:endParaRPr lang="ar-IQ"/>
        </a:p>
      </dgm:t>
    </dgm:pt>
    <dgm:pt modelId="{D52B529F-147F-42D4-83CD-6434B267FEFA}" type="pres">
      <dgm:prSet presAssocID="{EE32F48F-73C8-489A-9A95-8FA35E2CF88D}" presName="descendantText" presStyleLbl="alignAcc1" presStyleIdx="2" presStyleCnt="3" custScaleY="135689">
        <dgm:presLayoutVars>
          <dgm:bulletEnabled val="1"/>
        </dgm:presLayoutVars>
      </dgm:prSet>
      <dgm:spPr/>
      <dgm:t>
        <a:bodyPr/>
        <a:lstStyle/>
        <a:p>
          <a:pPr rtl="1"/>
          <a:endParaRPr lang="ar-IQ"/>
        </a:p>
      </dgm:t>
    </dgm:pt>
  </dgm:ptLst>
  <dgm:cxnLst>
    <dgm:cxn modelId="{1F583486-042D-46CD-9D58-0BE34EAC44B9}" type="presOf" srcId="{C000D6C6-E78A-4148-AB9E-7EEC56B2C7FB}" destId="{D52B529F-147F-42D4-83CD-6434B267FEFA}" srcOrd="0" destOrd="1" presId="urn:microsoft.com/office/officeart/2005/8/layout/chevron2"/>
    <dgm:cxn modelId="{4DCB9FD7-431C-4BFC-B7CE-47BF10C990C1}" type="presOf" srcId="{EE32F48F-73C8-489A-9A95-8FA35E2CF88D}" destId="{0FF92226-8EB4-4603-8798-8C835AE2ACF6}" srcOrd="0" destOrd="0" presId="urn:microsoft.com/office/officeart/2005/8/layout/chevron2"/>
    <dgm:cxn modelId="{FF9EBD20-ABA4-40E7-9BC4-C0FE05E42B3C}" srcId="{EE32F48F-73C8-489A-9A95-8FA35E2CF88D}" destId="{C000D6C6-E78A-4148-AB9E-7EEC56B2C7FB}" srcOrd="1" destOrd="0" parTransId="{CAACA0CE-BD54-4566-8B30-7458C42C85FB}" sibTransId="{F4236F7B-3EB0-46BA-9485-DB992A716859}"/>
    <dgm:cxn modelId="{EF222307-8B4A-4239-9A55-83990EE01114}" type="presOf" srcId="{4B645B1D-FE2A-4295-8D48-B97B2B8C4F2F}" destId="{D52B529F-147F-42D4-83CD-6434B267FEFA}" srcOrd="0" destOrd="0" presId="urn:microsoft.com/office/officeart/2005/8/layout/chevron2"/>
    <dgm:cxn modelId="{2BA7872E-85AF-4ED6-9CF9-0CBF5B41093E}" srcId="{EE32F48F-73C8-489A-9A95-8FA35E2CF88D}" destId="{4B645B1D-FE2A-4295-8D48-B97B2B8C4F2F}" srcOrd="0" destOrd="0" parTransId="{493C349D-1B0B-45F3-BDA3-491565FC9F5B}" sibTransId="{A47A4DC1-6A2D-471B-93CF-57518D15DEF7}"/>
    <dgm:cxn modelId="{D6EEDEBC-4A46-40F2-8C82-CE305FD42FA0}" srcId="{37188435-003F-48A3-8F87-528D8ECE90CE}" destId="{EE32F48F-73C8-489A-9A95-8FA35E2CF88D}" srcOrd="2" destOrd="0" parTransId="{E64B409B-F799-404F-8975-CA4C1BADB2A6}" sibTransId="{8C9E7F0D-AD7B-4733-B31A-37788C217377}"/>
    <dgm:cxn modelId="{345D1363-6B19-4250-B7A2-BE53053886F9}" srcId="{37188435-003F-48A3-8F87-528D8ECE90CE}" destId="{4BF38F29-3048-4181-8C5D-378DB49C1BD2}" srcOrd="0" destOrd="0" parTransId="{1F23ED7D-EC67-4A46-9D7C-74592D19FD38}" sibTransId="{7B553E7B-F1C0-41CD-ADF6-CF912CA75DB6}"/>
    <dgm:cxn modelId="{DFDD0BD0-61AB-40B6-B0CA-8FE1899E3CC2}" type="presOf" srcId="{02DBCB0B-03B8-4689-97F1-E5A33F2CE361}" destId="{E8D4DD72-7B9C-4E02-A59A-530E11A1444B}" srcOrd="0" destOrd="0" presId="urn:microsoft.com/office/officeart/2005/8/layout/chevron2"/>
    <dgm:cxn modelId="{7874CF72-F0D6-4FB3-8B5B-C8675CA8C2AE}" type="presOf" srcId="{3C6DB7DD-58A1-4714-BDAD-7F0013AEF9CB}" destId="{5017B023-965E-41A2-85E3-C1A535791CCE}" srcOrd="0" destOrd="0" presId="urn:microsoft.com/office/officeart/2005/8/layout/chevron2"/>
    <dgm:cxn modelId="{8D755CE0-320D-40F6-992F-338DF58B3D08}" srcId="{02DBCB0B-03B8-4689-97F1-E5A33F2CE361}" destId="{3C6DB7DD-58A1-4714-BDAD-7F0013AEF9CB}" srcOrd="0" destOrd="0" parTransId="{B264B6D3-68DD-45A4-B28E-9C0A9EDD0AAC}" sibTransId="{4FC178AD-E39A-48B6-8FB0-D4227499E2D7}"/>
    <dgm:cxn modelId="{7395DBBA-E53F-4220-A5E3-C9983ADEDC7F}" srcId="{4BF38F29-3048-4181-8C5D-378DB49C1BD2}" destId="{83B115E0-8F9B-4AED-A993-E3B6B17D7F02}" srcOrd="0" destOrd="0" parTransId="{5827B37D-F634-4CA0-A6C3-45CF8FAE2B1E}" sibTransId="{74887225-DA48-49CC-8C80-008570E92D36}"/>
    <dgm:cxn modelId="{29894143-0C33-4D5F-A22D-FC06F7F545A4}" srcId="{37188435-003F-48A3-8F87-528D8ECE90CE}" destId="{02DBCB0B-03B8-4689-97F1-E5A33F2CE361}" srcOrd="1" destOrd="0" parTransId="{CD38F57F-C1D9-4C2B-9820-28D8DC9AA66D}" sibTransId="{5B63B1BA-ABA1-4552-9A99-F80D8DC29FC3}"/>
    <dgm:cxn modelId="{167DD786-D3E0-4CE6-A5F2-D32AC4BCA170}" type="presOf" srcId="{83B115E0-8F9B-4AED-A993-E3B6B17D7F02}" destId="{58951706-B5D3-48EC-82CE-A38C685A32E1}" srcOrd="0" destOrd="0" presId="urn:microsoft.com/office/officeart/2005/8/layout/chevron2"/>
    <dgm:cxn modelId="{08C09103-2324-4132-BF75-B1D3CF91D5E1}" type="presOf" srcId="{51C03B94-3548-430D-A89F-0E874972756E}" destId="{D52B529F-147F-42D4-83CD-6434B267FEFA}" srcOrd="0" destOrd="2" presId="urn:microsoft.com/office/officeart/2005/8/layout/chevron2"/>
    <dgm:cxn modelId="{98161803-FE10-43F4-BE1D-406B3884615D}" type="presOf" srcId="{37188435-003F-48A3-8F87-528D8ECE90CE}" destId="{E9AF8D0A-79DF-4374-9936-3FC6BD0C6E30}" srcOrd="0" destOrd="0" presId="urn:microsoft.com/office/officeart/2005/8/layout/chevron2"/>
    <dgm:cxn modelId="{D6269989-90AD-45EE-BAD7-4795DEA8A185}" srcId="{EE32F48F-73C8-489A-9A95-8FA35E2CF88D}" destId="{51C03B94-3548-430D-A89F-0E874972756E}" srcOrd="2" destOrd="0" parTransId="{C64E3F25-CEC2-453D-9616-329A0A72A1E6}" sibTransId="{732F5341-BBB0-45DA-8207-CBF6181FB407}"/>
    <dgm:cxn modelId="{C7089F72-03A8-4055-81F7-6FE25A885BBA}" type="presOf" srcId="{4BF38F29-3048-4181-8C5D-378DB49C1BD2}" destId="{F7A807AD-E8E5-4060-9BB7-178D3C6D482D}" srcOrd="0" destOrd="0" presId="urn:microsoft.com/office/officeart/2005/8/layout/chevron2"/>
    <dgm:cxn modelId="{BB4F1502-0F67-4393-9AEF-D2446DFA705B}" type="presParOf" srcId="{E9AF8D0A-79DF-4374-9936-3FC6BD0C6E30}" destId="{1C72F00B-5BF5-498D-8D8A-B91ED97D9897}" srcOrd="0" destOrd="0" presId="urn:microsoft.com/office/officeart/2005/8/layout/chevron2"/>
    <dgm:cxn modelId="{BD5FA433-A29D-49CD-B6E5-400E84AA4A40}" type="presParOf" srcId="{1C72F00B-5BF5-498D-8D8A-B91ED97D9897}" destId="{F7A807AD-E8E5-4060-9BB7-178D3C6D482D}" srcOrd="0" destOrd="0" presId="urn:microsoft.com/office/officeart/2005/8/layout/chevron2"/>
    <dgm:cxn modelId="{910B607F-70CA-406D-B1FF-190127B8ECA7}" type="presParOf" srcId="{1C72F00B-5BF5-498D-8D8A-B91ED97D9897}" destId="{58951706-B5D3-48EC-82CE-A38C685A32E1}" srcOrd="1" destOrd="0" presId="urn:microsoft.com/office/officeart/2005/8/layout/chevron2"/>
    <dgm:cxn modelId="{4837CB54-E9D4-463E-A72C-93915A9FCCE3}" type="presParOf" srcId="{E9AF8D0A-79DF-4374-9936-3FC6BD0C6E30}" destId="{8257C5E2-251B-4ABC-BF6D-A8F6B60FDCB2}" srcOrd="1" destOrd="0" presId="urn:microsoft.com/office/officeart/2005/8/layout/chevron2"/>
    <dgm:cxn modelId="{F0C4CE43-220A-4F43-B0E4-EC5242DB5252}" type="presParOf" srcId="{E9AF8D0A-79DF-4374-9936-3FC6BD0C6E30}" destId="{12C95100-0954-4675-B815-76E6EC5E6428}" srcOrd="2" destOrd="0" presId="urn:microsoft.com/office/officeart/2005/8/layout/chevron2"/>
    <dgm:cxn modelId="{5007C5F5-003D-4822-A54B-356D3AA61947}" type="presParOf" srcId="{12C95100-0954-4675-B815-76E6EC5E6428}" destId="{E8D4DD72-7B9C-4E02-A59A-530E11A1444B}" srcOrd="0" destOrd="0" presId="urn:microsoft.com/office/officeart/2005/8/layout/chevron2"/>
    <dgm:cxn modelId="{A24E2C81-CDC5-424F-A057-DB54776D808F}" type="presParOf" srcId="{12C95100-0954-4675-B815-76E6EC5E6428}" destId="{5017B023-965E-41A2-85E3-C1A535791CCE}" srcOrd="1" destOrd="0" presId="urn:microsoft.com/office/officeart/2005/8/layout/chevron2"/>
    <dgm:cxn modelId="{70BD8579-5BD2-4302-B789-C370E149804B}" type="presParOf" srcId="{E9AF8D0A-79DF-4374-9936-3FC6BD0C6E30}" destId="{7F55429D-2D36-4172-8A14-85DE7DBA3B75}" srcOrd="3" destOrd="0" presId="urn:microsoft.com/office/officeart/2005/8/layout/chevron2"/>
    <dgm:cxn modelId="{495357C8-DB82-4B64-BB3F-C0DB712F963D}" type="presParOf" srcId="{E9AF8D0A-79DF-4374-9936-3FC6BD0C6E30}" destId="{44C8B892-2E5B-495D-942A-435953805A2D}" srcOrd="4" destOrd="0" presId="urn:microsoft.com/office/officeart/2005/8/layout/chevron2"/>
    <dgm:cxn modelId="{9666D17E-7E8D-4766-8AF7-A81553C6E280}" type="presParOf" srcId="{44C8B892-2E5B-495D-942A-435953805A2D}" destId="{0FF92226-8EB4-4603-8798-8C835AE2ACF6}" srcOrd="0" destOrd="0" presId="urn:microsoft.com/office/officeart/2005/8/layout/chevron2"/>
    <dgm:cxn modelId="{4C28B972-CF93-4E2B-9739-5592F690D740}" type="presParOf" srcId="{44C8B892-2E5B-495D-942A-435953805A2D}" destId="{D52B529F-147F-42D4-83CD-6434B267FEF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A807AD-E8E5-4060-9BB7-178D3C6D482D}">
      <dsp:nvSpPr>
        <dsp:cNvPr id="0" name=""/>
        <dsp:cNvSpPr/>
      </dsp:nvSpPr>
      <dsp:spPr>
        <a:xfrm rot="5400000">
          <a:off x="-164739" y="166539"/>
          <a:ext cx="1098263" cy="768784"/>
        </a:xfrm>
        <a:prstGeom prst="chevron">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cs typeface="+mn-cs"/>
            </a:rPr>
            <a:t>sample</a:t>
          </a:r>
          <a:endParaRPr lang="tr-TR" sz="1900" kern="1200" dirty="0">
            <a:cs typeface="+mn-cs"/>
          </a:endParaRPr>
        </a:p>
      </dsp:txBody>
      <dsp:txXfrm rot="-5400000">
        <a:off x="1" y="386191"/>
        <a:ext cx="768784" cy="329479"/>
      </dsp:txXfrm>
    </dsp:sp>
    <dsp:sp modelId="{58951706-B5D3-48EC-82CE-A38C685A32E1}">
      <dsp:nvSpPr>
        <dsp:cNvPr id="0" name=""/>
        <dsp:cNvSpPr/>
      </dsp:nvSpPr>
      <dsp:spPr>
        <a:xfrm rot="5400000">
          <a:off x="4821706" y="-4052922"/>
          <a:ext cx="713871" cy="8819715"/>
        </a:xfrm>
        <a:prstGeom prst="round2Same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Times New Roman" panose="02020603050405020304" pitchFamily="18" charset="0"/>
              <a:cs typeface="Times New Roman" panose="02020603050405020304" pitchFamily="18" charset="0"/>
            </a:rPr>
            <a:t>3mL sera of 50 patients with hair loss only (group I) and 50 person without hair loss (group2) as control. Both group are 20-40 ages.</a:t>
          </a:r>
          <a:endParaRPr lang="tr-TR" sz="1600" kern="1200" dirty="0">
            <a:latin typeface="Times New Roman" panose="02020603050405020304" pitchFamily="18" charset="0"/>
            <a:cs typeface="Times New Roman" panose="02020603050405020304" pitchFamily="18" charset="0"/>
          </a:endParaRPr>
        </a:p>
      </dsp:txBody>
      <dsp:txXfrm rot="-5400000">
        <a:off x="768784" y="34848"/>
        <a:ext cx="8784867" cy="644175"/>
      </dsp:txXfrm>
    </dsp:sp>
    <dsp:sp modelId="{E8D4DD72-7B9C-4E02-A59A-530E11A1444B}">
      <dsp:nvSpPr>
        <dsp:cNvPr id="0" name=""/>
        <dsp:cNvSpPr/>
      </dsp:nvSpPr>
      <dsp:spPr>
        <a:xfrm rot="5400000">
          <a:off x="-164739" y="1229646"/>
          <a:ext cx="1098263" cy="768784"/>
        </a:xfrm>
        <a:prstGeom prst="chevron">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instrument</a:t>
          </a:r>
          <a:endParaRPr lang="tr-TR" sz="1500" kern="1200" dirty="0"/>
        </a:p>
      </dsp:txBody>
      <dsp:txXfrm rot="-5400000">
        <a:off x="1" y="1449298"/>
        <a:ext cx="768784" cy="329479"/>
      </dsp:txXfrm>
    </dsp:sp>
    <dsp:sp modelId="{5017B023-965E-41A2-85E3-C1A535791CCE}">
      <dsp:nvSpPr>
        <dsp:cNvPr id="0" name=""/>
        <dsp:cNvSpPr/>
      </dsp:nvSpPr>
      <dsp:spPr>
        <a:xfrm rot="5400000">
          <a:off x="4673237" y="-3074144"/>
          <a:ext cx="1010808" cy="8819715"/>
        </a:xfrm>
        <a:prstGeom prst="round2Same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Times New Roman" panose="02020603050405020304" pitchFamily="18" charset="0"/>
              <a:cs typeface="Times New Roman" panose="02020603050405020304" pitchFamily="18" charset="0"/>
            </a:rPr>
            <a:t>I Chroma II to measure vit D3 (Lot) VDRHC02, I-Chamber solt, UV-VIS Spectrophotometer, Centrifuge, Incubator, Afias-6 (boditech) To measure ferritin, (Lot) FRREA53F and Tsh (Lot) TSRCA75Q, Roller mixer, Mind ray bs-30s (complete blood count CBC), Biochemistry bs-240 to measure Iron, In body 270 to measuer Body Composition analysis, </a:t>
          </a:r>
          <a:endParaRPr lang="tr-TR" sz="1600" kern="1200" dirty="0">
            <a:latin typeface="Times New Roman" panose="02020603050405020304" pitchFamily="18" charset="0"/>
            <a:cs typeface="Times New Roman" panose="02020603050405020304" pitchFamily="18" charset="0"/>
          </a:endParaRPr>
        </a:p>
      </dsp:txBody>
      <dsp:txXfrm rot="-5400000">
        <a:off x="768784" y="879653"/>
        <a:ext cx="8770371" cy="912120"/>
      </dsp:txXfrm>
    </dsp:sp>
    <dsp:sp modelId="{0FF92226-8EB4-4603-8798-8C835AE2ACF6}">
      <dsp:nvSpPr>
        <dsp:cNvPr id="0" name=""/>
        <dsp:cNvSpPr/>
      </dsp:nvSpPr>
      <dsp:spPr>
        <a:xfrm rot="5400000">
          <a:off x="-164739" y="2271858"/>
          <a:ext cx="1098263" cy="768784"/>
        </a:xfrm>
        <a:prstGeom prst="chevron">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methods</a:t>
          </a:r>
          <a:endParaRPr lang="tr-TR" sz="1900" kern="1200" dirty="0"/>
        </a:p>
      </dsp:txBody>
      <dsp:txXfrm rot="-5400000">
        <a:off x="1" y="2491510"/>
        <a:ext cx="768784" cy="329479"/>
      </dsp:txXfrm>
    </dsp:sp>
    <dsp:sp modelId="{D52B529F-147F-42D4-83CD-6434B267FEFA}">
      <dsp:nvSpPr>
        <dsp:cNvPr id="0" name=""/>
        <dsp:cNvSpPr/>
      </dsp:nvSpPr>
      <dsp:spPr>
        <a:xfrm rot="5400000">
          <a:off x="4694319" y="-1945803"/>
          <a:ext cx="968644" cy="8819715"/>
        </a:xfrm>
        <a:prstGeom prst="round2Same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Times New Roman" panose="02020603050405020304" pitchFamily="18" charset="0"/>
              <a:cs typeface="Times New Roman" panose="02020603050405020304" pitchFamily="18" charset="0"/>
            </a:rPr>
            <a:t>Body composition analysis (In body 270), Blood pressure measurements, Determination of Serum vitamin D3, </a:t>
          </a:r>
          <a:endParaRPr lang="tr-TR" sz="1600" kern="1200" dirty="0">
            <a:latin typeface="Times New Roman" panose="02020603050405020304" pitchFamily="18" charset="0"/>
            <a:cs typeface="Times New Roman" panose="02020603050405020304" pitchFamily="18" charset="0"/>
          </a:endParaRPr>
        </a:p>
        <a:p>
          <a:pPr marL="171450" lvl="1" indent="-171450" algn="l" defTabSz="711200">
            <a:lnSpc>
              <a:spcPct val="90000"/>
            </a:lnSpc>
            <a:spcBef>
              <a:spcPct val="0"/>
            </a:spcBef>
            <a:spcAft>
              <a:spcPct val="15000"/>
            </a:spcAft>
            <a:buChar char="••"/>
          </a:pPr>
          <a:r>
            <a:rPr lang="en-US" sz="1600" kern="1200" dirty="0" smtClean="0">
              <a:latin typeface="Times New Roman" panose="02020603050405020304" pitchFamily="18" charset="0"/>
              <a:cs typeface="Times New Roman" panose="02020603050405020304" pitchFamily="18" charset="0"/>
            </a:rPr>
            <a:t>Determination of serum ferritin, Determination of serum TSH,   </a:t>
          </a:r>
          <a:endParaRPr lang="tr-TR" sz="1600" kern="1200" dirty="0">
            <a:latin typeface="Times New Roman" panose="02020603050405020304" pitchFamily="18" charset="0"/>
            <a:cs typeface="Times New Roman" panose="02020603050405020304" pitchFamily="18" charset="0"/>
          </a:endParaRPr>
        </a:p>
        <a:p>
          <a:pPr marL="114300" lvl="1" indent="-114300" algn="r" defTabSz="666750" rtl="1">
            <a:lnSpc>
              <a:spcPct val="90000"/>
            </a:lnSpc>
            <a:spcBef>
              <a:spcPct val="0"/>
            </a:spcBef>
            <a:spcAft>
              <a:spcPct val="15000"/>
            </a:spcAft>
            <a:buChar char="••"/>
          </a:pPr>
          <a:endParaRPr lang="ar-IQ" sz="1500" kern="1200" dirty="0">
            <a:latin typeface="Times New Roman" panose="02020603050405020304" pitchFamily="18" charset="0"/>
            <a:cs typeface="Times New Roman" panose="02020603050405020304" pitchFamily="18" charset="0"/>
          </a:endParaRPr>
        </a:p>
      </dsp:txBody>
      <dsp:txXfrm rot="-5400000">
        <a:off x="768784" y="2027017"/>
        <a:ext cx="8772430" cy="87407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F80B8BC6-4A74-444C-A7AE-B1AF2EB5DD65}" type="datetimeFigureOut">
              <a:rPr lang="ar-IQ" smtClean="0"/>
              <a:t>13/10/1443</a:t>
            </a:fld>
            <a:endParaRPr lang="ar-IQ"/>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7F84D375-CAB2-49B4-B908-DA6C85E201AC}" type="slidenum">
              <a:rPr lang="ar-IQ" smtClean="0"/>
              <a:t>‹#›</a:t>
            </a:fld>
            <a:endParaRPr lang="ar-IQ"/>
          </a:p>
        </p:txBody>
      </p:sp>
    </p:spTree>
    <p:extLst>
      <p:ext uri="{BB962C8B-B14F-4D97-AF65-F5344CB8AC3E}">
        <p14:creationId xmlns:p14="http://schemas.microsoft.com/office/powerpoint/2010/main" val="280994903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7F84D375-CAB2-49B4-B908-DA6C85E201AC}" type="slidenum">
              <a:rPr lang="ar-IQ" smtClean="0"/>
              <a:t>9</a:t>
            </a:fld>
            <a:endParaRPr lang="ar-IQ"/>
          </a:p>
        </p:txBody>
      </p:sp>
    </p:spTree>
    <p:extLst>
      <p:ext uri="{BB962C8B-B14F-4D97-AF65-F5344CB8AC3E}">
        <p14:creationId xmlns:p14="http://schemas.microsoft.com/office/powerpoint/2010/main" val="1722721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7F84D375-CAB2-49B4-B908-DA6C85E201AC}" type="slidenum">
              <a:rPr lang="ar-IQ" smtClean="0"/>
              <a:t>15</a:t>
            </a:fld>
            <a:endParaRPr lang="ar-IQ"/>
          </a:p>
        </p:txBody>
      </p:sp>
    </p:spTree>
    <p:extLst>
      <p:ext uri="{BB962C8B-B14F-4D97-AF65-F5344CB8AC3E}">
        <p14:creationId xmlns:p14="http://schemas.microsoft.com/office/powerpoint/2010/main" val="3586396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7F84D375-CAB2-49B4-B908-DA6C85E201AC}" type="slidenum">
              <a:rPr lang="ar-IQ" smtClean="0"/>
              <a:t>16</a:t>
            </a:fld>
            <a:endParaRPr lang="ar-IQ"/>
          </a:p>
        </p:txBody>
      </p:sp>
    </p:spTree>
    <p:extLst>
      <p:ext uri="{BB962C8B-B14F-4D97-AF65-F5344CB8AC3E}">
        <p14:creationId xmlns:p14="http://schemas.microsoft.com/office/powerpoint/2010/main" val="3638806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solidFill>
                  <a:prstClr val="black">
                    <a:lumMod val="95000"/>
                    <a:lumOff val="5000"/>
                  </a:prstClr>
                </a:solidFill>
              </a:rPr>
              <a:pPr/>
              <a:t>5/14/2022</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2048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solidFill>
                  <a:prstClr val="black">
                    <a:lumMod val="95000"/>
                    <a:lumOff val="5000"/>
                  </a:prstClr>
                </a:solidFill>
              </a:rPr>
              <a:pPr/>
              <a:t>5/14/2022</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2625729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solidFill>
                  <a:prstClr val="black">
                    <a:lumMod val="95000"/>
                    <a:lumOff val="5000"/>
                  </a:prstClr>
                </a:solidFill>
              </a:rPr>
              <a:pPr/>
              <a:t>5/14/2022</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1332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solidFill>
                  <a:prstClr val="black">
                    <a:lumMod val="95000"/>
                    <a:lumOff val="5000"/>
                  </a:prstClr>
                </a:solidFill>
              </a:rPr>
              <a:pPr/>
              <a:t>5/14/2022</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439627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A61015F-7CC6-4D0A-9D87-873EA4C304CC}" type="datetimeFigureOut">
              <a:rPr lang="en-US" smtClean="0">
                <a:solidFill>
                  <a:prstClr val="black">
                    <a:lumMod val="95000"/>
                    <a:lumOff val="5000"/>
                  </a:prstClr>
                </a:solidFill>
              </a:rPr>
              <a:pPr/>
              <a:t>5/14/2022</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75056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solidFill>
                  <a:prstClr val="black">
                    <a:lumMod val="95000"/>
                    <a:lumOff val="5000"/>
                  </a:prstClr>
                </a:solidFill>
              </a:rPr>
              <a:pPr/>
              <a:t>5/14/2022</a:t>
            </a:fld>
            <a:endParaRPr lang="en-US" dirty="0">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2370508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24128" y="2967788"/>
            <a:ext cx="4754880" cy="33415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a:t>Asıl metin stillerini düzenlemek için tıklayın</a:t>
            </a:r>
          </a:p>
        </p:txBody>
      </p:sp>
      <p:sp>
        <p:nvSpPr>
          <p:cNvPr id="6" name="Content Placeholder 5"/>
          <p:cNvSpPr>
            <a:spLocks noGrp="1"/>
          </p:cNvSpPr>
          <p:nvPr>
            <p:ph sz="quarter" idx="4"/>
          </p:nvPr>
        </p:nvSpPr>
        <p:spPr>
          <a:xfrm>
            <a:off x="5990888" y="2967788"/>
            <a:ext cx="4754880" cy="33415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solidFill>
                  <a:prstClr val="black">
                    <a:lumMod val="95000"/>
                    <a:lumOff val="5000"/>
                  </a:prstClr>
                </a:solidFill>
              </a:rPr>
              <a:pPr/>
              <a:t>5/14/2022</a:t>
            </a:fld>
            <a:endParaRPr lang="en-US" dirty="0">
              <a:solidFill>
                <a:prstClr val="black">
                  <a:lumMod val="95000"/>
                  <a:lumOff val="5000"/>
                </a:prstClr>
              </a:solidFill>
            </a:endParaRPr>
          </a:p>
        </p:txBody>
      </p:sp>
      <p:sp>
        <p:nvSpPr>
          <p:cNvPr id="8" name="Footer Placeholder 7"/>
          <p:cNvSpPr>
            <a:spLocks noGrp="1"/>
          </p:cNvSpPr>
          <p:nvPr>
            <p:ph type="ftr" sz="quarter" idx="11"/>
          </p:nvPr>
        </p:nvSpPr>
        <p:spPr/>
        <p:txBody>
          <a:bodyPr/>
          <a:lstStyle/>
          <a:p>
            <a:endParaRPr lang="en-US" dirty="0">
              <a:solidFill>
                <a:prstClr val="black">
                  <a:lumMod val="95000"/>
                  <a:lumOff val="5000"/>
                </a:prst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1139540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solidFill>
                  <a:prstClr val="black">
                    <a:lumMod val="95000"/>
                    <a:lumOff val="5000"/>
                  </a:prstClr>
                </a:solidFill>
              </a:rPr>
              <a:pPr/>
              <a:t>5/14/2022</a:t>
            </a:fld>
            <a:endParaRPr lang="en-US" dirty="0">
              <a:solidFill>
                <a:prstClr val="black">
                  <a:lumMod val="95000"/>
                  <a:lumOff val="5000"/>
                </a:prstClr>
              </a:solidFill>
            </a:endParaRPr>
          </a:p>
        </p:txBody>
      </p:sp>
      <p:sp>
        <p:nvSpPr>
          <p:cNvPr id="4" name="Footer Placeholder 3"/>
          <p:cNvSpPr>
            <a:spLocks noGrp="1"/>
          </p:cNvSpPr>
          <p:nvPr>
            <p:ph type="ftr" sz="quarter" idx="11"/>
          </p:nvPr>
        </p:nvSpPr>
        <p:spPr/>
        <p:txBody>
          <a:bodyPr/>
          <a:lstStyle/>
          <a:p>
            <a:endParaRPr lang="en-US" dirty="0">
              <a:solidFill>
                <a:prstClr val="black">
                  <a:lumMod val="95000"/>
                  <a:lumOff val="5000"/>
                </a:prstClr>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1906129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solidFill>
                  <a:prstClr val="black">
                    <a:lumMod val="95000"/>
                    <a:lumOff val="5000"/>
                  </a:prstClr>
                </a:solidFill>
              </a:rPr>
              <a:pPr/>
              <a:t>5/14/2022</a:t>
            </a:fld>
            <a:endParaRPr lang="en-US" dirty="0">
              <a:solidFill>
                <a:prstClr val="black">
                  <a:lumMod val="95000"/>
                  <a:lumOff val="5000"/>
                </a:prstClr>
              </a:solidFill>
            </a:endParaRPr>
          </a:p>
        </p:txBody>
      </p:sp>
      <p:sp>
        <p:nvSpPr>
          <p:cNvPr id="3" name="Footer Placeholder 2"/>
          <p:cNvSpPr>
            <a:spLocks noGrp="1"/>
          </p:cNvSpPr>
          <p:nvPr>
            <p:ph type="ftr" sz="quarter" idx="11"/>
          </p:nvPr>
        </p:nvSpPr>
        <p:spPr/>
        <p:txBody>
          <a:bodyPr/>
          <a:lstStyle/>
          <a:p>
            <a:endParaRPr lang="en-US" dirty="0">
              <a:solidFill>
                <a:prstClr val="black">
                  <a:lumMod val="95000"/>
                  <a:lumOff val="5000"/>
                </a:prstClr>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3817651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a:t>Asıl başlık stilini düzenlemek için tıklayın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5C68B11-C5A8-448C-8CE9-B1A273C79CFC}" type="datetimeFigureOut">
              <a:rPr lang="en-US" smtClean="0">
                <a:solidFill>
                  <a:prstClr val="black">
                    <a:lumMod val="95000"/>
                    <a:lumOff val="5000"/>
                  </a:prstClr>
                </a:solidFill>
              </a:rPr>
              <a:pPr/>
              <a:t>5/14/2022</a:t>
            </a:fld>
            <a:endParaRPr lang="en-US" dirty="0">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164641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7616CA0-919D-4A49-9C8A-62FDFB3A5183}" type="datetimeFigureOut">
              <a:rPr lang="en-US" smtClean="0">
                <a:solidFill>
                  <a:prstClr val="black">
                    <a:lumMod val="95000"/>
                    <a:lumOff val="5000"/>
                  </a:prstClr>
                </a:solidFill>
              </a:rPr>
              <a:pPr/>
              <a:t>5/14/2022</a:t>
            </a:fld>
            <a:endParaRPr lang="en-US" dirty="0">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867E5644-1E61-4311-A31E-84CB9C7AA8A9}" type="slidenum">
              <a:rPr lang="en-US" smtClean="0">
                <a:solidFill>
                  <a:prstClr val="black">
                    <a:lumMod val="95000"/>
                    <a:lumOff val="5000"/>
                  </a:prstClr>
                </a:solidFill>
              </a:rPr>
              <a:pPr/>
              <a:t>‹#›</a:t>
            </a:fld>
            <a:endParaRPr lang="en-US" dirty="0">
              <a:solidFill>
                <a:prstClr val="black">
                  <a:lumMod val="95000"/>
                  <a:lumOff val="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8000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solidFill>
                  <a:prstClr val="black">
                    <a:lumMod val="95000"/>
                    <a:lumOff val="5000"/>
                  </a:prstClr>
                </a:solidFill>
              </a:rPr>
              <a:pPr/>
              <a:t>5/14/2022</a:t>
            </a:fld>
            <a:endParaRPr lang="en-US" dirty="0">
              <a:solidFill>
                <a:prstClr val="black">
                  <a:lumMod val="95000"/>
                  <a:lumOff val="5000"/>
                </a:prstClr>
              </a:solidFill>
            </a:endParaRP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solidFill>
                <a:prstClr val="black">
                  <a:lumMod val="95000"/>
                  <a:lumOff val="5000"/>
                </a:prstClr>
              </a:solidFill>
            </a:endParaRP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4640191"/>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458E5FAF-6415-4BA2-9E33-CB1C5D5662BF}"/>
              </a:ext>
            </a:extLst>
          </p:cNvPr>
          <p:cNvSpPr>
            <a:spLocks noGrp="1"/>
          </p:cNvSpPr>
          <p:nvPr>
            <p:ph type="ctrTitle"/>
          </p:nvPr>
        </p:nvSpPr>
        <p:spPr>
          <a:xfrm>
            <a:off x="114300" y="4864100"/>
            <a:ext cx="8191500" cy="1993899"/>
          </a:xfrm>
        </p:spPr>
        <p:txBody>
          <a:bodyPr>
            <a:noAutofit/>
          </a:bodyPr>
          <a:lstStyle/>
          <a:p>
            <a:pPr algn="ctr">
              <a:lnSpc>
                <a:spcPct val="100000"/>
              </a:lnSpc>
              <a:spcAft>
                <a:spcPts val="1000"/>
              </a:spcAft>
            </a:pPr>
            <a:r>
              <a:rPr lang="en-US" sz="3600" dirty="0" smtClean="0">
                <a:ea typeface="Times New Roman" panose="02020603050405020304" pitchFamily="18" charset="0"/>
                <a:cs typeface="Arial" panose="020B0604020202020204" pitchFamily="34" charset="0"/>
              </a:rPr>
              <a:t/>
            </a:r>
            <a:br>
              <a:rPr lang="en-US" sz="3600" dirty="0" smtClean="0">
                <a:ea typeface="Times New Roman" panose="02020603050405020304" pitchFamily="18" charset="0"/>
                <a:cs typeface="Arial" panose="020B0604020202020204" pitchFamily="34" charset="0"/>
              </a:rPr>
            </a:br>
            <a:r>
              <a:rPr lang="en-US" sz="3600" dirty="0" smtClean="0">
                <a:ea typeface="Times New Roman" panose="02020603050405020304" pitchFamily="18" charset="0"/>
                <a:cs typeface="Arial" panose="020B0604020202020204" pitchFamily="34" charset="0"/>
              </a:rPr>
              <a:t/>
            </a:r>
            <a:br>
              <a:rPr lang="en-US" sz="3600" dirty="0" smtClean="0">
                <a:ea typeface="Times New Roman" panose="02020603050405020304" pitchFamily="18" charset="0"/>
                <a:cs typeface="Arial" panose="020B0604020202020204" pitchFamily="34" charset="0"/>
              </a:rPr>
            </a:br>
            <a:r>
              <a:rPr lang="tr-TR" sz="3600" dirty="0"/>
              <a:t>BODY COMPOSITIONANALYSIS,BLOOD PRESSURE, VIT D3, FERRITIN, IRON, TSH AND CBC IN SERA OF PATIENTS WITH HAIR LOSS</a:t>
            </a:r>
            <a:r>
              <a:rPr lang="en-US" sz="3600" dirty="0">
                <a:ea typeface="Times New Roman" panose="02020603050405020304" pitchFamily="18" charset="0"/>
                <a:cs typeface="Arial" panose="020B0604020202020204" pitchFamily="34" charset="0"/>
              </a:rPr>
              <a:t/>
            </a:r>
            <a:br>
              <a:rPr lang="en-US" sz="3600" dirty="0">
                <a:ea typeface="Times New Roman" panose="02020603050405020304" pitchFamily="18" charset="0"/>
                <a:cs typeface="Arial" panose="020B0604020202020204" pitchFamily="34" charset="0"/>
              </a:rPr>
            </a:br>
            <a:r>
              <a:rPr lang="en-US" sz="3600" dirty="0">
                <a:ea typeface="Times New Roman" panose="02020603050405020304" pitchFamily="18" charset="0"/>
                <a:cs typeface="Arial" panose="020B0604020202020204" pitchFamily="34" charset="0"/>
              </a:rPr>
              <a:t/>
            </a:r>
            <a:br>
              <a:rPr lang="en-US" sz="3600" dirty="0">
                <a:ea typeface="Times New Roman" panose="02020603050405020304" pitchFamily="18" charset="0"/>
                <a:cs typeface="Arial" panose="020B0604020202020204" pitchFamily="34" charset="0"/>
              </a:rPr>
            </a:br>
            <a:endParaRPr lang="tr-TR" sz="3600" dirty="0"/>
          </a:p>
        </p:txBody>
      </p:sp>
      <p:sp>
        <p:nvSpPr>
          <p:cNvPr id="3" name="Alt Başlık 2">
            <a:extLst>
              <a:ext uri="{FF2B5EF4-FFF2-40B4-BE49-F238E27FC236}">
                <a16:creationId xmlns="" xmlns:a16="http://schemas.microsoft.com/office/drawing/2014/main" id="{20B1ADDF-3FE7-41B1-9880-2AA3412033AB}"/>
              </a:ext>
            </a:extLst>
          </p:cNvPr>
          <p:cNvSpPr>
            <a:spLocks noGrp="1"/>
          </p:cNvSpPr>
          <p:nvPr>
            <p:ph type="subTitle" idx="1"/>
          </p:nvPr>
        </p:nvSpPr>
        <p:spPr>
          <a:xfrm>
            <a:off x="8432800" y="4864100"/>
            <a:ext cx="3594100" cy="1714500"/>
          </a:xfrm>
        </p:spPr>
        <p:txBody>
          <a:bodyPr>
            <a:normAutofit lnSpcReduction="10000"/>
          </a:bodyPr>
          <a:lstStyle/>
          <a:p>
            <a:endParaRPr lang="ar-IQ"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Student</a:t>
            </a:r>
            <a:r>
              <a:rPr lang="en-US"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Raad </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L</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KARAWI</a:t>
            </a:r>
            <a:endParaRPr lang="tr-TR" b="1"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Advisor</a:t>
            </a:r>
            <a:r>
              <a:rPr lang="en-US"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Assoc</a:t>
            </a:r>
            <a:r>
              <a:rPr lang="tr-TR" dirty="0">
                <a:latin typeface="Times New Roman" panose="02020603050405020304" pitchFamily="18" charset="0"/>
                <a:ea typeface="Times New Roman" panose="02020603050405020304" pitchFamily="18" charset="0"/>
                <a:cs typeface="Times New Roman" panose="02020603050405020304" pitchFamily="18" charset="0"/>
              </a:rPr>
              <a:t>. Prof. Dr. Şevki </a:t>
            </a:r>
            <a:r>
              <a:rPr lang="tr-TR" b="1" dirty="0">
                <a:latin typeface="Times New Roman" panose="02020603050405020304" pitchFamily="18" charset="0"/>
                <a:ea typeface="Times New Roman" panose="02020603050405020304" pitchFamily="18" charset="0"/>
                <a:cs typeface="Times New Roman" panose="02020603050405020304" pitchFamily="18" charset="0"/>
              </a:rPr>
              <a:t>ADEM</a:t>
            </a:r>
            <a:endParaRPr lang="tr-TR" b="1" dirty="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CoAdvisor</a:t>
            </a:r>
            <a:r>
              <a:rPr lang="en-US"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Prof</a:t>
            </a:r>
            <a:r>
              <a:rPr lang="tr-TR" dirty="0">
                <a:latin typeface="Times New Roman" panose="02020603050405020304" pitchFamily="18" charset="0"/>
                <a:ea typeface="Times New Roman" panose="02020603050405020304" pitchFamily="18" charset="0"/>
                <a:cs typeface="Times New Roman" panose="02020603050405020304" pitchFamily="18" charset="0"/>
              </a:rPr>
              <a:t>. Dr. Nasser M. F. </a:t>
            </a:r>
            <a:r>
              <a:rPr lang="tr-TR" b="1" dirty="0">
                <a:latin typeface="Times New Roman" panose="02020603050405020304" pitchFamily="18" charset="0"/>
                <a:ea typeface="Times New Roman" panose="02020603050405020304" pitchFamily="18" charset="0"/>
                <a:cs typeface="Times New Roman" panose="02020603050405020304" pitchFamily="18" charset="0"/>
              </a:rPr>
              <a:t>AL-RUBAIE</a:t>
            </a:r>
            <a:endParaRPr lang="tr-TR" b="1"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585725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E91A32A-16B8-4835-AD63-77CD1E19240A}"/>
              </a:ext>
            </a:extLst>
          </p:cNvPr>
          <p:cNvSpPr>
            <a:spLocks noGrp="1"/>
          </p:cNvSpPr>
          <p:nvPr>
            <p:ph type="title"/>
          </p:nvPr>
        </p:nvSpPr>
        <p:spPr>
          <a:xfrm>
            <a:off x="953371" y="678761"/>
            <a:ext cx="4728972" cy="722884"/>
          </a:xfrm>
        </p:spPr>
        <p:txBody>
          <a:bodyPr>
            <a:normAutofit/>
          </a:bodyPr>
          <a:lstStyle/>
          <a:p>
            <a:r>
              <a:rPr lang="tr-TR" sz="4400" dirty="0"/>
              <a:t>Serum vitamin D3</a:t>
            </a:r>
          </a:p>
        </p:txBody>
      </p:sp>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822959" y="1401645"/>
            <a:ext cx="11369040" cy="1482204"/>
          </a:xfrm>
        </p:spPr>
        <p:txBody>
          <a:bodyPr>
            <a:noAutofit/>
          </a:bodyPr>
          <a:lstStyle/>
          <a:p>
            <a:pPr marL="0" indent="0" algn="l">
              <a:buNone/>
            </a:pPr>
            <a:r>
              <a:rPr lang="en-US" sz="2000" dirty="0" smtClean="0">
                <a:latin typeface="Times New Roman" panose="02020603050405020304" pitchFamily="18" charset="0"/>
                <a:cs typeface="Times New Roman" panose="02020603050405020304" pitchFamily="18" charset="0"/>
              </a:rPr>
              <a:t>Table 4.3 </a:t>
            </a:r>
            <a:r>
              <a:rPr lang="en-US" sz="2000" dirty="0">
                <a:latin typeface="Times New Roman" panose="02020603050405020304" pitchFamily="18" charset="0"/>
                <a:cs typeface="Times New Roman" panose="02020603050405020304" pitchFamily="18" charset="0"/>
              </a:rPr>
              <a:t>and figure </a:t>
            </a:r>
            <a:r>
              <a:rPr lang="en-US" sz="2000" dirty="0" smtClean="0">
                <a:latin typeface="Times New Roman" panose="02020603050405020304" pitchFamily="18" charset="0"/>
                <a:cs typeface="Times New Roman" panose="02020603050405020304" pitchFamily="18" charset="0"/>
              </a:rPr>
              <a:t>4.4 </a:t>
            </a:r>
            <a:r>
              <a:rPr lang="en-US" sz="2000" dirty="0">
                <a:latin typeface="Times New Roman" panose="02020603050405020304" pitchFamily="18" charset="0"/>
                <a:cs typeface="Times New Roman" panose="02020603050405020304" pitchFamily="18" charset="0"/>
              </a:rPr>
              <a:t>show the mean ± SD of vit D3 level expressed as ng/mL in sera of  non-hair loss individuals cases, and hair loss patient also table </a:t>
            </a:r>
            <a:r>
              <a:rPr lang="en-US" sz="2000" dirty="0" smtClean="0">
                <a:latin typeface="Times New Roman" panose="02020603050405020304" pitchFamily="18" charset="0"/>
                <a:cs typeface="Times New Roman" panose="02020603050405020304" pitchFamily="18" charset="0"/>
              </a:rPr>
              <a:t>4.3 </a:t>
            </a:r>
            <a:r>
              <a:rPr lang="en-US" sz="2000" dirty="0">
                <a:latin typeface="Times New Roman" panose="02020603050405020304" pitchFamily="18" charset="0"/>
                <a:cs typeface="Times New Roman" panose="02020603050405020304" pitchFamily="18" charset="0"/>
              </a:rPr>
              <a:t>show the vitamin D3 levels  calculation and student t-test for vitamin D3 levels  in sera of all groups studied. (Calculation were carried by taking the mean ± SD of non-hair loss individuals cases). In this study, The results presented the vitamin D3 levels from Hair loss patients were significantly decreased when compared to non-hair loss individuals cases (p&lt;0.05). </a:t>
            </a:r>
            <a:endParaRPr lang="tr-TR" sz="2000" dirty="0">
              <a:latin typeface="Times New Roman" panose="02020603050405020304" pitchFamily="18" charset="0"/>
              <a:cs typeface="Times New Roman" panose="02020603050405020304" pitchFamily="18" charset="0"/>
            </a:endParaRPr>
          </a:p>
        </p:txBody>
      </p:sp>
      <p:sp>
        <p:nvSpPr>
          <p:cNvPr id="7" name="مستطيل 6"/>
          <p:cNvSpPr/>
          <p:nvPr/>
        </p:nvSpPr>
        <p:spPr>
          <a:xfrm>
            <a:off x="779779" y="5541294"/>
            <a:ext cx="5727700" cy="923330"/>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Table ‎4.3 Bio statistical calculation and student t-test for vit D3 levels in sera of non-hair loss individuals cases, and hair loss patients</a:t>
            </a:r>
            <a:endParaRPr lang="ar-IQ" dirty="0">
              <a:latin typeface="Times New Roman" panose="02020603050405020304" pitchFamily="18" charset="0"/>
              <a:cs typeface="Times New Roman" panose="02020603050405020304" pitchFamily="18" charset="0"/>
            </a:endParaRPr>
          </a:p>
        </p:txBody>
      </p:sp>
      <p:graphicFrame>
        <p:nvGraphicFramePr>
          <p:cNvPr id="8" name="جدول 7"/>
          <p:cNvGraphicFramePr>
            <a:graphicFrameLocks noGrp="1"/>
          </p:cNvGraphicFramePr>
          <p:nvPr>
            <p:extLst>
              <p:ext uri="{D42A27DB-BD31-4B8C-83A1-F6EECF244321}">
                <p14:modId xmlns:p14="http://schemas.microsoft.com/office/powerpoint/2010/main" val="2725491769"/>
              </p:ext>
            </p:extLst>
          </p:nvPr>
        </p:nvGraphicFramePr>
        <p:xfrm>
          <a:off x="930728" y="3140462"/>
          <a:ext cx="4483100" cy="2273366"/>
        </p:xfrm>
        <a:graphic>
          <a:graphicData uri="http://schemas.openxmlformats.org/drawingml/2006/table">
            <a:tbl>
              <a:tblPr firstRow="1" firstCol="1" bandRow="1"/>
              <a:tblGrid>
                <a:gridCol w="1793240"/>
                <a:gridCol w="1520356"/>
                <a:gridCol w="1169504"/>
              </a:tblGrid>
              <a:tr h="683882">
                <a:tc>
                  <a:txBody>
                    <a:bodyPr/>
                    <a:lstStyle/>
                    <a:p>
                      <a:pPr>
                        <a:lnSpc>
                          <a:spcPct val="115000"/>
                        </a:lnSpc>
                        <a:spcAft>
                          <a:spcPts val="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SERUM VIT D3 (ng/mL)</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NON-HAIR LOSS INDIVITUALS CASES</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HAIR LOSS PATIENT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685">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Sample size n</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685">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Mean ± SD</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30.37 ± 14.74</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17.55 ± 6.93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372">
                <a:tc>
                  <a:txBody>
                    <a:bodyPr/>
                    <a:lstStyle/>
                    <a:p>
                      <a:pP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Standard error of the mean SX</a:t>
                      </a:r>
                      <a:r>
                        <a:rPr lang="tr-TR" sz="1000" baseline="-25000" dirty="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4.66</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1.26</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372">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Confidence interval of mean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21.049 </a:t>
                      </a:r>
                      <a:r>
                        <a:rPr lang="tr-TR" sz="1000" baseline="30000" dirty="0">
                          <a:effectLst/>
                          <a:latin typeface="Times New Roman" panose="02020603050405020304" pitchFamily="18" charset="0"/>
                          <a:ea typeface="Times New Roman" panose="02020603050405020304" pitchFamily="18" charset="0"/>
                          <a:cs typeface="Arial" panose="020B0604020202020204" pitchFamily="34" charset="0"/>
                        </a:rPr>
                        <a:t>_ </a:t>
                      </a:r>
                      <a:r>
                        <a:rPr lang="tr-TR" sz="1000" dirty="0">
                          <a:effectLst/>
                          <a:latin typeface="Times New Roman" panose="02020603050405020304" pitchFamily="18" charset="0"/>
                          <a:ea typeface="Times New Roman" panose="02020603050405020304" pitchFamily="18" charset="0"/>
                          <a:cs typeface="Arial" panose="020B0604020202020204" pitchFamily="34" charset="0"/>
                        </a:rPr>
                        <a:t>39.697</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15.026 – 20.082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685">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t-test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5.698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685">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Probability (p value)</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&lt;0.05</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مستطيل 9"/>
          <p:cNvSpPr/>
          <p:nvPr/>
        </p:nvSpPr>
        <p:spPr>
          <a:xfrm>
            <a:off x="6507479" y="5541294"/>
            <a:ext cx="5249091"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Figure ‎4.4 Serum vit D3 levels in sera of non-hair loss individuals cases, and hair loss' patients (Mean ± SD)</a:t>
            </a:r>
            <a:endParaRPr lang="ar-IQ" dirty="0">
              <a:latin typeface="Times New Roman" panose="02020603050405020304" pitchFamily="18" charset="0"/>
              <a:cs typeface="Times New Roman" panose="02020603050405020304" pitchFamily="18" charset="0"/>
            </a:endParaRPr>
          </a:p>
        </p:txBody>
      </p:sp>
      <p:graphicFrame>
        <p:nvGraphicFramePr>
          <p:cNvPr id="11" name="مخطط 10"/>
          <p:cNvGraphicFramePr/>
          <p:nvPr>
            <p:extLst>
              <p:ext uri="{D42A27DB-BD31-4B8C-83A1-F6EECF244321}">
                <p14:modId xmlns:p14="http://schemas.microsoft.com/office/powerpoint/2010/main" val="523139837"/>
              </p:ext>
            </p:extLst>
          </p:nvPr>
        </p:nvGraphicFramePr>
        <p:xfrm>
          <a:off x="6755492" y="3053634"/>
          <a:ext cx="4165600" cy="23456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659504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762871" y="519166"/>
            <a:ext cx="11269472" cy="811805"/>
          </a:xfrm>
        </p:spPr>
        <p:txBody>
          <a:bodyPr>
            <a:noAutofit/>
          </a:bodyPr>
          <a:lstStyle/>
          <a:p>
            <a:pPr algn="l"/>
            <a:r>
              <a:rPr lang="en-US" sz="2000" dirty="0">
                <a:latin typeface="Times New Roman" panose="02020603050405020304" pitchFamily="18" charset="0"/>
                <a:cs typeface="Times New Roman" panose="02020603050405020304" pitchFamily="18" charset="0"/>
              </a:rPr>
              <a:t>Figure 4.5 shows various levels of vitamin D3 in those who aren't experiencing hair loss and in people who are. Serum vitamin D3 levels were normal in 56.6% of patients, while in 43.3% of patients, they were below the normal range for persons without hair loss.</a:t>
            </a:r>
            <a:endParaRPr lang="tr-TR" sz="2000" dirty="0">
              <a:latin typeface="Times New Roman" panose="02020603050405020304" pitchFamily="18" charset="0"/>
              <a:cs typeface="Times New Roman" panose="02020603050405020304" pitchFamily="18" charset="0"/>
            </a:endParaRPr>
          </a:p>
        </p:txBody>
      </p:sp>
      <p:sp>
        <p:nvSpPr>
          <p:cNvPr id="4" name="مستطيل 3"/>
          <p:cNvSpPr/>
          <p:nvPr/>
        </p:nvSpPr>
        <p:spPr>
          <a:xfrm>
            <a:off x="762871" y="1353229"/>
            <a:ext cx="11429129" cy="1631216"/>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The reasons for the decreased serum vitamin D3 concentrations. because vitamin D3 concentrations must be preserved at their ideal levels to slow down the ageing process, which includes hair loss. The anagen phase of the hair follicle cycle is dependent on the activation of the vitamin D receptor, according to animal research. Hair follicle development may be influenced by the vitamin D receptor, either directly or indirectly (Saini and Mysore 2021). </a:t>
            </a:r>
            <a:endParaRPr lang="ar-IQ" sz="2000" dirty="0">
              <a:latin typeface="Times New Roman" panose="02020603050405020304" pitchFamily="18" charset="0"/>
              <a:cs typeface="Times New Roman" panose="02020603050405020304" pitchFamily="18" charset="0"/>
            </a:endParaRPr>
          </a:p>
        </p:txBody>
      </p:sp>
      <p:sp>
        <p:nvSpPr>
          <p:cNvPr id="5" name="مستطيل 4"/>
          <p:cNvSpPr/>
          <p:nvPr/>
        </p:nvSpPr>
        <p:spPr>
          <a:xfrm>
            <a:off x="8403772" y="5830979"/>
            <a:ext cx="3918857" cy="923330"/>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Figure ‎4.5 Distribution of vitamin D3 levels of non-hair loss individuals and hair loss patients</a:t>
            </a:r>
            <a:endParaRPr lang="ar-IQ" dirty="0">
              <a:latin typeface="Times New Roman" panose="02020603050405020304" pitchFamily="18" charset="0"/>
              <a:cs typeface="Times New Roman" panose="02020603050405020304" pitchFamily="18" charset="0"/>
            </a:endParaRPr>
          </a:p>
        </p:txBody>
      </p:sp>
      <p:graphicFrame>
        <p:nvGraphicFramePr>
          <p:cNvPr id="6" name="مخطط 5"/>
          <p:cNvGraphicFramePr/>
          <p:nvPr>
            <p:extLst>
              <p:ext uri="{D42A27DB-BD31-4B8C-83A1-F6EECF244321}">
                <p14:modId xmlns:p14="http://schemas.microsoft.com/office/powerpoint/2010/main" val="1654703168"/>
              </p:ext>
            </p:extLst>
          </p:nvPr>
        </p:nvGraphicFramePr>
        <p:xfrm>
          <a:off x="8461830" y="2946400"/>
          <a:ext cx="1857827" cy="282652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مخطط 6"/>
          <p:cNvGraphicFramePr/>
          <p:nvPr>
            <p:extLst>
              <p:ext uri="{D42A27DB-BD31-4B8C-83A1-F6EECF244321}">
                <p14:modId xmlns:p14="http://schemas.microsoft.com/office/powerpoint/2010/main" val="2491618139"/>
              </p:ext>
            </p:extLst>
          </p:nvPr>
        </p:nvGraphicFramePr>
        <p:xfrm>
          <a:off x="10297886" y="2960914"/>
          <a:ext cx="1734457" cy="2812007"/>
        </p:xfrm>
        <a:graphic>
          <a:graphicData uri="http://schemas.openxmlformats.org/drawingml/2006/chart">
            <c:chart xmlns:c="http://schemas.openxmlformats.org/drawingml/2006/chart" xmlns:r="http://schemas.openxmlformats.org/officeDocument/2006/relationships" r:id="rId3"/>
          </a:graphicData>
        </a:graphic>
      </p:graphicFrame>
      <p:sp>
        <p:nvSpPr>
          <p:cNvPr id="2" name="مستطيل 1"/>
          <p:cNvSpPr/>
          <p:nvPr/>
        </p:nvSpPr>
        <p:spPr>
          <a:xfrm>
            <a:off x="762870" y="2984445"/>
            <a:ext cx="7640902" cy="3785652"/>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There were significant variations in serum 25(OH) D levels in patients with various types of non-scarring alopecia, which were consistent with earlier studies (</a:t>
            </a:r>
            <a:r>
              <a:rPr lang="en-US" sz="2000" dirty="0" err="1">
                <a:latin typeface="Times New Roman" panose="02020603050405020304" pitchFamily="18" charset="0"/>
                <a:cs typeface="Times New Roman" panose="02020603050405020304" pitchFamily="18" charset="0"/>
              </a:rPr>
              <a:t>Gerkowicz</a:t>
            </a:r>
            <a:r>
              <a:rPr lang="en-US" sz="2000" dirty="0">
                <a:latin typeface="Times New Roman" panose="02020603050405020304" pitchFamily="18" charset="0"/>
                <a:cs typeface="Times New Roman" panose="02020603050405020304" pitchFamily="18" charset="0"/>
              </a:rPr>
              <a:t> et al. 2017). Most investigations reported reduced mean serum levels of 25(OH) D when compared to non-hair loss people, which could indicate a causative role in hair loss </a:t>
            </a:r>
            <a:r>
              <a:rPr lang="en-US" sz="2000" dirty="0" err="1">
                <a:latin typeface="Times New Roman" panose="02020603050405020304" pitchFamily="18" charset="0"/>
                <a:cs typeface="Times New Roman" panose="02020603050405020304" pitchFamily="18" charset="0"/>
              </a:rPr>
              <a:t>aetiology</a:t>
            </a:r>
            <a:r>
              <a:rPr lang="en-US" sz="2000" dirty="0">
                <a:latin typeface="Times New Roman" panose="02020603050405020304" pitchFamily="18" charset="0"/>
                <a:cs typeface="Times New Roman" panose="02020603050405020304" pitchFamily="18" charset="0"/>
              </a:rPr>
              <a:t>. The study results also agree with (Tahlawy et al. 2021). Vitamin D levels were substantially lower in patients with male pattern hair loss than in those without hair loss. Furthermore, the study's findings are in line with. According to (</a:t>
            </a:r>
            <a:r>
              <a:rPr lang="en-US" sz="2000" dirty="0" err="1">
                <a:latin typeface="Times New Roman" panose="02020603050405020304" pitchFamily="18" charset="0"/>
                <a:cs typeface="Times New Roman" panose="02020603050405020304" pitchFamily="18" charset="0"/>
              </a:rPr>
              <a:t>Naser</a:t>
            </a:r>
            <a:r>
              <a:rPr lang="en-US" sz="2000" dirty="0">
                <a:latin typeface="Times New Roman" panose="02020603050405020304" pitchFamily="18" charset="0"/>
                <a:cs typeface="Times New Roman" panose="02020603050405020304" pitchFamily="18" charset="0"/>
              </a:rPr>
              <a:t> et al. 2021), those with hair loss had lower levels of vitamin D than those without hair loss, indicating that vitamin D is an important factor in hair loss. While (</a:t>
            </a:r>
            <a:r>
              <a:rPr lang="en-US" sz="2000" dirty="0" err="1">
                <a:latin typeface="Times New Roman" panose="02020603050405020304" pitchFamily="18" charset="0"/>
                <a:cs typeface="Times New Roman" panose="02020603050405020304" pitchFamily="18" charset="0"/>
              </a:rPr>
              <a:t>Iyanda</a:t>
            </a:r>
            <a:r>
              <a:rPr lang="en-US" sz="2000" dirty="0">
                <a:latin typeface="Times New Roman" panose="02020603050405020304" pitchFamily="18" charset="0"/>
                <a:cs typeface="Times New Roman" panose="02020603050405020304" pitchFamily="18" charset="0"/>
              </a:rPr>
              <a:t> 2012). It's not clear if patients with hair loss and vitamin D3 insufficiency are linked.</a:t>
            </a:r>
          </a:p>
        </p:txBody>
      </p:sp>
    </p:spTree>
    <p:extLst>
      <p:ext uri="{BB962C8B-B14F-4D97-AF65-F5344CB8AC3E}">
        <p14:creationId xmlns:p14="http://schemas.microsoft.com/office/powerpoint/2010/main" val="40541908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E91A32A-16B8-4835-AD63-77CD1E19240A}"/>
              </a:ext>
            </a:extLst>
          </p:cNvPr>
          <p:cNvSpPr>
            <a:spLocks noGrp="1"/>
          </p:cNvSpPr>
          <p:nvPr>
            <p:ph type="title"/>
          </p:nvPr>
        </p:nvSpPr>
        <p:spPr>
          <a:xfrm>
            <a:off x="932979" y="533170"/>
            <a:ext cx="3305193" cy="845687"/>
          </a:xfrm>
        </p:spPr>
        <p:txBody>
          <a:bodyPr>
            <a:normAutofit/>
          </a:bodyPr>
          <a:lstStyle/>
          <a:p>
            <a:r>
              <a:rPr lang="tr-TR" sz="4400" dirty="0"/>
              <a:t>Serum ferritin</a:t>
            </a:r>
          </a:p>
        </p:txBody>
      </p:sp>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932979" y="1563914"/>
            <a:ext cx="10910679" cy="1567543"/>
          </a:xfrm>
        </p:spPr>
        <p:txBody>
          <a:bodyPr>
            <a:noAutofit/>
          </a:bodyPr>
          <a:lstStyle/>
          <a:p>
            <a:pPr marL="0" indent="0" algn="l">
              <a:buNone/>
            </a:pPr>
            <a:r>
              <a:rPr lang="en-US" sz="2000" dirty="0" smtClean="0">
                <a:latin typeface="Times New Roman" panose="02020603050405020304" pitchFamily="18" charset="0"/>
                <a:cs typeface="Times New Roman" panose="02020603050405020304" pitchFamily="18" charset="0"/>
              </a:rPr>
              <a:t>Table 4.4 </a:t>
            </a:r>
            <a:r>
              <a:rPr lang="en-US" sz="2000" dirty="0">
                <a:latin typeface="Times New Roman" panose="02020603050405020304" pitchFamily="18" charset="0"/>
                <a:cs typeface="Times New Roman" panose="02020603050405020304" pitchFamily="18" charset="0"/>
              </a:rPr>
              <a:t>and figure </a:t>
            </a:r>
            <a:r>
              <a:rPr lang="en-US" sz="2000" dirty="0" smtClean="0">
                <a:latin typeface="Times New Roman" panose="02020603050405020304" pitchFamily="18" charset="0"/>
                <a:cs typeface="Times New Roman" panose="02020603050405020304" pitchFamily="18" charset="0"/>
              </a:rPr>
              <a:t>4.6 </a:t>
            </a:r>
            <a:r>
              <a:rPr lang="en-US" sz="2000" dirty="0">
                <a:latin typeface="Times New Roman" panose="02020603050405020304" pitchFamily="18" charset="0"/>
                <a:cs typeface="Times New Roman" panose="02020603050405020304" pitchFamily="18" charset="0"/>
              </a:rPr>
              <a:t>show the mean ± SD of serum ferritin level expressed as ng/mL in sera of non-hair loss individuals cases and Hair loss patient. Also table </a:t>
            </a:r>
            <a:r>
              <a:rPr lang="en-US" sz="2000" dirty="0" smtClean="0">
                <a:latin typeface="Times New Roman" panose="02020603050405020304" pitchFamily="18" charset="0"/>
                <a:cs typeface="Times New Roman" panose="02020603050405020304" pitchFamily="18" charset="0"/>
              </a:rPr>
              <a:t>4.4 </a:t>
            </a:r>
            <a:r>
              <a:rPr lang="en-US" sz="2000" dirty="0">
                <a:latin typeface="Times New Roman" panose="02020603050405020304" pitchFamily="18" charset="0"/>
                <a:cs typeface="Times New Roman" panose="02020603050405020304" pitchFamily="18" charset="0"/>
              </a:rPr>
              <a:t>show the ferritin levels calculation and student t-test for ferritin levels in sera of all groups studied. (Calculation were carried by taking the mean ± SD of non-hair loss individuals cases). In this study, the results presented shows, significant decrease in serum ferritin level in hair loss patients when compared to non-hair loss individuals (p&lt;0.05</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4" name="مستطيل 3"/>
          <p:cNvSpPr/>
          <p:nvPr/>
        </p:nvSpPr>
        <p:spPr>
          <a:xfrm>
            <a:off x="794221" y="5596850"/>
            <a:ext cx="4822808" cy="923330"/>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Table ‎4.4 Bio statistical calculation and student t-test for ferritin levels in sera of normal healthy controls, and hair loss patients</a:t>
            </a:r>
            <a:endParaRPr lang="ar-IQ" dirty="0">
              <a:latin typeface="Times New Roman" panose="02020603050405020304" pitchFamily="18" charset="0"/>
              <a:cs typeface="Times New Roman" panose="02020603050405020304" pitchFamily="18" charset="0"/>
            </a:endParaRPr>
          </a:p>
        </p:txBody>
      </p:sp>
      <p:graphicFrame>
        <p:nvGraphicFramePr>
          <p:cNvPr id="5" name="جدول 4"/>
          <p:cNvGraphicFramePr>
            <a:graphicFrameLocks noGrp="1"/>
          </p:cNvGraphicFramePr>
          <p:nvPr>
            <p:extLst>
              <p:ext uri="{D42A27DB-BD31-4B8C-83A1-F6EECF244321}">
                <p14:modId xmlns:p14="http://schemas.microsoft.com/office/powerpoint/2010/main" val="3051081157"/>
              </p:ext>
            </p:extLst>
          </p:nvPr>
        </p:nvGraphicFramePr>
        <p:xfrm>
          <a:off x="1070355" y="3299739"/>
          <a:ext cx="4353560" cy="2129731"/>
        </p:xfrm>
        <a:graphic>
          <a:graphicData uri="http://schemas.openxmlformats.org/drawingml/2006/table">
            <a:tbl>
              <a:tblPr firstRow="1" firstCol="1" bandRow="1"/>
              <a:tblGrid>
                <a:gridCol w="1762760"/>
                <a:gridCol w="1447800"/>
                <a:gridCol w="1143000"/>
              </a:tblGrid>
              <a:tr h="619957">
                <a:tc>
                  <a:txBody>
                    <a:bodyPr/>
                    <a:lstStyle/>
                    <a:p>
                      <a:pPr>
                        <a:lnSpc>
                          <a:spcPct val="115000"/>
                        </a:lnSpc>
                        <a:spcAft>
                          <a:spcPts val="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SERUM FERRITIN (ng/mL)</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NON-HAIR LOSS INDIVITUALS CASES</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HAIR LOSS PATIENT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629">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Sample size n</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629">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Mean ± SD</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123.88 ± 61.94</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68.01 ± 64.87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629">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Standard error of the mean SX</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19.589</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11.845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629">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Confidence interval of mean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84.709 </a:t>
                      </a:r>
                      <a:r>
                        <a:rPr lang="tr-TR" sz="1000" baseline="30000">
                          <a:effectLst/>
                          <a:latin typeface="Times New Roman" panose="02020603050405020304" pitchFamily="18" charset="0"/>
                          <a:ea typeface="Times New Roman" panose="02020603050405020304" pitchFamily="18" charset="0"/>
                          <a:cs typeface="Arial" panose="020B0604020202020204" pitchFamily="34" charset="0"/>
                        </a:rPr>
                        <a:t>_ </a:t>
                      </a:r>
                      <a:r>
                        <a:rPr lang="tr-TR" sz="1000">
                          <a:effectLst/>
                          <a:latin typeface="Times New Roman" panose="02020603050405020304" pitchFamily="18" charset="0"/>
                          <a:ea typeface="Times New Roman" panose="02020603050405020304" pitchFamily="18" charset="0"/>
                          <a:cs typeface="Arial" panose="020B0604020202020204" pitchFamily="34" charset="0"/>
                        </a:rPr>
                        <a:t>163.067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44.322 – 91.705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629">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t-test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2.6862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629">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Probability (p value)</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&lt;0.05</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مستطيل 5"/>
          <p:cNvSpPr/>
          <p:nvPr/>
        </p:nvSpPr>
        <p:spPr>
          <a:xfrm>
            <a:off x="5747658" y="5596850"/>
            <a:ext cx="541382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Figure ‎4.6 Serum ferritin levels in sera of non-hair loss </a:t>
            </a:r>
            <a:r>
              <a:rPr lang="en-US">
                <a:latin typeface="Times New Roman" panose="02020603050405020304" pitchFamily="18" charset="0"/>
                <a:cs typeface="Times New Roman" panose="02020603050405020304" pitchFamily="18" charset="0"/>
              </a:rPr>
              <a:t>indivituals</a:t>
            </a:r>
            <a:r>
              <a:rPr lang="en-US" dirty="0">
                <a:latin typeface="Times New Roman" panose="02020603050405020304" pitchFamily="18" charset="0"/>
                <a:cs typeface="Times New Roman" panose="02020603050405020304" pitchFamily="18" charset="0"/>
              </a:rPr>
              <a:t> cases, and hair loss patients (Mean ± SD)</a:t>
            </a:r>
            <a:endParaRPr lang="ar-IQ" dirty="0">
              <a:latin typeface="Times New Roman" panose="02020603050405020304" pitchFamily="18" charset="0"/>
              <a:cs typeface="Times New Roman" panose="02020603050405020304" pitchFamily="18" charset="0"/>
            </a:endParaRPr>
          </a:p>
        </p:txBody>
      </p:sp>
      <p:graphicFrame>
        <p:nvGraphicFramePr>
          <p:cNvPr id="7" name="مخطط 6"/>
          <p:cNvGraphicFramePr/>
          <p:nvPr>
            <p:extLst>
              <p:ext uri="{D42A27DB-BD31-4B8C-83A1-F6EECF244321}">
                <p14:modId xmlns:p14="http://schemas.microsoft.com/office/powerpoint/2010/main" val="1906133672"/>
              </p:ext>
            </p:extLst>
          </p:nvPr>
        </p:nvGraphicFramePr>
        <p:xfrm>
          <a:off x="6266202" y="3316513"/>
          <a:ext cx="4275138" cy="21118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456164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762871" y="510791"/>
            <a:ext cx="11138843" cy="718457"/>
          </a:xfrm>
        </p:spPr>
        <p:txBody>
          <a:bodyPr>
            <a:normAutofit fontScale="92500"/>
          </a:bodyPr>
          <a:lstStyle/>
          <a:p>
            <a:pPr algn="l"/>
            <a:r>
              <a:rPr lang="en-US" dirty="0">
                <a:latin typeface="Times New Roman" panose="02020603050405020304" pitchFamily="18" charset="0"/>
                <a:cs typeface="Times New Roman" panose="02020603050405020304" pitchFamily="18" charset="0"/>
              </a:rPr>
              <a:t>Figure 4.7 shows the distribution of ferritin levels in non-hair loss individual and hair loss patients' sera. Serum ferritin levels were normal in 40% of patients, but fell in 60% of those without hair loss. </a:t>
            </a:r>
            <a:endParaRPr lang="tr-TR" dirty="0">
              <a:latin typeface="Times New Roman" panose="02020603050405020304" pitchFamily="18" charset="0"/>
              <a:cs typeface="Times New Roman" panose="02020603050405020304" pitchFamily="18" charset="0"/>
            </a:endParaRPr>
          </a:p>
        </p:txBody>
      </p:sp>
      <p:sp>
        <p:nvSpPr>
          <p:cNvPr id="4" name="مستطيل 3"/>
          <p:cNvSpPr/>
          <p:nvPr/>
        </p:nvSpPr>
        <p:spPr>
          <a:xfrm>
            <a:off x="762870" y="1229248"/>
            <a:ext cx="11429129" cy="1631216"/>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Low blood ferritin levels in people with hair loss have detrimental effects on oxygen transport to tissues and iron-containing molecules. Lower ferritin levels and higher free iron levels in hair follicle matrix cells, which replicate the fastest, appear to be linked. Iron's significance in hair formation is also explained by its role in the DNA synthesis enzyme ribonucleotide reductase. A lack of iron may limit proliferation by inhibiting this enzyme's normal action (Tahlawy et al. 2021). Our findings fit with earlier research (Moeinvaziri et al. 2009). </a:t>
            </a:r>
            <a:endParaRPr lang="ar-IQ" sz="2000" dirty="0">
              <a:latin typeface="Times New Roman" panose="02020603050405020304" pitchFamily="18" charset="0"/>
              <a:cs typeface="Times New Roman" panose="02020603050405020304" pitchFamily="18" charset="0"/>
            </a:endParaRPr>
          </a:p>
        </p:txBody>
      </p:sp>
      <p:sp>
        <p:nvSpPr>
          <p:cNvPr id="5" name="مستطيل 4"/>
          <p:cNvSpPr/>
          <p:nvPr/>
        </p:nvSpPr>
        <p:spPr>
          <a:xfrm>
            <a:off x="8084455" y="5605184"/>
            <a:ext cx="3947887" cy="923330"/>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Figure ‎4.7 Distribution of ferritin levels of non-hair loss individuals and hair loss patient</a:t>
            </a:r>
            <a:endParaRPr lang="ar-IQ" dirty="0">
              <a:latin typeface="Times New Roman" panose="02020603050405020304" pitchFamily="18" charset="0"/>
              <a:cs typeface="Times New Roman" panose="02020603050405020304" pitchFamily="18" charset="0"/>
            </a:endParaRPr>
          </a:p>
        </p:txBody>
      </p:sp>
      <p:graphicFrame>
        <p:nvGraphicFramePr>
          <p:cNvPr id="6" name="مخطط 5"/>
          <p:cNvGraphicFramePr/>
          <p:nvPr>
            <p:extLst>
              <p:ext uri="{D42A27DB-BD31-4B8C-83A1-F6EECF244321}">
                <p14:modId xmlns:p14="http://schemas.microsoft.com/office/powerpoint/2010/main" val="895853398"/>
              </p:ext>
            </p:extLst>
          </p:nvPr>
        </p:nvGraphicFramePr>
        <p:xfrm>
          <a:off x="8215084" y="3006726"/>
          <a:ext cx="1831749" cy="24860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مخطط 6"/>
          <p:cNvGraphicFramePr/>
          <p:nvPr>
            <p:extLst>
              <p:ext uri="{D42A27DB-BD31-4B8C-83A1-F6EECF244321}">
                <p14:modId xmlns:p14="http://schemas.microsoft.com/office/powerpoint/2010/main" val="3787324040"/>
              </p:ext>
            </p:extLst>
          </p:nvPr>
        </p:nvGraphicFramePr>
        <p:xfrm>
          <a:off x="10026178" y="3006726"/>
          <a:ext cx="1773936" cy="2486025"/>
        </p:xfrm>
        <a:graphic>
          <a:graphicData uri="http://schemas.openxmlformats.org/drawingml/2006/chart">
            <c:chart xmlns:c="http://schemas.openxmlformats.org/drawingml/2006/chart" xmlns:r="http://schemas.openxmlformats.org/officeDocument/2006/relationships" r:id="rId3"/>
          </a:graphicData>
        </a:graphic>
      </p:graphicFrame>
      <p:sp>
        <p:nvSpPr>
          <p:cNvPr id="2" name="مستطيل 1"/>
          <p:cNvSpPr/>
          <p:nvPr/>
        </p:nvSpPr>
        <p:spPr>
          <a:xfrm>
            <a:off x="762869" y="2860464"/>
            <a:ext cx="7321585" cy="3785652"/>
          </a:xfrm>
          <a:prstGeom prst="rect">
            <a:avLst/>
          </a:prstGeom>
        </p:spPr>
        <p:txBody>
          <a:bodyPr wrap="square">
            <a:spAutoFit/>
          </a:bodyPr>
          <a:lstStyle/>
          <a:p>
            <a:r>
              <a:rPr lang="en-US" sz="2000" dirty="0" smtClean="0">
                <a:latin typeface="Times New Roman" panose="02020603050405020304" pitchFamily="18" charset="0"/>
                <a:cs typeface="Times New Roman" panose="02020603050405020304" pitchFamily="18" charset="0"/>
              </a:rPr>
              <a:t>When </a:t>
            </a:r>
            <a:r>
              <a:rPr lang="en-US" sz="2000" dirty="0">
                <a:latin typeface="Times New Roman" panose="02020603050405020304" pitchFamily="18" charset="0"/>
                <a:cs typeface="Times New Roman" panose="02020603050405020304" pitchFamily="18" charset="0"/>
              </a:rPr>
              <a:t>ferritin levels were </a:t>
            </a:r>
            <a:r>
              <a:rPr lang="en-US" sz="2000" dirty="0" smtClean="0">
                <a:latin typeface="Times New Roman" panose="02020603050405020304" pitchFamily="18" charset="0"/>
                <a:cs typeface="Times New Roman" panose="02020603050405020304" pitchFamily="18" charset="0"/>
              </a:rPr>
              <a:t>utilized </a:t>
            </a:r>
            <a:r>
              <a:rPr lang="en-US" sz="2000" dirty="0">
                <a:latin typeface="Times New Roman" panose="02020603050405020304" pitchFamily="18" charset="0"/>
                <a:cs typeface="Times New Roman" panose="02020603050405020304" pitchFamily="18" charset="0"/>
              </a:rPr>
              <a:t>as a proxy for the body's iron store, our study demonstrated an association between iron insufficiency and hair loss. Male pattern hair loss patients had lower serum ferritin levels than female pattern hair loss patients, according to a previous study (Park et al. 2013). Moreover, the research findings support (Tahlawy et al. 2021). Less serum ferritin in male pattern baldness sufferers compared to non-balding men. Despite the study's conclusions (</a:t>
            </a:r>
            <a:r>
              <a:rPr lang="en-US" sz="2000" dirty="0" err="1">
                <a:latin typeface="Times New Roman" panose="02020603050405020304" pitchFamily="18" charset="0"/>
                <a:cs typeface="Times New Roman" panose="02020603050405020304" pitchFamily="18" charset="0"/>
              </a:rPr>
              <a:t>Bregy</a:t>
            </a:r>
            <a:r>
              <a:rPr lang="en-US" sz="2000" dirty="0">
                <a:latin typeface="Times New Roman" panose="02020603050405020304" pitchFamily="18" charset="0"/>
                <a:cs typeface="Times New Roman" panose="02020603050405020304" pitchFamily="18" charset="0"/>
              </a:rPr>
              <a:t> and </a:t>
            </a:r>
            <a:r>
              <a:rPr lang="en-US" sz="2000" dirty="0" err="1">
                <a:latin typeface="Times New Roman" panose="02020603050405020304" pitchFamily="18" charset="0"/>
                <a:cs typeface="Times New Roman" panose="02020603050405020304" pitchFamily="18" charset="0"/>
              </a:rPr>
              <a:t>Trüeb</a:t>
            </a:r>
            <a:r>
              <a:rPr lang="en-US" sz="2000" dirty="0">
                <a:latin typeface="Times New Roman" panose="02020603050405020304" pitchFamily="18" charset="0"/>
                <a:cs typeface="Times New Roman" panose="02020603050405020304" pitchFamily="18" charset="0"/>
              </a:rPr>
              <a:t> 2008). The blood ferritin levels of 181 non-hair loss individuals did not correlate with hair loss patients or those with </a:t>
            </a:r>
            <a:r>
              <a:rPr lang="en-US" sz="2000" dirty="0" err="1">
                <a:latin typeface="Times New Roman" panose="02020603050405020304" pitchFamily="18" charset="0"/>
                <a:cs typeface="Times New Roman" panose="02020603050405020304" pitchFamily="18" charset="0"/>
              </a:rPr>
              <a:t>telogen</a:t>
            </a:r>
            <a:r>
              <a:rPr lang="en-US" sz="2000" dirty="0">
                <a:latin typeface="Times New Roman" panose="02020603050405020304" pitchFamily="18" charset="0"/>
                <a:cs typeface="Times New Roman" panose="02020603050405020304" pitchFamily="18" charset="0"/>
              </a:rPr>
              <a:t> effluvium, the researchers found. Moreover, our findings contradict (Sinclair 2002). The researchers found that people with and without hair loss had the same ferritin levels.</a:t>
            </a:r>
          </a:p>
        </p:txBody>
      </p:sp>
    </p:spTree>
    <p:extLst>
      <p:ext uri="{BB962C8B-B14F-4D97-AF65-F5344CB8AC3E}">
        <p14:creationId xmlns:p14="http://schemas.microsoft.com/office/powerpoint/2010/main" val="525620918"/>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E91A32A-16B8-4835-AD63-77CD1E19240A}"/>
              </a:ext>
            </a:extLst>
          </p:cNvPr>
          <p:cNvSpPr>
            <a:spLocks noGrp="1"/>
          </p:cNvSpPr>
          <p:nvPr>
            <p:ph type="title"/>
          </p:nvPr>
        </p:nvSpPr>
        <p:spPr>
          <a:xfrm>
            <a:off x="780995" y="427194"/>
            <a:ext cx="2542776" cy="900684"/>
          </a:xfrm>
        </p:spPr>
        <p:txBody>
          <a:bodyPr>
            <a:noAutofit/>
          </a:bodyPr>
          <a:lstStyle/>
          <a:p>
            <a:r>
              <a:rPr lang="tr-TR" sz="4400" dirty="0">
                <a:solidFill>
                  <a:prstClr val="black">
                    <a:lumMod val="95000"/>
                    <a:lumOff val="5000"/>
                  </a:prstClr>
                </a:solidFill>
              </a:rPr>
              <a:t>Serum </a:t>
            </a:r>
            <a:r>
              <a:rPr lang="en-US" sz="4400" dirty="0" smtClean="0">
                <a:solidFill>
                  <a:prstClr val="black">
                    <a:lumMod val="95000"/>
                    <a:lumOff val="5000"/>
                  </a:prstClr>
                </a:solidFill>
              </a:rPr>
              <a:t>iron</a:t>
            </a:r>
            <a:endParaRPr lang="tr-TR" sz="4400" b="1" dirty="0"/>
          </a:p>
        </p:txBody>
      </p:sp>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780995" y="1334956"/>
            <a:ext cx="6367272" cy="5392235"/>
          </a:xfrm>
        </p:spPr>
        <p:txBody>
          <a:bodyPr>
            <a:noAutofit/>
          </a:bodyPr>
          <a:lstStyle/>
          <a:p>
            <a:r>
              <a:rPr lang="en-US" sz="2000" dirty="0">
                <a:latin typeface="Times New Roman" panose="02020603050405020304" pitchFamily="18" charset="0"/>
                <a:cs typeface="Times New Roman" panose="02020603050405020304" pitchFamily="18" charset="0"/>
              </a:rPr>
              <a:t>Table </a:t>
            </a:r>
            <a:r>
              <a:rPr lang="en-US" sz="2000" dirty="0" smtClean="0">
                <a:latin typeface="Times New Roman" panose="02020603050405020304" pitchFamily="18" charset="0"/>
                <a:cs typeface="Times New Roman" panose="02020603050405020304" pitchFamily="18" charset="0"/>
              </a:rPr>
              <a:t>4.5 </a:t>
            </a:r>
            <a:r>
              <a:rPr lang="en-US" sz="2000" dirty="0">
                <a:latin typeface="Times New Roman" panose="02020603050405020304" pitchFamily="18" charset="0"/>
                <a:cs typeface="Times New Roman" panose="02020603050405020304" pitchFamily="18" charset="0"/>
              </a:rPr>
              <a:t>and figure </a:t>
            </a:r>
            <a:r>
              <a:rPr lang="en-US" sz="2000" dirty="0" smtClean="0">
                <a:latin typeface="Times New Roman" panose="02020603050405020304" pitchFamily="18" charset="0"/>
                <a:cs typeface="Times New Roman" panose="02020603050405020304" pitchFamily="18" charset="0"/>
              </a:rPr>
              <a:t>4.8 </a:t>
            </a:r>
            <a:r>
              <a:rPr lang="en-US" sz="2000" dirty="0">
                <a:latin typeface="Times New Roman" panose="02020603050405020304" pitchFamily="18" charset="0"/>
                <a:cs typeface="Times New Roman" panose="02020603050405020304" pitchFamily="18" charset="0"/>
              </a:rPr>
              <a:t>show the mean ± SD of serum iron level expressed as mg / </a:t>
            </a:r>
            <a:r>
              <a:rPr lang="en-US" sz="2000" dirty="0" err="1">
                <a:latin typeface="Times New Roman" panose="02020603050405020304" pitchFamily="18" charset="0"/>
                <a:cs typeface="Times New Roman" panose="02020603050405020304" pitchFamily="18" charset="0"/>
              </a:rPr>
              <a:t>dL</a:t>
            </a:r>
            <a:r>
              <a:rPr lang="en-US" sz="2000" dirty="0">
                <a:latin typeface="Times New Roman" panose="02020603050405020304" pitchFamily="18" charset="0"/>
                <a:cs typeface="Times New Roman" panose="02020603050405020304" pitchFamily="18" charset="0"/>
              </a:rPr>
              <a:t> in sera of non-hair loss individuals cases and Hair loss patient also table </a:t>
            </a:r>
            <a:r>
              <a:rPr lang="en-US" sz="2000" dirty="0" smtClean="0">
                <a:latin typeface="Times New Roman" panose="02020603050405020304" pitchFamily="18" charset="0"/>
                <a:cs typeface="Times New Roman" panose="02020603050405020304" pitchFamily="18" charset="0"/>
              </a:rPr>
              <a:t>4.5 </a:t>
            </a:r>
            <a:r>
              <a:rPr lang="en-US" sz="2000" dirty="0">
                <a:latin typeface="Times New Roman" panose="02020603050405020304" pitchFamily="18" charset="0"/>
                <a:cs typeface="Times New Roman" panose="02020603050405020304" pitchFamily="18" charset="0"/>
              </a:rPr>
              <a:t>show the serum iron levels calculation and student t-test for iron levels in sera of all groups studied. (Calculation were carried by taking the mean ± SD of non hair loss individuals cases). The serum iron levels in hair loss patients was non significant when compared to non hair loss individuals cases (p&lt;0.05). </a:t>
            </a:r>
            <a:r>
              <a:rPr lang="en-US" sz="2000" dirty="0" smtClean="0">
                <a:latin typeface="Times New Roman" panose="02020603050405020304" pitchFamily="18" charset="0"/>
                <a:cs typeface="Times New Roman" panose="02020603050405020304" pitchFamily="18" charset="0"/>
              </a:rPr>
              <a:t>the role of iron deficiency in hair loss has not yet been shown. According to (Tahlawy and </a:t>
            </a:r>
            <a:r>
              <a:rPr lang="en-US" sz="2000" dirty="0" smtClean="0">
                <a:latin typeface="Times New Roman" panose="02020603050405020304" pitchFamily="18" charset="0"/>
                <a:cs typeface="Times New Roman" panose="02020603050405020304" pitchFamily="18" charset="0"/>
              </a:rPr>
              <a:t>colleagues 2021), </a:t>
            </a:r>
            <a:r>
              <a:rPr lang="en-US" sz="2000" dirty="0" smtClean="0">
                <a:latin typeface="Times New Roman" panose="02020603050405020304" pitchFamily="18" charset="0"/>
                <a:cs typeface="Times New Roman" panose="02020603050405020304" pitchFamily="18" charset="0"/>
              </a:rPr>
              <a:t>The results of the current investigation back up (Sinclair 2003). Hair loss and non-hair loss patients had the same iron levels. Consistent with previous research (</a:t>
            </a:r>
            <a:r>
              <a:rPr lang="en-US" sz="2000" dirty="0" err="1" smtClean="0">
                <a:latin typeface="Times New Roman" panose="02020603050405020304" pitchFamily="18" charset="0"/>
                <a:cs typeface="Times New Roman" panose="02020603050405020304" pitchFamily="18" charset="0"/>
              </a:rPr>
              <a:t>Amornpinyo</a:t>
            </a:r>
            <a:r>
              <a:rPr lang="en-US" sz="2000" dirty="0" smtClean="0">
                <a:latin typeface="Times New Roman" panose="02020603050405020304" pitchFamily="18" charset="0"/>
                <a:cs typeface="Times New Roman" panose="02020603050405020304" pitchFamily="18" charset="0"/>
              </a:rPr>
              <a:t> et al. 2022). There was no association between serum iron levels and hair loss activity, according to the research. study found that men with male pattern hair loss had significantly lower serum iron levels than non-hair loss individuals. Male </a:t>
            </a:r>
            <a:r>
              <a:rPr lang="en-US" sz="2000" dirty="0" err="1" smtClean="0">
                <a:latin typeface="Times New Roman" panose="02020603050405020304" pitchFamily="18" charset="0"/>
                <a:cs typeface="Times New Roman" panose="02020603050405020304" pitchFamily="18" charset="0"/>
              </a:rPr>
              <a:t>androgenetic</a:t>
            </a:r>
            <a:r>
              <a:rPr lang="en-US" sz="2000" dirty="0" smtClean="0">
                <a:latin typeface="Times New Roman" panose="02020603050405020304" pitchFamily="18" charset="0"/>
                <a:cs typeface="Times New Roman" panose="02020603050405020304" pitchFamily="18" charset="0"/>
              </a:rPr>
              <a:t> alopecia patients have lower serum iron levels than non-hair loss patients, according to (Rasheed et al. 2013).</a:t>
            </a:r>
            <a:endParaRPr lang="tr-TR" sz="2000" dirty="0">
              <a:latin typeface="Times New Roman" panose="02020603050405020304" pitchFamily="18" charset="0"/>
              <a:cs typeface="Times New Roman" panose="02020603050405020304" pitchFamily="18" charset="0"/>
            </a:endParaRPr>
          </a:p>
        </p:txBody>
      </p:sp>
      <p:sp>
        <p:nvSpPr>
          <p:cNvPr id="4" name="مستطيل 3"/>
          <p:cNvSpPr/>
          <p:nvPr/>
        </p:nvSpPr>
        <p:spPr>
          <a:xfrm>
            <a:off x="7148267" y="3107743"/>
            <a:ext cx="4583802" cy="923330"/>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Table ‎4.5 Bio statistical calculation and student t-test for Iron levels in serum of normal healthy controls, and hair loss patients</a:t>
            </a:r>
            <a:endParaRPr lang="ar-IQ" dirty="0">
              <a:latin typeface="Times New Roman" panose="02020603050405020304" pitchFamily="18" charset="0"/>
              <a:cs typeface="Times New Roman" panose="02020603050405020304" pitchFamily="18" charset="0"/>
            </a:endParaRPr>
          </a:p>
        </p:txBody>
      </p:sp>
      <p:graphicFrame>
        <p:nvGraphicFramePr>
          <p:cNvPr id="5" name="جدول 4"/>
          <p:cNvGraphicFramePr>
            <a:graphicFrameLocks noGrp="1"/>
          </p:cNvGraphicFramePr>
          <p:nvPr>
            <p:extLst>
              <p:ext uri="{D42A27DB-BD31-4B8C-83A1-F6EECF244321}">
                <p14:modId xmlns:p14="http://schemas.microsoft.com/office/powerpoint/2010/main" val="2274670730"/>
              </p:ext>
            </p:extLst>
          </p:nvPr>
        </p:nvGraphicFramePr>
        <p:xfrm>
          <a:off x="7507046" y="1149310"/>
          <a:ext cx="3866243" cy="1976896"/>
        </p:xfrm>
        <a:graphic>
          <a:graphicData uri="http://schemas.openxmlformats.org/drawingml/2006/table">
            <a:tbl>
              <a:tblPr firstRow="1" firstCol="1" bandRow="1"/>
              <a:tblGrid>
                <a:gridCol w="1566935"/>
                <a:gridCol w="1328489"/>
                <a:gridCol w="970819"/>
              </a:tblGrid>
              <a:tr h="514668">
                <a:tc>
                  <a:txBody>
                    <a:bodyPr/>
                    <a:lstStyle/>
                    <a:p>
                      <a:pPr>
                        <a:lnSpc>
                          <a:spcPct val="115000"/>
                        </a:lnSpc>
                        <a:spcAft>
                          <a:spcPts val="100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SERUM IRON (mg/dL)</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NON-HAIR LOSS INDIVITUALS CASES</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HAIR LOSS PATIENT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19">
                <a:tc>
                  <a:txBody>
                    <a:bodyPr/>
                    <a:lstStyle/>
                    <a:p>
                      <a:pP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Sample size n</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19">
                <a:tc>
                  <a:txBody>
                    <a:bodyPr/>
                    <a:lstStyle/>
                    <a:p>
                      <a:pP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Mean ± SD</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95.7 ± 31.4</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105.2 ± 26.2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408">
                <a:tc>
                  <a:txBody>
                    <a:bodyPr/>
                    <a:lstStyle/>
                    <a:p>
                      <a:pP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Standard error of the mean SX</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9.952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4.79</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408">
                <a:tc>
                  <a:txBody>
                    <a:bodyPr/>
                    <a:lstStyle/>
                    <a:p>
                      <a:pP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Confidence interval of mean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75.796 </a:t>
                      </a:r>
                      <a:r>
                        <a:rPr lang="tr-TR" sz="1000" baseline="30000" dirty="0">
                          <a:effectLst/>
                          <a:latin typeface="Times New Roman" panose="02020603050405020304" pitchFamily="18" charset="0"/>
                          <a:ea typeface="Times New Roman" panose="02020603050405020304" pitchFamily="18" charset="0"/>
                          <a:cs typeface="Arial" panose="020B0604020202020204" pitchFamily="34" charset="0"/>
                        </a:rPr>
                        <a:t>_ </a:t>
                      </a:r>
                      <a:r>
                        <a:rPr lang="tr-TR" sz="1000" dirty="0">
                          <a:effectLst/>
                          <a:latin typeface="Times New Roman" panose="02020603050405020304" pitchFamily="18" charset="0"/>
                          <a:ea typeface="Times New Roman" panose="02020603050405020304" pitchFamily="18" charset="0"/>
                          <a:cs typeface="Arial" panose="020B0604020202020204" pitchFamily="34" charset="0"/>
                        </a:rPr>
                        <a:t>115.604</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95.636 – 114.796</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19">
                <a:tc>
                  <a:txBody>
                    <a:bodyPr/>
                    <a:lstStyle/>
                    <a:p>
                      <a:pP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t-test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1.1288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19">
                <a:tc>
                  <a:txBody>
                    <a:bodyPr/>
                    <a:lstStyle/>
                    <a:p>
                      <a:pPr>
                        <a:lnSpc>
                          <a:spcPct val="115000"/>
                        </a:lnSpc>
                        <a:spcAft>
                          <a:spcPts val="100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Probability (p value)</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NS</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مستطيل 5"/>
          <p:cNvSpPr/>
          <p:nvPr/>
        </p:nvSpPr>
        <p:spPr>
          <a:xfrm>
            <a:off x="7092941" y="6080860"/>
            <a:ext cx="5154386"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Figure ‎4.8 Serum iron levels in serum of non-hair loss </a:t>
            </a:r>
            <a:r>
              <a:rPr lang="en-US">
                <a:latin typeface="Times New Roman" panose="02020603050405020304" pitchFamily="18" charset="0"/>
                <a:cs typeface="Times New Roman" panose="02020603050405020304" pitchFamily="18" charset="0"/>
              </a:rPr>
              <a:t>indivituals</a:t>
            </a:r>
            <a:r>
              <a:rPr lang="en-US" dirty="0">
                <a:latin typeface="Times New Roman" panose="02020603050405020304" pitchFamily="18" charset="0"/>
                <a:cs typeface="Times New Roman" panose="02020603050405020304" pitchFamily="18" charset="0"/>
              </a:rPr>
              <a:t> cases and hair loss patients (Mean ± SD)</a:t>
            </a:r>
            <a:endParaRPr lang="ar-IQ" dirty="0">
              <a:latin typeface="Times New Roman" panose="02020603050405020304" pitchFamily="18" charset="0"/>
              <a:cs typeface="Times New Roman" panose="02020603050405020304" pitchFamily="18" charset="0"/>
            </a:endParaRPr>
          </a:p>
        </p:txBody>
      </p:sp>
      <p:graphicFrame>
        <p:nvGraphicFramePr>
          <p:cNvPr id="7" name="مخطط 6"/>
          <p:cNvGraphicFramePr/>
          <p:nvPr>
            <p:extLst>
              <p:ext uri="{D42A27DB-BD31-4B8C-83A1-F6EECF244321}">
                <p14:modId xmlns:p14="http://schemas.microsoft.com/office/powerpoint/2010/main" val="4073325136"/>
              </p:ext>
            </p:extLst>
          </p:nvPr>
        </p:nvGraphicFramePr>
        <p:xfrm>
          <a:off x="7678057" y="4083570"/>
          <a:ext cx="3571421" cy="19972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11034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E91A32A-16B8-4835-AD63-77CD1E19240A}"/>
              </a:ext>
            </a:extLst>
          </p:cNvPr>
          <p:cNvSpPr>
            <a:spLocks noGrp="1"/>
          </p:cNvSpPr>
          <p:nvPr>
            <p:ph type="title"/>
          </p:nvPr>
        </p:nvSpPr>
        <p:spPr>
          <a:xfrm>
            <a:off x="826371" y="416567"/>
            <a:ext cx="8796600" cy="904234"/>
          </a:xfrm>
        </p:spPr>
        <p:txBody>
          <a:bodyPr>
            <a:noAutofit/>
          </a:bodyPr>
          <a:lstStyle/>
          <a:p>
            <a:r>
              <a:rPr lang="tr-TR" sz="4400" dirty="0" smtClean="0"/>
              <a:t>Thyroid </a:t>
            </a:r>
            <a:r>
              <a:rPr lang="tr-TR" sz="4400" dirty="0"/>
              <a:t>stimulating hormone serum</a:t>
            </a:r>
          </a:p>
        </p:txBody>
      </p:sp>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826371" y="1435100"/>
            <a:ext cx="11365629" cy="2352122"/>
          </a:xfrm>
        </p:spPr>
        <p:txBody>
          <a:bodyPr>
            <a:noAutofit/>
          </a:bodyPr>
          <a:lstStyle/>
          <a:p>
            <a:pPr algn="l"/>
            <a:r>
              <a:rPr lang="en-US" sz="2000" dirty="0">
                <a:latin typeface="Times New Roman" panose="02020603050405020304" pitchFamily="18" charset="0"/>
                <a:cs typeface="Times New Roman" panose="02020603050405020304" pitchFamily="18" charset="0"/>
              </a:rPr>
              <a:t>TSH levels represented as </a:t>
            </a:r>
            <a:r>
              <a:rPr lang="en-US" sz="2000" dirty="0" err="1">
                <a:latin typeface="Times New Roman" panose="02020603050405020304" pitchFamily="18" charset="0"/>
                <a:cs typeface="Times New Roman" panose="02020603050405020304" pitchFamily="18" charset="0"/>
              </a:rPr>
              <a:t>ULu</a:t>
            </a:r>
            <a:r>
              <a:rPr lang="en-US" sz="2000" dirty="0">
                <a:latin typeface="Times New Roman" panose="02020603050405020304" pitchFamily="18" charset="0"/>
                <a:cs typeface="Times New Roman" panose="02020603050405020304" pitchFamily="18" charset="0"/>
              </a:rPr>
              <a:t>/mL are shown in Table 4.6 and Figure 4.9 for non-hair loss persons and Hair loss patients, respectively. Serum TSH levels and student t-tests for all groups tested are shown in Table 4.6. By calculating the mean SD of non-hair loss people cases, (calculations were carried out). When compared to non-hair loss cases </a:t>
            </a:r>
            <a:r>
              <a:rPr lang="en-US" sz="2000">
                <a:latin typeface="Times New Roman" panose="02020603050405020304" pitchFamily="18" charset="0"/>
                <a:cs typeface="Times New Roman" panose="02020603050405020304" pitchFamily="18" charset="0"/>
              </a:rPr>
              <a:t>(</a:t>
            </a:r>
            <a:r>
              <a:rPr lang="en-US" sz="2000" smtClean="0">
                <a:latin typeface="Times New Roman" panose="02020603050405020304" pitchFamily="18" charset="0"/>
                <a:cs typeface="Times New Roman" panose="02020603050405020304" pitchFamily="18" charset="0"/>
              </a:rPr>
              <a:t>P&lt;0.05</a:t>
            </a:r>
            <a:r>
              <a:rPr lang="en-US" sz="2000" dirty="0">
                <a:latin typeface="Times New Roman" panose="02020603050405020304" pitchFamily="18" charset="0"/>
                <a:cs typeface="Times New Roman" panose="02020603050405020304" pitchFamily="18" charset="0"/>
              </a:rPr>
              <a:t>), the serum TSH levels of hair loss patients were not significant. Hair loss may be linked to low serum thyroid dysfunction, which can be </a:t>
            </a:r>
            <a:r>
              <a:rPr lang="en-US" sz="2000" dirty="0" err="1">
                <a:latin typeface="Times New Roman" panose="02020603050405020304" pitchFamily="18" charset="0"/>
                <a:cs typeface="Times New Roman" panose="02020603050405020304" pitchFamily="18" charset="0"/>
              </a:rPr>
              <a:t>utilised</a:t>
            </a:r>
            <a:r>
              <a:rPr lang="en-US" sz="2000" dirty="0">
                <a:latin typeface="Times New Roman" panose="02020603050405020304" pitchFamily="18" charset="0"/>
                <a:cs typeface="Times New Roman" panose="02020603050405020304" pitchFamily="18" charset="0"/>
              </a:rPr>
              <a:t> as a diagnostic biomarker (Mohammed et al. 2021). However, thyroid patients were not included in our research. Only the TSH test is available. Our findings are in line with those of (</a:t>
            </a:r>
            <a:r>
              <a:rPr lang="en-US" sz="2000" dirty="0" err="1">
                <a:latin typeface="Times New Roman" panose="02020603050405020304" pitchFamily="18" charset="0"/>
                <a:cs typeface="Times New Roman" panose="02020603050405020304" pitchFamily="18" charset="0"/>
              </a:rPr>
              <a:t>Fatani</a:t>
            </a:r>
            <a:r>
              <a:rPr lang="en-US" sz="2000" dirty="0">
                <a:latin typeface="Times New Roman" panose="02020603050405020304" pitchFamily="18" charset="0"/>
                <a:cs typeface="Times New Roman" panose="02020603050405020304" pitchFamily="18" charset="0"/>
              </a:rPr>
              <a:t> et al. 2021) who found that hair loss was not associated with an elevated thyroid function.</a:t>
            </a:r>
            <a:endParaRPr lang="tr-TR" sz="2000" dirty="0">
              <a:latin typeface="Times New Roman" panose="02020603050405020304" pitchFamily="18" charset="0"/>
              <a:cs typeface="Times New Roman" panose="02020603050405020304" pitchFamily="18" charset="0"/>
            </a:endParaRPr>
          </a:p>
        </p:txBody>
      </p:sp>
      <p:sp>
        <p:nvSpPr>
          <p:cNvPr id="4" name="مستطيل 3"/>
          <p:cNvSpPr/>
          <p:nvPr/>
        </p:nvSpPr>
        <p:spPr>
          <a:xfrm>
            <a:off x="826371" y="5904637"/>
            <a:ext cx="5676029" cy="923330"/>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Table ‎4.6 Bio statistical calculation and student t-test for TSH levels in sera of non hair loss </a:t>
            </a:r>
            <a:r>
              <a:rPr lang="en-US">
                <a:latin typeface="Times New Roman" panose="02020603050405020304" pitchFamily="18" charset="0"/>
                <a:cs typeface="Times New Roman" panose="02020603050405020304" pitchFamily="18" charset="0"/>
              </a:rPr>
              <a:t>indivituals</a:t>
            </a:r>
            <a:r>
              <a:rPr lang="en-US" dirty="0">
                <a:latin typeface="Times New Roman" panose="02020603050405020304" pitchFamily="18" charset="0"/>
                <a:cs typeface="Times New Roman" panose="02020603050405020304" pitchFamily="18" charset="0"/>
              </a:rPr>
              <a:t> cases and hair loss patients</a:t>
            </a:r>
            <a:endParaRPr lang="ar-IQ" dirty="0">
              <a:latin typeface="Times New Roman" panose="02020603050405020304" pitchFamily="18" charset="0"/>
              <a:cs typeface="Times New Roman" panose="02020603050405020304" pitchFamily="18" charset="0"/>
            </a:endParaRPr>
          </a:p>
        </p:txBody>
      </p:sp>
      <p:graphicFrame>
        <p:nvGraphicFramePr>
          <p:cNvPr id="6" name="جدول 5"/>
          <p:cNvGraphicFramePr>
            <a:graphicFrameLocks noGrp="1"/>
          </p:cNvGraphicFramePr>
          <p:nvPr>
            <p:extLst>
              <p:ext uri="{D42A27DB-BD31-4B8C-83A1-F6EECF244321}">
                <p14:modId xmlns:p14="http://schemas.microsoft.com/office/powerpoint/2010/main" val="95654365"/>
              </p:ext>
            </p:extLst>
          </p:nvPr>
        </p:nvGraphicFramePr>
        <p:xfrm>
          <a:off x="1219561" y="3910640"/>
          <a:ext cx="4297680" cy="1880563"/>
        </p:xfrm>
        <a:graphic>
          <a:graphicData uri="http://schemas.openxmlformats.org/drawingml/2006/table">
            <a:tbl>
              <a:tblPr firstRow="1" firstCol="1" bandRow="1"/>
              <a:tblGrid>
                <a:gridCol w="1783080"/>
                <a:gridCol w="1485900"/>
                <a:gridCol w="1028700"/>
              </a:tblGrid>
              <a:tr h="581059">
                <a:tc>
                  <a:txBody>
                    <a:bodyPr/>
                    <a:lstStyle/>
                    <a:p>
                      <a:pPr>
                        <a:lnSpc>
                          <a:spcPct val="115000"/>
                        </a:lnSpc>
                        <a:spcAft>
                          <a:spcPts val="100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TSH (ULu\mL)</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NON-HAIR LOSS INDIVITUALS CASES</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HAIR LOSS PATIENT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584">
                <a:tc>
                  <a:txBody>
                    <a:bodyPr/>
                    <a:lstStyle/>
                    <a:p>
                      <a:pP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Sample size n</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584">
                <a:tc>
                  <a:txBody>
                    <a:bodyPr/>
                    <a:lstStyle/>
                    <a:p>
                      <a:pP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Mean ± SD</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1.63 ± 0.63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2.65 ± 1.08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584">
                <a:tc>
                  <a:txBody>
                    <a:bodyPr/>
                    <a:lstStyle/>
                    <a:p>
                      <a:pP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Standard error of the mean SX</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0.201</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0.484</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584">
                <a:tc>
                  <a:txBody>
                    <a:bodyPr/>
                    <a:lstStyle/>
                    <a:p>
                      <a:pP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Confidence interval of mean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1.226 </a:t>
                      </a:r>
                      <a:r>
                        <a:rPr lang="tr-TR" sz="1000" baseline="30000">
                          <a:effectLst/>
                          <a:latin typeface="Times New Roman" panose="02020603050405020304" pitchFamily="18" charset="0"/>
                          <a:ea typeface="Times New Roman" panose="02020603050405020304" pitchFamily="18" charset="0"/>
                          <a:cs typeface="Arial" panose="020B0604020202020204" pitchFamily="34" charset="0"/>
                        </a:rPr>
                        <a:t>_ </a:t>
                      </a:r>
                      <a:r>
                        <a:rPr lang="tr-TR" sz="1000">
                          <a:effectLst/>
                          <a:latin typeface="Times New Roman" panose="02020603050405020304" pitchFamily="18" charset="0"/>
                          <a:ea typeface="Times New Roman" panose="02020603050405020304" pitchFamily="18" charset="0"/>
                          <a:cs typeface="Arial" panose="020B0604020202020204" pitchFamily="34" charset="0"/>
                        </a:rPr>
                        <a:t>2.033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1.112 – 3.048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584">
                <a:tc>
                  <a:txBody>
                    <a:bodyPr/>
                    <a:lstStyle/>
                    <a:p>
                      <a:pP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t-test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0.531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584">
                <a:tc>
                  <a:txBody>
                    <a:bodyPr/>
                    <a:lstStyle/>
                    <a:p>
                      <a:pP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Probability (p value)</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NS</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مستطيل 7"/>
          <p:cNvSpPr/>
          <p:nvPr/>
        </p:nvSpPr>
        <p:spPr>
          <a:xfrm>
            <a:off x="6502400" y="5904637"/>
            <a:ext cx="5689600"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Figure ‎4.9 TSH levels in sera of non-hair loss indivituals cases and hair loss patients (Mean ± SD)</a:t>
            </a:r>
            <a:endParaRPr lang="ar-IQ" dirty="0">
              <a:latin typeface="Times New Roman" panose="02020603050405020304" pitchFamily="18" charset="0"/>
              <a:cs typeface="Times New Roman" panose="02020603050405020304" pitchFamily="18" charset="0"/>
            </a:endParaRPr>
          </a:p>
        </p:txBody>
      </p:sp>
      <p:graphicFrame>
        <p:nvGraphicFramePr>
          <p:cNvPr id="9" name="مخطط 8"/>
          <p:cNvGraphicFramePr/>
          <p:nvPr>
            <p:extLst>
              <p:ext uri="{D42A27DB-BD31-4B8C-83A1-F6EECF244321}">
                <p14:modId xmlns:p14="http://schemas.microsoft.com/office/powerpoint/2010/main" val="3630730061"/>
              </p:ext>
            </p:extLst>
          </p:nvPr>
        </p:nvGraphicFramePr>
        <p:xfrm>
          <a:off x="7132864" y="3735748"/>
          <a:ext cx="3927021" cy="21243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356597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E91A32A-16B8-4835-AD63-77CD1E19240A}"/>
              </a:ext>
            </a:extLst>
          </p:cNvPr>
          <p:cNvSpPr>
            <a:spLocks noGrp="1"/>
          </p:cNvSpPr>
          <p:nvPr>
            <p:ph type="title"/>
          </p:nvPr>
        </p:nvSpPr>
        <p:spPr>
          <a:xfrm>
            <a:off x="908014" y="490258"/>
            <a:ext cx="5821172" cy="909755"/>
          </a:xfrm>
        </p:spPr>
        <p:txBody>
          <a:bodyPr>
            <a:normAutofit/>
          </a:bodyPr>
          <a:lstStyle/>
          <a:p>
            <a:r>
              <a:rPr lang="tr-TR" sz="4400" dirty="0" smtClean="0"/>
              <a:t>Hematocrit </a:t>
            </a:r>
            <a:r>
              <a:rPr lang="tr-TR" sz="4400" dirty="0"/>
              <a:t>HCT level</a:t>
            </a:r>
          </a:p>
        </p:txBody>
      </p:sp>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908014" y="1400013"/>
            <a:ext cx="11182386" cy="1756228"/>
          </a:xfrm>
        </p:spPr>
        <p:txBody>
          <a:bodyPr>
            <a:normAutofit/>
          </a:bodyPr>
          <a:lstStyle/>
          <a:p>
            <a:pPr algn="l"/>
            <a:r>
              <a:rPr lang="en-US" sz="2000" dirty="0">
                <a:latin typeface="Times New Roman" panose="02020603050405020304" pitchFamily="18" charset="0"/>
                <a:cs typeface="Times New Roman" panose="02020603050405020304" pitchFamily="18" charset="0"/>
              </a:rPr>
              <a:t>Table </a:t>
            </a:r>
            <a:r>
              <a:rPr lang="en-US" sz="2000" dirty="0" smtClean="0">
                <a:latin typeface="Times New Roman" panose="02020603050405020304" pitchFamily="18" charset="0"/>
                <a:cs typeface="Times New Roman" panose="02020603050405020304" pitchFamily="18" charset="0"/>
              </a:rPr>
              <a:t>4.7 </a:t>
            </a:r>
            <a:r>
              <a:rPr lang="en-US" sz="2000" dirty="0">
                <a:latin typeface="Times New Roman" panose="02020603050405020304" pitchFamily="18" charset="0"/>
                <a:cs typeface="Times New Roman" panose="02020603050405020304" pitchFamily="18" charset="0"/>
              </a:rPr>
              <a:t>and figure </a:t>
            </a:r>
            <a:r>
              <a:rPr lang="en-US" sz="2000" dirty="0" smtClean="0">
                <a:latin typeface="Times New Roman" panose="02020603050405020304" pitchFamily="18" charset="0"/>
                <a:cs typeface="Times New Roman" panose="02020603050405020304" pitchFamily="18" charset="0"/>
              </a:rPr>
              <a:t>4.10 </a:t>
            </a:r>
            <a:r>
              <a:rPr lang="en-US" sz="2000" dirty="0">
                <a:latin typeface="Times New Roman" panose="02020603050405020304" pitchFamily="18" charset="0"/>
                <a:cs typeface="Times New Roman" panose="02020603050405020304" pitchFamily="18" charset="0"/>
              </a:rPr>
              <a:t>show the mean ± SD of HCT level in whole blood expressed as percentage % in whole blood of non-hair loss individuals cases and Hair loss patients. also table </a:t>
            </a:r>
            <a:r>
              <a:rPr lang="en-US" sz="2000" dirty="0" smtClean="0">
                <a:latin typeface="Times New Roman" panose="02020603050405020304" pitchFamily="18" charset="0"/>
                <a:cs typeface="Times New Roman" panose="02020603050405020304" pitchFamily="18" charset="0"/>
              </a:rPr>
              <a:t>4.7 </a:t>
            </a:r>
            <a:r>
              <a:rPr lang="en-US" sz="2000" dirty="0">
                <a:latin typeface="Times New Roman" panose="02020603050405020304" pitchFamily="18" charset="0"/>
                <a:cs typeface="Times New Roman" panose="02020603050405020304" pitchFamily="18" charset="0"/>
              </a:rPr>
              <a:t>show the HCT levels calculation and student t-test for HCT levels in whole blood of all groups studied. (Calculation were carried by taking the mean ± SD of non-hair loss individuals cases). </a:t>
            </a:r>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this study, The results presented shows, The HCT levels from Hair loss patients were significantly increased when compared to non-hair loss individuals cases (p&lt;0.05).</a:t>
            </a:r>
            <a:endParaRPr lang="tr-TR" sz="2000" dirty="0">
              <a:latin typeface="Times New Roman" panose="02020603050405020304" pitchFamily="18" charset="0"/>
              <a:cs typeface="Times New Roman" panose="02020603050405020304" pitchFamily="18" charset="0"/>
            </a:endParaRPr>
          </a:p>
        </p:txBody>
      </p:sp>
      <p:sp>
        <p:nvSpPr>
          <p:cNvPr id="4" name="مستطيل 3"/>
          <p:cNvSpPr/>
          <p:nvPr/>
        </p:nvSpPr>
        <p:spPr>
          <a:xfrm>
            <a:off x="908014" y="5716954"/>
            <a:ext cx="5300907" cy="923330"/>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Table ‎4.7 Bio statistical calculation and student t-test for HCT levels in plasma of normal healthy controls, and hair loss patients</a:t>
            </a:r>
            <a:endParaRPr lang="ar-IQ" dirty="0">
              <a:latin typeface="Times New Roman" panose="02020603050405020304" pitchFamily="18" charset="0"/>
              <a:cs typeface="Times New Roman" panose="02020603050405020304" pitchFamily="18" charset="0"/>
            </a:endParaRPr>
          </a:p>
        </p:txBody>
      </p:sp>
      <p:graphicFrame>
        <p:nvGraphicFramePr>
          <p:cNvPr id="5" name="جدول 4"/>
          <p:cNvGraphicFramePr>
            <a:graphicFrameLocks noGrp="1"/>
          </p:cNvGraphicFramePr>
          <p:nvPr>
            <p:extLst>
              <p:ext uri="{D42A27DB-BD31-4B8C-83A1-F6EECF244321}">
                <p14:modId xmlns:p14="http://schemas.microsoft.com/office/powerpoint/2010/main" val="2663011013"/>
              </p:ext>
            </p:extLst>
          </p:nvPr>
        </p:nvGraphicFramePr>
        <p:xfrm>
          <a:off x="1123733" y="3381832"/>
          <a:ext cx="4435237" cy="2148112"/>
        </p:xfrm>
        <a:graphic>
          <a:graphicData uri="http://schemas.openxmlformats.org/drawingml/2006/table">
            <a:tbl>
              <a:tblPr firstRow="1" firstCol="1" bandRow="1"/>
              <a:tblGrid>
                <a:gridCol w="1755589"/>
                <a:gridCol w="1596963"/>
                <a:gridCol w="1082685"/>
              </a:tblGrid>
              <a:tr h="573231">
                <a:tc>
                  <a:txBody>
                    <a:bodyPr/>
                    <a:lstStyle/>
                    <a:p>
                      <a:pPr>
                        <a:lnSpc>
                          <a:spcPct val="115000"/>
                        </a:lnSpc>
                        <a:spcAft>
                          <a:spcPts val="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HCT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NON HAIR LOSS INDIVITUALS CASES</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HAIR LOSS PATIENT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28">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Sample size n</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28">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Mean ± SD</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43.23 ± 2.29</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46.15 ± 3.53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741">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Standard error of the mean SX</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1.671</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0.644</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28">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Confidence interval of mean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39..88 </a:t>
                      </a:r>
                      <a:r>
                        <a:rPr lang="tr-TR" sz="1000" baseline="30000">
                          <a:effectLst/>
                          <a:latin typeface="Times New Roman" panose="02020603050405020304" pitchFamily="18" charset="0"/>
                          <a:ea typeface="Times New Roman" panose="02020603050405020304" pitchFamily="18" charset="0"/>
                          <a:cs typeface="Arial" panose="020B0604020202020204" pitchFamily="34" charset="0"/>
                        </a:rPr>
                        <a:t>_ </a:t>
                      </a:r>
                      <a:r>
                        <a:rPr lang="tr-TR" sz="1000">
                          <a:effectLst/>
                          <a:latin typeface="Times New Roman" panose="02020603050405020304" pitchFamily="18" charset="0"/>
                          <a:ea typeface="Times New Roman" panose="02020603050405020304" pitchFamily="18" charset="0"/>
                          <a:cs typeface="Arial" panose="020B0604020202020204" pitchFamily="34" charset="0"/>
                        </a:rPr>
                        <a:t>46.57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44.86 – 47.43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28">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t-test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2.588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28">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Probability (p value)</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&lt;0.05</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مستطيل 6"/>
          <p:cNvSpPr/>
          <p:nvPr/>
        </p:nvSpPr>
        <p:spPr>
          <a:xfrm>
            <a:off x="6096000" y="5716954"/>
            <a:ext cx="5602514"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Figure ‎4.10 HCT levels in whole blood of non-hair loss </a:t>
            </a:r>
            <a:r>
              <a:rPr lang="en-US">
                <a:latin typeface="Times New Roman" panose="02020603050405020304" pitchFamily="18" charset="0"/>
                <a:cs typeface="Times New Roman" panose="02020603050405020304" pitchFamily="18" charset="0"/>
              </a:rPr>
              <a:t>indivituals</a:t>
            </a:r>
            <a:r>
              <a:rPr lang="en-US" dirty="0">
                <a:latin typeface="Times New Roman" panose="02020603050405020304" pitchFamily="18" charset="0"/>
                <a:cs typeface="Times New Roman" panose="02020603050405020304" pitchFamily="18" charset="0"/>
              </a:rPr>
              <a:t> cases, and hair loss patients (Mean ± SD)</a:t>
            </a:r>
            <a:endParaRPr lang="ar-IQ" dirty="0">
              <a:latin typeface="Times New Roman" panose="02020603050405020304" pitchFamily="18" charset="0"/>
              <a:cs typeface="Times New Roman" panose="02020603050405020304" pitchFamily="18" charset="0"/>
            </a:endParaRPr>
          </a:p>
        </p:txBody>
      </p:sp>
      <p:graphicFrame>
        <p:nvGraphicFramePr>
          <p:cNvPr id="8" name="مخطط 7"/>
          <p:cNvGraphicFramePr/>
          <p:nvPr>
            <p:extLst>
              <p:ext uri="{D42A27DB-BD31-4B8C-83A1-F6EECF244321}">
                <p14:modId xmlns:p14="http://schemas.microsoft.com/office/powerpoint/2010/main" val="3903312735"/>
              </p:ext>
            </p:extLst>
          </p:nvPr>
        </p:nvGraphicFramePr>
        <p:xfrm>
          <a:off x="6997926" y="3317529"/>
          <a:ext cx="3914775" cy="21690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38078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893500" y="674915"/>
            <a:ext cx="11167872" cy="1037772"/>
          </a:xfrm>
        </p:spPr>
        <p:txBody>
          <a:bodyPr>
            <a:normAutofit/>
          </a:bodyPr>
          <a:lstStyle/>
          <a:p>
            <a:pPr algn="l"/>
            <a:r>
              <a:rPr lang="en-US" sz="2000" dirty="0">
                <a:latin typeface="Times New Roman" panose="02020603050405020304" pitchFamily="18" charset="0"/>
                <a:cs typeface="Times New Roman" panose="02020603050405020304" pitchFamily="18" charset="0"/>
              </a:rPr>
              <a:t>Figure 4.11 illustrates the distribution of HCT levels in whole blood of non-hair loss individuals and hair loss patients. Among patient group, 16.6 % had of HCT levels in whole blood lies within the range of  non hair loss individuals and 83.3 % their of HCT levels in whole blood shows increased level. </a:t>
            </a:r>
            <a:endParaRPr lang="tr-TR" sz="2000" dirty="0">
              <a:latin typeface="Times New Roman" panose="02020603050405020304" pitchFamily="18" charset="0"/>
              <a:cs typeface="Times New Roman" panose="02020603050405020304" pitchFamily="18" charset="0"/>
            </a:endParaRPr>
          </a:p>
        </p:txBody>
      </p:sp>
      <p:sp>
        <p:nvSpPr>
          <p:cNvPr id="4" name="مستطيل 3"/>
          <p:cNvSpPr/>
          <p:nvPr/>
        </p:nvSpPr>
        <p:spPr>
          <a:xfrm>
            <a:off x="814543" y="1712687"/>
            <a:ext cx="6189471" cy="5016758"/>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In this investigation. When the body is overloaded with iron, free radical species are formed. These radicals can damage various lipids and protein molecules to induce an increase in blood viscosity. This causes normal tissue damage and fibrosis. Absorption alterations in the gastrointestinal tract are what help maintain iron balance (</a:t>
            </a:r>
            <a:r>
              <a:rPr lang="en-US" sz="2000" dirty="0" err="1">
                <a:latin typeface="Times New Roman" panose="02020603050405020304" pitchFamily="18" charset="0"/>
                <a:cs typeface="Times New Roman" panose="02020603050405020304" pitchFamily="18" charset="0"/>
              </a:rPr>
              <a:t>Trost</a:t>
            </a:r>
            <a:r>
              <a:rPr lang="en-US" sz="2000" dirty="0">
                <a:latin typeface="Times New Roman" panose="02020603050405020304" pitchFamily="18" charset="0"/>
                <a:cs typeface="Times New Roman" panose="02020603050405020304" pitchFamily="18" charset="0"/>
              </a:rPr>
              <a:t> et al. 2006). In the current study, it was found that the results are consistent with</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(Sloop et al. 2020). Blood viscosity decreases tissue perfusion. Blood is a non-Newtonian fluid and increased viscosity will lead to deadly polycythemia: increased blood viscosity will decrease renal perfusion, which will increase erythropoietin production, increasing viscosity and reducing perfusion, and leading to fatal polycythemia. Then, hair loss occurs as a result. While there is no recent study inconsistent with our results.</a:t>
            </a:r>
            <a:endParaRPr lang="ar-IQ" sz="2000" dirty="0">
              <a:latin typeface="Times New Roman" panose="02020603050405020304" pitchFamily="18" charset="0"/>
              <a:cs typeface="Times New Roman" panose="02020603050405020304" pitchFamily="18" charset="0"/>
            </a:endParaRPr>
          </a:p>
        </p:txBody>
      </p:sp>
      <p:sp>
        <p:nvSpPr>
          <p:cNvPr id="5" name="مستطيل 4"/>
          <p:cNvSpPr/>
          <p:nvPr/>
        </p:nvSpPr>
        <p:spPr>
          <a:xfrm>
            <a:off x="7678058" y="5261430"/>
            <a:ext cx="4383314"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Figure ‎4.11 Distribution of HCT levels of non-hair loss individuals and hair loss patient</a:t>
            </a:r>
            <a:endParaRPr lang="ar-IQ" dirty="0">
              <a:latin typeface="Times New Roman" panose="02020603050405020304" pitchFamily="18" charset="0"/>
              <a:cs typeface="Times New Roman" panose="02020603050405020304" pitchFamily="18" charset="0"/>
            </a:endParaRPr>
          </a:p>
        </p:txBody>
      </p:sp>
      <p:graphicFrame>
        <p:nvGraphicFramePr>
          <p:cNvPr id="6" name="مخطط 5"/>
          <p:cNvGraphicFramePr/>
          <p:nvPr>
            <p:extLst>
              <p:ext uri="{D42A27DB-BD31-4B8C-83A1-F6EECF244321}">
                <p14:modId xmlns:p14="http://schemas.microsoft.com/office/powerpoint/2010/main" val="826636733"/>
              </p:ext>
            </p:extLst>
          </p:nvPr>
        </p:nvGraphicFramePr>
        <p:xfrm>
          <a:off x="7380514" y="2242005"/>
          <a:ext cx="2344058" cy="27509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مخطط 6"/>
          <p:cNvGraphicFramePr/>
          <p:nvPr>
            <p:extLst>
              <p:ext uri="{D42A27DB-BD31-4B8C-83A1-F6EECF244321}">
                <p14:modId xmlns:p14="http://schemas.microsoft.com/office/powerpoint/2010/main" val="1450968976"/>
              </p:ext>
            </p:extLst>
          </p:nvPr>
        </p:nvGraphicFramePr>
        <p:xfrm>
          <a:off x="9734552" y="2213431"/>
          <a:ext cx="2326820" cy="27577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43012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E91A32A-16B8-4835-AD63-77CD1E19240A}"/>
              </a:ext>
            </a:extLst>
          </p:cNvPr>
          <p:cNvSpPr>
            <a:spLocks noGrp="1"/>
          </p:cNvSpPr>
          <p:nvPr>
            <p:ph type="title"/>
          </p:nvPr>
        </p:nvSpPr>
        <p:spPr>
          <a:xfrm>
            <a:off x="808228" y="485431"/>
            <a:ext cx="4315315" cy="811784"/>
          </a:xfrm>
        </p:spPr>
        <p:txBody>
          <a:bodyPr>
            <a:normAutofit/>
          </a:bodyPr>
          <a:lstStyle/>
          <a:p>
            <a:r>
              <a:rPr lang="tr-TR" sz="4400" dirty="0" smtClean="0"/>
              <a:t>Hemoglobin </a:t>
            </a:r>
            <a:r>
              <a:rPr lang="tr-TR" sz="4400" dirty="0"/>
              <a:t>Hb level </a:t>
            </a:r>
          </a:p>
        </p:txBody>
      </p:sp>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590513" y="1280466"/>
            <a:ext cx="5824801" cy="5262265"/>
          </a:xfrm>
        </p:spPr>
        <p:txBody>
          <a:bodyPr>
            <a:noAutofit/>
          </a:bodyPr>
          <a:lstStyle/>
          <a:p>
            <a:pPr algn="l"/>
            <a:r>
              <a:rPr lang="en-US" sz="2000" dirty="0">
                <a:latin typeface="Times New Roman" panose="02020603050405020304" pitchFamily="18" charset="0"/>
                <a:cs typeface="Times New Roman" panose="02020603050405020304" pitchFamily="18" charset="0"/>
              </a:rPr>
              <a:t>Table 4.8 and Figures 4.12 show the mean of whole blood Hb level represented as g/</a:t>
            </a:r>
            <a:r>
              <a:rPr lang="en-US" sz="2000" dirty="0" err="1">
                <a:latin typeface="Times New Roman" panose="02020603050405020304" pitchFamily="18" charset="0"/>
                <a:cs typeface="Times New Roman" panose="02020603050405020304" pitchFamily="18" charset="0"/>
              </a:rPr>
              <a:t>dL</a:t>
            </a:r>
            <a:r>
              <a:rPr lang="en-US" sz="2000" dirty="0">
                <a:latin typeface="Times New Roman" panose="02020603050405020304" pitchFamily="18" charset="0"/>
                <a:cs typeface="Times New Roman" panose="02020603050405020304" pitchFamily="18" charset="0"/>
              </a:rPr>
              <a:t>, as well as the calculation and student t-test for HB levels in whole blood for all groups examined.. Calculating the mean and standard deviation for those who haven't lost their hair (calculations were carried out). If patients with hair loss were compared to those without, there was no statistically significant difference in Hb levels (</a:t>
            </a:r>
            <a:r>
              <a:rPr lang="en-US" sz="2000" dirty="0" smtClean="0">
                <a:latin typeface="Times New Roman" panose="02020603050405020304" pitchFamily="18" charset="0"/>
                <a:cs typeface="Times New Roman" panose="02020603050405020304" pitchFamily="18" charset="0"/>
              </a:rPr>
              <a:t>p&lt;0.05</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Hemoglobin </a:t>
            </a:r>
            <a:r>
              <a:rPr lang="en-US" sz="2000" dirty="0">
                <a:latin typeface="Times New Roman" panose="02020603050405020304" pitchFamily="18" charset="0"/>
                <a:cs typeface="Times New Roman" panose="02020603050405020304" pitchFamily="18" charset="0"/>
              </a:rPr>
              <a:t>levels may be normal if an iron deficiency status exists without </a:t>
            </a:r>
            <a:r>
              <a:rPr lang="en-US" sz="2000" dirty="0" smtClean="0">
                <a:latin typeface="Times New Roman" panose="02020603050405020304" pitchFamily="18" charset="0"/>
                <a:cs typeface="Times New Roman" panose="02020603050405020304" pitchFamily="18" charset="0"/>
              </a:rPr>
              <a:t>anemia. </a:t>
            </a:r>
            <a:r>
              <a:rPr lang="en-US" sz="2000" dirty="0">
                <a:latin typeface="Times New Roman" panose="02020603050405020304" pitchFamily="18" charset="0"/>
                <a:cs typeface="Times New Roman" panose="02020603050405020304" pitchFamily="18" charset="0"/>
              </a:rPr>
              <a:t>An iron deficiency without </a:t>
            </a:r>
            <a:r>
              <a:rPr lang="en-US" sz="2000" dirty="0" smtClean="0">
                <a:latin typeface="Times New Roman" panose="02020603050405020304" pitchFamily="18" charset="0"/>
                <a:cs typeface="Times New Roman" panose="02020603050405020304" pitchFamily="18" charset="0"/>
              </a:rPr>
              <a:t>anemia </a:t>
            </a:r>
            <a:r>
              <a:rPr lang="en-US" sz="2000" dirty="0">
                <a:latin typeface="Times New Roman" panose="02020603050405020304" pitchFamily="18" charset="0"/>
                <a:cs typeface="Times New Roman" panose="02020603050405020304" pitchFamily="18" charset="0"/>
              </a:rPr>
              <a:t>affects about two-thirds of people in the country. </a:t>
            </a:r>
            <a:r>
              <a:rPr lang="en-US" sz="2000" dirty="0" smtClean="0">
                <a:latin typeface="Times New Roman" panose="02020603050405020304" pitchFamily="18" charset="0"/>
                <a:cs typeface="Times New Roman" panose="02020603050405020304" pitchFamily="18" charset="0"/>
              </a:rPr>
              <a:t>Anemia </a:t>
            </a:r>
            <a:r>
              <a:rPr lang="en-US" sz="2000" dirty="0">
                <a:latin typeface="Times New Roman" panose="02020603050405020304" pitchFamily="18" charset="0"/>
                <a:cs typeface="Times New Roman" panose="02020603050405020304" pitchFamily="18" charset="0"/>
              </a:rPr>
              <a:t>and iron deficiency are more common in women than in men. as stated by (Jasim and Aledan 2021). The study results agree with. (Naser et al. 2021) Advising that should not depend on hemoglobin values alone in the evaluation of hair loss, as its not significantly different among patients have hair loss patient and non-hair loss individuals. While there is no recent study inconsistent with our results. </a:t>
            </a:r>
            <a:endParaRPr lang="tr-TR" sz="2000" dirty="0">
              <a:latin typeface="Times New Roman" panose="02020603050405020304" pitchFamily="18" charset="0"/>
              <a:cs typeface="Times New Roman" panose="02020603050405020304" pitchFamily="18" charset="0"/>
            </a:endParaRPr>
          </a:p>
        </p:txBody>
      </p:sp>
      <p:sp>
        <p:nvSpPr>
          <p:cNvPr id="4" name="مستطيل 3"/>
          <p:cNvSpPr/>
          <p:nvPr/>
        </p:nvSpPr>
        <p:spPr>
          <a:xfrm>
            <a:off x="6415314" y="3118898"/>
            <a:ext cx="5675086" cy="923330"/>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Table ‎4.8 Bio statistical calculation and student t-test for HB levels in whole blood of normal healthy controls, and hair loss patients</a:t>
            </a:r>
            <a:endParaRPr lang="ar-IQ" dirty="0">
              <a:latin typeface="Times New Roman" panose="02020603050405020304" pitchFamily="18" charset="0"/>
              <a:cs typeface="Times New Roman" panose="02020603050405020304" pitchFamily="18" charset="0"/>
            </a:endParaRPr>
          </a:p>
        </p:txBody>
      </p:sp>
      <p:graphicFrame>
        <p:nvGraphicFramePr>
          <p:cNvPr id="5" name="جدول 4"/>
          <p:cNvGraphicFramePr>
            <a:graphicFrameLocks noGrp="1"/>
          </p:cNvGraphicFramePr>
          <p:nvPr>
            <p:extLst>
              <p:ext uri="{D42A27DB-BD31-4B8C-83A1-F6EECF244321}">
                <p14:modId xmlns:p14="http://schemas.microsoft.com/office/powerpoint/2010/main" val="3716743876"/>
              </p:ext>
            </p:extLst>
          </p:nvPr>
        </p:nvGraphicFramePr>
        <p:xfrm>
          <a:off x="6633029" y="1344040"/>
          <a:ext cx="4237301" cy="1751272"/>
        </p:xfrm>
        <a:graphic>
          <a:graphicData uri="http://schemas.openxmlformats.org/drawingml/2006/table">
            <a:tbl>
              <a:tblPr firstRow="1" firstCol="1" bandRow="1"/>
              <a:tblGrid>
                <a:gridCol w="1761330"/>
                <a:gridCol w="1439518"/>
                <a:gridCol w="1036453"/>
              </a:tblGrid>
              <a:tr h="437818">
                <a:tc>
                  <a:txBody>
                    <a:bodyPr/>
                    <a:lstStyle/>
                    <a:p>
                      <a:pPr>
                        <a:lnSpc>
                          <a:spcPct val="115000"/>
                        </a:lnSpc>
                        <a:spcAft>
                          <a:spcPts val="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Hb (g/dL)</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NON HAIR LOSS INDIVITUALS CASES</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HAIR LOSS PATİENT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909">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Sample size n</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909">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Mean ± SD</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14.39 ± 2.43</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14.96 ± 3.97</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909">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Standard error of the mean SX</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0.768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0.725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909">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Confidence interval of mean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12.87 </a:t>
                      </a:r>
                      <a:r>
                        <a:rPr lang="tr-TR" sz="1000" baseline="30000" dirty="0">
                          <a:effectLst/>
                          <a:latin typeface="Times New Roman" panose="02020603050405020304" pitchFamily="18" charset="0"/>
                          <a:ea typeface="Times New Roman" panose="02020603050405020304" pitchFamily="18" charset="0"/>
                          <a:cs typeface="Arial" panose="020B0604020202020204" pitchFamily="34" charset="0"/>
                        </a:rPr>
                        <a:t>_ </a:t>
                      </a:r>
                      <a:r>
                        <a:rPr lang="tr-TR" sz="1000" dirty="0">
                          <a:effectLst/>
                          <a:latin typeface="Times New Roman" panose="02020603050405020304" pitchFamily="18" charset="0"/>
                          <a:ea typeface="Times New Roman" panose="02020603050405020304" pitchFamily="18" charset="0"/>
                          <a:cs typeface="Arial" panose="020B0604020202020204" pitchFamily="34" charset="0"/>
                        </a:rPr>
                        <a:t>15.91</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13.51 – 16.41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909">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t-test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0.452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909">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Probability (p value)</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NS</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مستطيل 5"/>
          <p:cNvSpPr/>
          <p:nvPr/>
        </p:nvSpPr>
        <p:spPr>
          <a:xfrm>
            <a:off x="6516914" y="5896400"/>
            <a:ext cx="5210629"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Figure ‎4.12 HB levels in whole blood of non-hair loss </a:t>
            </a:r>
            <a:r>
              <a:rPr lang="en-US">
                <a:latin typeface="Times New Roman" panose="02020603050405020304" pitchFamily="18" charset="0"/>
                <a:cs typeface="Times New Roman" panose="02020603050405020304" pitchFamily="18" charset="0"/>
              </a:rPr>
              <a:t>indivituals</a:t>
            </a:r>
            <a:r>
              <a:rPr lang="en-US" dirty="0">
                <a:latin typeface="Times New Roman" panose="02020603050405020304" pitchFamily="18" charset="0"/>
                <a:cs typeface="Times New Roman" panose="02020603050405020304" pitchFamily="18" charset="0"/>
              </a:rPr>
              <a:t> cases and hair loss patients (Mean ± SD)</a:t>
            </a:r>
            <a:endParaRPr lang="ar-IQ" dirty="0">
              <a:latin typeface="Times New Roman" panose="02020603050405020304" pitchFamily="18" charset="0"/>
              <a:cs typeface="Times New Roman" panose="02020603050405020304" pitchFamily="18" charset="0"/>
            </a:endParaRPr>
          </a:p>
        </p:txBody>
      </p:sp>
      <p:graphicFrame>
        <p:nvGraphicFramePr>
          <p:cNvPr id="7" name="مخطط 6"/>
          <p:cNvGraphicFramePr/>
          <p:nvPr>
            <p:extLst>
              <p:ext uri="{D42A27DB-BD31-4B8C-83A1-F6EECF244321}">
                <p14:modId xmlns:p14="http://schemas.microsoft.com/office/powerpoint/2010/main" val="153221310"/>
              </p:ext>
            </p:extLst>
          </p:nvPr>
        </p:nvGraphicFramePr>
        <p:xfrm>
          <a:off x="6792685" y="4138974"/>
          <a:ext cx="3810000" cy="16872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651032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E91A32A-16B8-4835-AD63-77CD1E19240A}"/>
              </a:ext>
            </a:extLst>
          </p:cNvPr>
          <p:cNvSpPr>
            <a:spLocks noGrp="1"/>
          </p:cNvSpPr>
          <p:nvPr>
            <p:ph type="title"/>
          </p:nvPr>
        </p:nvSpPr>
        <p:spPr>
          <a:xfrm>
            <a:off x="777385" y="314085"/>
            <a:ext cx="3010843" cy="808155"/>
          </a:xfrm>
        </p:spPr>
        <p:txBody>
          <a:bodyPr/>
          <a:lstStyle/>
          <a:p>
            <a:r>
              <a:rPr lang="tr-TR" sz="4400" dirty="0"/>
              <a:t>Conclusions</a:t>
            </a:r>
            <a:endParaRPr lang="tr-TR" dirty="0"/>
          </a:p>
        </p:txBody>
      </p:sp>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1198299" y="1122240"/>
            <a:ext cx="10427644" cy="5394674"/>
          </a:xfrm>
        </p:spPr>
        <p:txBody>
          <a:bodyPr>
            <a:noAutofit/>
          </a:bodyPr>
          <a:lstStyle/>
          <a:p>
            <a:pPr algn="l"/>
            <a:r>
              <a:rPr lang="en-US" sz="1800" dirty="0">
                <a:latin typeface="Times New Roman" panose="02020603050405020304" pitchFamily="18" charset="0"/>
                <a:cs typeface="Times New Roman" panose="02020603050405020304" pitchFamily="18" charset="0"/>
              </a:rPr>
              <a:t>In general, it could be concluded from this study the following</a:t>
            </a:r>
          </a:p>
          <a:p>
            <a:pPr algn="l"/>
            <a:r>
              <a:rPr lang="en-US" sz="1800" dirty="0" smtClean="0">
                <a:latin typeface="Times New Roman" panose="02020603050405020304" pitchFamily="18" charset="0"/>
                <a:cs typeface="Times New Roman" panose="02020603050405020304" pitchFamily="18" charset="0"/>
              </a:rPr>
              <a:t>1- Body fat mass </a:t>
            </a:r>
            <a:r>
              <a:rPr lang="en-US" sz="1800" dirty="0">
                <a:latin typeface="Times New Roman" panose="02020603050405020304" pitchFamily="18" charset="0"/>
                <a:cs typeface="Times New Roman" panose="02020603050405020304" pitchFamily="18" charset="0"/>
              </a:rPr>
              <a:t>level in hair loss patients presented significant increase compare with non hair loss indivituals persons.</a:t>
            </a:r>
          </a:p>
          <a:p>
            <a:pPr algn="l"/>
            <a:r>
              <a:rPr lang="en-US" sz="1800" dirty="0" smtClean="0">
                <a:latin typeface="Times New Roman" panose="02020603050405020304" pitchFamily="18" charset="0"/>
                <a:cs typeface="Times New Roman" panose="02020603050405020304" pitchFamily="18" charset="0"/>
              </a:rPr>
              <a:t>2- Basal </a:t>
            </a:r>
            <a:r>
              <a:rPr lang="en-US" sz="1800" dirty="0">
                <a:latin typeface="Times New Roman" panose="02020603050405020304" pitchFamily="18" charset="0"/>
                <a:cs typeface="Times New Roman" panose="02020603050405020304" pitchFamily="18" charset="0"/>
              </a:rPr>
              <a:t>Metabolic rate level in hair loss patients presented non significant increase compare with non hair loss indivituals persons.</a:t>
            </a:r>
          </a:p>
          <a:p>
            <a:pPr algn="l"/>
            <a:r>
              <a:rPr lang="en-US" sz="1800" dirty="0" smtClean="0">
                <a:latin typeface="Times New Roman" panose="02020603050405020304" pitchFamily="18" charset="0"/>
                <a:cs typeface="Times New Roman" panose="02020603050405020304" pitchFamily="18" charset="0"/>
              </a:rPr>
              <a:t>3- Serum </a:t>
            </a:r>
            <a:r>
              <a:rPr lang="en-US" sz="1800" dirty="0">
                <a:latin typeface="Times New Roman" panose="02020603050405020304" pitchFamily="18" charset="0"/>
                <a:cs typeface="Times New Roman" panose="02020603050405020304" pitchFamily="18" charset="0"/>
              </a:rPr>
              <a:t>vitamin D3 level in hair loss patients presented significant decrease compare with non hair loss indivituals persons.</a:t>
            </a:r>
          </a:p>
          <a:p>
            <a:pPr algn="l"/>
            <a:r>
              <a:rPr lang="en-US" sz="1800" dirty="0" smtClean="0">
                <a:latin typeface="Times New Roman" panose="02020603050405020304" pitchFamily="18" charset="0"/>
                <a:cs typeface="Times New Roman" panose="02020603050405020304" pitchFamily="18" charset="0"/>
              </a:rPr>
              <a:t>4- Serum </a:t>
            </a:r>
            <a:r>
              <a:rPr lang="en-US" sz="1800" dirty="0">
                <a:latin typeface="Times New Roman" panose="02020603050405020304" pitchFamily="18" charset="0"/>
                <a:cs typeface="Times New Roman" panose="02020603050405020304" pitchFamily="18" charset="0"/>
              </a:rPr>
              <a:t>ferritin level in hair loss patients presented significant decrease compare with non hair loss indivituals persons. </a:t>
            </a:r>
          </a:p>
          <a:p>
            <a:pPr algn="l"/>
            <a:r>
              <a:rPr lang="en-US" sz="1800" dirty="0" smtClean="0">
                <a:latin typeface="Times New Roman" panose="02020603050405020304" pitchFamily="18" charset="0"/>
                <a:cs typeface="Times New Roman" panose="02020603050405020304" pitchFamily="18" charset="0"/>
              </a:rPr>
              <a:t>5- Serum </a:t>
            </a:r>
            <a:r>
              <a:rPr lang="en-US" sz="1800" dirty="0">
                <a:latin typeface="Times New Roman" panose="02020603050405020304" pitchFamily="18" charset="0"/>
                <a:cs typeface="Times New Roman" panose="02020603050405020304" pitchFamily="18" charset="0"/>
              </a:rPr>
              <a:t>iron level in hair loss patients presented non significant decrease compare with non hair loss indivituals persons.</a:t>
            </a:r>
          </a:p>
          <a:p>
            <a:pPr algn="l"/>
            <a:r>
              <a:rPr lang="en-US" sz="1800" dirty="0" smtClean="0">
                <a:latin typeface="Times New Roman" panose="02020603050405020304" pitchFamily="18" charset="0"/>
                <a:cs typeface="Times New Roman" panose="02020603050405020304" pitchFamily="18" charset="0"/>
              </a:rPr>
              <a:t>6- Serum </a:t>
            </a:r>
            <a:r>
              <a:rPr lang="en-US" sz="1800" dirty="0">
                <a:latin typeface="Times New Roman" panose="02020603050405020304" pitchFamily="18" charset="0"/>
                <a:cs typeface="Times New Roman" panose="02020603050405020304" pitchFamily="18" charset="0"/>
              </a:rPr>
              <a:t>TSH level in hair loss patients presented non significant increase compare with non hair loss indivituals persons. </a:t>
            </a:r>
          </a:p>
          <a:p>
            <a:pPr algn="l"/>
            <a:r>
              <a:rPr lang="en-US" sz="1800" dirty="0" smtClean="0">
                <a:latin typeface="Times New Roman" panose="02020603050405020304" pitchFamily="18" charset="0"/>
                <a:cs typeface="Times New Roman" panose="02020603050405020304" pitchFamily="18" charset="0"/>
              </a:rPr>
              <a:t>7- Hematocrit </a:t>
            </a:r>
            <a:r>
              <a:rPr lang="en-US" sz="1800" dirty="0">
                <a:latin typeface="Times New Roman" panose="02020603050405020304" pitchFamily="18" charset="0"/>
                <a:cs typeface="Times New Roman" panose="02020603050405020304" pitchFamily="18" charset="0"/>
              </a:rPr>
              <a:t>HCT level in hair loss patients presented significant increase compare with non hair loss indivituals </a:t>
            </a:r>
            <a:r>
              <a:rPr lang="en-US" sz="1800" dirty="0" smtClean="0">
                <a:latin typeface="Times New Roman" panose="02020603050405020304" pitchFamily="18" charset="0"/>
                <a:cs typeface="Times New Roman" panose="02020603050405020304" pitchFamily="18" charset="0"/>
              </a:rPr>
              <a:t>persons</a:t>
            </a:r>
            <a:r>
              <a:rPr lang="en-US" sz="1800" dirty="0">
                <a:latin typeface="Times New Roman" panose="02020603050405020304" pitchFamily="18" charset="0"/>
                <a:cs typeface="Times New Roman" panose="02020603050405020304" pitchFamily="18" charset="0"/>
              </a:rPr>
              <a:t>. </a:t>
            </a:r>
          </a:p>
          <a:p>
            <a:pPr algn="l"/>
            <a:r>
              <a:rPr lang="en-US" sz="1800" dirty="0" smtClean="0">
                <a:latin typeface="Times New Roman" panose="02020603050405020304" pitchFamily="18" charset="0"/>
                <a:cs typeface="Times New Roman" panose="02020603050405020304" pitchFamily="18" charset="0"/>
              </a:rPr>
              <a:t>8- Hemoglobin </a:t>
            </a:r>
            <a:r>
              <a:rPr lang="en-US" sz="1800" dirty="0">
                <a:latin typeface="Times New Roman" panose="02020603050405020304" pitchFamily="18" charset="0"/>
                <a:cs typeface="Times New Roman" panose="02020603050405020304" pitchFamily="18" charset="0"/>
              </a:rPr>
              <a:t>Hb level in hair loss patients presented non significant increase compare with non hair loss indivituals persons.</a:t>
            </a:r>
          </a:p>
          <a:p>
            <a:pPr algn="l"/>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772090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72E0123-40AF-479F-AAF0-59BED4447767}"/>
              </a:ext>
            </a:extLst>
          </p:cNvPr>
          <p:cNvSpPr>
            <a:spLocks noGrp="1"/>
          </p:cNvSpPr>
          <p:nvPr>
            <p:ph type="title"/>
          </p:nvPr>
        </p:nvSpPr>
        <p:spPr>
          <a:xfrm>
            <a:off x="1024128" y="585216"/>
            <a:ext cx="4132072" cy="1268984"/>
          </a:xfrm>
        </p:spPr>
        <p:txBody>
          <a:bodyPr>
            <a:normAutofit/>
          </a:bodyPr>
          <a:lstStyle/>
          <a:p>
            <a:r>
              <a:rPr lang="tr-TR" sz="4800" dirty="0" err="1"/>
              <a:t>Aım</a:t>
            </a:r>
            <a:r>
              <a:rPr lang="tr-TR" sz="4800" dirty="0"/>
              <a:t> of </a:t>
            </a:r>
            <a:r>
              <a:rPr lang="tr-TR" sz="4800" dirty="0" err="1"/>
              <a:t>the</a:t>
            </a:r>
            <a:r>
              <a:rPr lang="tr-TR" sz="4800" dirty="0"/>
              <a:t> </a:t>
            </a:r>
            <a:r>
              <a:rPr lang="tr-TR" sz="4800" dirty="0" err="1"/>
              <a:t>thesıs</a:t>
            </a:r>
            <a:endParaRPr lang="tr-TR" sz="4800" dirty="0"/>
          </a:p>
        </p:txBody>
      </p:sp>
      <p:sp>
        <p:nvSpPr>
          <p:cNvPr id="3" name="İçerik Yer Tutucusu 2">
            <a:extLst>
              <a:ext uri="{FF2B5EF4-FFF2-40B4-BE49-F238E27FC236}">
                <a16:creationId xmlns="" xmlns:a16="http://schemas.microsoft.com/office/drawing/2014/main" id="{8933AE4F-A85E-4EBC-94E2-ECD1DF2A5600}"/>
              </a:ext>
            </a:extLst>
          </p:cNvPr>
          <p:cNvSpPr>
            <a:spLocks noGrp="1"/>
          </p:cNvSpPr>
          <p:nvPr>
            <p:ph idx="1"/>
          </p:nvPr>
        </p:nvSpPr>
        <p:spPr>
          <a:xfrm>
            <a:off x="1024128" y="1981200"/>
            <a:ext cx="10311529" cy="3418114"/>
          </a:xfrm>
        </p:spPr>
        <p:txBody>
          <a:bodyPr>
            <a:normAutofit lnSpcReduction="10000"/>
          </a:bodyPr>
          <a:lstStyle/>
          <a:p>
            <a:pPr algn="l"/>
            <a:endParaRPr lang="ar-IQ" sz="2000" dirty="0" smtClean="0">
              <a:latin typeface="Times New Roman" panose="02020603050405020304" pitchFamily="18" charset="0"/>
              <a:cs typeface="Times New Roman" panose="02020603050405020304" pitchFamily="18" charset="0"/>
            </a:endParaRPr>
          </a:p>
          <a:p>
            <a:pPr algn="l"/>
            <a:r>
              <a:rPr lang="tr-TR" sz="2000" dirty="0">
                <a:latin typeface="Times New Roman" panose="02020603050405020304" pitchFamily="18" charset="0"/>
                <a:cs typeface="Times New Roman" panose="02020603050405020304" pitchFamily="18" charset="0"/>
              </a:rPr>
              <a:t>The purpose of this study includes for the following</a:t>
            </a:r>
            <a:r>
              <a:rPr lang="tr-TR" sz="2000"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pPr algn="l"/>
            <a:endParaRPr lang="en-US" sz="2000" dirty="0">
              <a:latin typeface="Times New Roman" panose="02020603050405020304" pitchFamily="18" charset="0"/>
              <a:cs typeface="Times New Roman" panose="02020603050405020304" pitchFamily="18" charset="0"/>
            </a:endParaRPr>
          </a:p>
          <a:p>
            <a:pPr marL="0" lvl="0" indent="0" algn="l">
              <a:buNone/>
            </a:pPr>
            <a:r>
              <a:rPr lang="en-US" sz="2000" dirty="0" smtClean="0">
                <a:latin typeface="Times New Roman" panose="02020603050405020304" pitchFamily="18" charset="0"/>
                <a:cs typeface="Times New Roman" panose="02020603050405020304" pitchFamily="18" charset="0"/>
              </a:rPr>
              <a:t> 1- </a:t>
            </a:r>
            <a:r>
              <a:rPr lang="tr-TR" sz="2000" dirty="0" smtClean="0">
                <a:latin typeface="Times New Roman" panose="02020603050405020304" pitchFamily="18" charset="0"/>
                <a:cs typeface="Times New Roman" panose="02020603050405020304" pitchFamily="18" charset="0"/>
              </a:rPr>
              <a:t>This </a:t>
            </a:r>
            <a:r>
              <a:rPr lang="tr-TR" sz="2000" dirty="0">
                <a:latin typeface="Times New Roman" panose="02020603050405020304" pitchFamily="18" charset="0"/>
                <a:cs typeface="Times New Roman" panose="02020603050405020304" pitchFamily="18" charset="0"/>
              </a:rPr>
              <a:t>study aims to discover the primary cause of hair loss, which is currently </a:t>
            </a:r>
            <a:r>
              <a:rPr lang="en-US" sz="2000"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unknown</a:t>
            </a:r>
            <a:r>
              <a:rPr lang="tr-TR"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lvl="0"/>
            <a:r>
              <a:rPr lang="en-US" sz="2000" dirty="0" smtClean="0">
                <a:latin typeface="Times New Roman" panose="02020603050405020304" pitchFamily="18" charset="0"/>
                <a:cs typeface="Times New Roman" panose="02020603050405020304" pitchFamily="18" charset="0"/>
              </a:rPr>
              <a:t>2- </a:t>
            </a:r>
            <a:r>
              <a:rPr lang="tr-TR" sz="2000" dirty="0" smtClean="0">
                <a:latin typeface="Times New Roman" panose="02020603050405020304" pitchFamily="18" charset="0"/>
                <a:cs typeface="Times New Roman" panose="02020603050405020304" pitchFamily="18" charset="0"/>
              </a:rPr>
              <a:t>These </a:t>
            </a:r>
            <a:r>
              <a:rPr lang="tr-TR" sz="2000" dirty="0">
                <a:latin typeface="Times New Roman" panose="02020603050405020304" pitchFamily="18" charset="0"/>
                <a:cs typeface="Times New Roman" panose="02020603050405020304" pitchFamily="18" charset="0"/>
              </a:rPr>
              <a:t>indicators (vitamin D3, ferritin, iron, TSH, </a:t>
            </a:r>
            <a:r>
              <a:rPr lang="tr-TR" sz="2000" dirty="0" smtClean="0">
                <a:latin typeface="Times New Roman" panose="02020603050405020304" pitchFamily="18" charset="0"/>
                <a:cs typeface="Times New Roman" panose="02020603050405020304" pitchFamily="18" charset="0"/>
              </a:rPr>
              <a:t>and</a:t>
            </a:r>
            <a:r>
              <a:rPr lang="ar-IQ" sz="2000"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CBC in </a:t>
            </a:r>
            <a:r>
              <a:rPr lang="tr-TR" sz="2000" dirty="0">
                <a:latin typeface="Times New Roman" panose="02020603050405020304" pitchFamily="18" charset="0"/>
                <a:cs typeface="Times New Roman" panose="02020603050405020304" pitchFamily="18" charset="0"/>
              </a:rPr>
              <a:t>sera as well as body composition analysis and blood pressure) were examined in this study to see if they could have a clinical influence on hair loss.</a:t>
            </a:r>
            <a:endParaRPr lang="en-US" sz="2000" dirty="0">
              <a:latin typeface="Times New Roman" panose="02020603050405020304" pitchFamily="18" charset="0"/>
              <a:cs typeface="Times New Roman" panose="02020603050405020304" pitchFamily="18" charset="0"/>
            </a:endParaRPr>
          </a:p>
          <a:p>
            <a:pPr lvl="0" algn="l"/>
            <a:r>
              <a:rPr lang="en-US" sz="2000" dirty="0" smtClean="0">
                <a:latin typeface="Times New Roman" panose="02020603050405020304" pitchFamily="18" charset="0"/>
                <a:cs typeface="Times New Roman" panose="02020603050405020304" pitchFamily="18" charset="0"/>
              </a:rPr>
              <a:t>3- </a:t>
            </a:r>
            <a:r>
              <a:rPr lang="tr-TR" sz="2000" dirty="0" smtClean="0">
                <a:latin typeface="Times New Roman" panose="02020603050405020304" pitchFamily="18" charset="0"/>
                <a:cs typeface="Times New Roman" panose="02020603050405020304" pitchFamily="18" charset="0"/>
              </a:rPr>
              <a:t>There </a:t>
            </a:r>
            <a:r>
              <a:rPr lang="tr-TR" sz="2000" dirty="0">
                <a:latin typeface="Times New Roman" panose="02020603050405020304" pitchFamily="18" charset="0"/>
                <a:cs typeface="Times New Roman" panose="02020603050405020304" pitchFamily="18" charset="0"/>
              </a:rPr>
              <a:t>has been some investigation on the relationship between these variables and hair thinning.</a:t>
            </a:r>
            <a:endParaRPr lang="en-US" sz="2000" dirty="0">
              <a:latin typeface="Times New Roman" panose="02020603050405020304" pitchFamily="18" charset="0"/>
              <a:cs typeface="Times New Roman" panose="02020603050405020304" pitchFamily="18" charset="0"/>
            </a:endParaRPr>
          </a:p>
          <a:p>
            <a:pPr algn="l"/>
            <a:r>
              <a:rPr lang="en-US" sz="2000" dirty="0" smtClean="0">
                <a:latin typeface="Times New Roman" panose="02020603050405020304" pitchFamily="18" charset="0"/>
                <a:cs typeface="Times New Roman" panose="02020603050405020304" pitchFamily="18" charset="0"/>
              </a:rPr>
              <a:t> </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427165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9E3D084-E3B8-45AB-AED1-5D7CEB7520F8}"/>
              </a:ext>
            </a:extLst>
          </p:cNvPr>
          <p:cNvSpPr>
            <a:spLocks noGrp="1"/>
          </p:cNvSpPr>
          <p:nvPr>
            <p:ph type="title"/>
          </p:nvPr>
        </p:nvSpPr>
        <p:spPr>
          <a:xfrm>
            <a:off x="1125728" y="904530"/>
            <a:ext cx="6813586" cy="880727"/>
          </a:xfrm>
        </p:spPr>
        <p:txBody>
          <a:bodyPr>
            <a:normAutofit/>
          </a:bodyPr>
          <a:lstStyle/>
          <a:p>
            <a:r>
              <a:rPr lang="en-US" sz="4400" dirty="0"/>
              <a:t>The Orginal Think in This Study </a:t>
            </a:r>
            <a:endParaRPr lang="tr-TR" sz="4400" dirty="0"/>
          </a:p>
        </p:txBody>
      </p:sp>
      <p:sp>
        <p:nvSpPr>
          <p:cNvPr id="3" name="İçerik Yer Tutucusu 2">
            <a:extLst>
              <a:ext uri="{FF2B5EF4-FFF2-40B4-BE49-F238E27FC236}">
                <a16:creationId xmlns="" xmlns:a16="http://schemas.microsoft.com/office/drawing/2014/main" id="{8463B931-A9B5-4428-8EE6-95BDD4550BB3}"/>
              </a:ext>
            </a:extLst>
          </p:cNvPr>
          <p:cNvSpPr>
            <a:spLocks noGrp="1"/>
          </p:cNvSpPr>
          <p:nvPr>
            <p:ph idx="1"/>
          </p:nvPr>
        </p:nvSpPr>
        <p:spPr>
          <a:xfrm>
            <a:off x="1125728" y="2148115"/>
            <a:ext cx="10471186" cy="4281714"/>
          </a:xfrm>
        </p:spPr>
        <p:txBody>
          <a:bodyPr>
            <a:normAutofit/>
          </a:bodyPr>
          <a:lstStyle/>
          <a:p>
            <a:pPr marL="0" indent="0" algn="l">
              <a:buNone/>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orginal in this study are the followings: </a:t>
            </a:r>
          </a:p>
          <a:p>
            <a:pPr marL="0" indent="0" algn="l">
              <a:buNone/>
            </a:pPr>
            <a:r>
              <a:rPr lang="en-US" sz="2000" dirty="0" smtClean="0">
                <a:latin typeface="Times New Roman" panose="02020603050405020304" pitchFamily="18" charset="0"/>
                <a:cs typeface="Times New Roman" panose="02020603050405020304" pitchFamily="18" charset="0"/>
              </a:rPr>
              <a:t>1- Blood pressure: There is no extensive recent study of blood pressure in hair loss disease then the   study of blood pressure is considered orginal think. </a:t>
            </a:r>
          </a:p>
          <a:p>
            <a:pPr marL="0" indent="0" algn="l">
              <a:buNone/>
            </a:pPr>
            <a:r>
              <a:rPr lang="en-US" sz="2000" dirty="0" smtClean="0">
                <a:latin typeface="Times New Roman" panose="02020603050405020304" pitchFamily="18" charset="0"/>
                <a:cs typeface="Times New Roman" panose="02020603050405020304" pitchFamily="18" charset="0"/>
              </a:rPr>
              <a:t>2- Body </a:t>
            </a:r>
            <a:r>
              <a:rPr lang="en-US" sz="2000" dirty="0">
                <a:latin typeface="Times New Roman" panose="02020603050405020304" pitchFamily="18" charset="0"/>
                <a:cs typeface="Times New Roman" panose="02020603050405020304" pitchFamily="18" charset="0"/>
              </a:rPr>
              <a:t>fat mass: There is no extensive recent study of body fat mass in hair loss disease then the study of body fat mass is considered orginal think.</a:t>
            </a:r>
          </a:p>
          <a:p>
            <a:pPr marL="0" indent="0" algn="l">
              <a:buNone/>
            </a:pPr>
            <a:r>
              <a:rPr lang="en-US" sz="2000" dirty="0" smtClean="0">
                <a:latin typeface="Times New Roman" panose="02020603050405020304" pitchFamily="18" charset="0"/>
                <a:cs typeface="Times New Roman" panose="02020603050405020304" pitchFamily="18" charset="0"/>
              </a:rPr>
              <a:t>3- Basal </a:t>
            </a:r>
            <a:r>
              <a:rPr lang="en-US" sz="2000" dirty="0">
                <a:latin typeface="Times New Roman" panose="02020603050405020304" pitchFamily="18" charset="0"/>
                <a:cs typeface="Times New Roman" panose="02020603050405020304" pitchFamily="18" charset="0"/>
              </a:rPr>
              <a:t>Metabolic rate: There is no extensive recent study of Basal Metabolic rate in hair loss disease then the study of Basal Metabolic rate is considered orginal think.</a:t>
            </a:r>
          </a:p>
          <a:p>
            <a:pPr marL="0" indent="0" algn="l">
              <a:buNone/>
            </a:pPr>
            <a:r>
              <a:rPr lang="en-US" sz="2000" dirty="0" smtClean="0">
                <a:latin typeface="Times New Roman" panose="02020603050405020304" pitchFamily="18" charset="0"/>
                <a:cs typeface="Times New Roman" panose="02020603050405020304" pitchFamily="18" charset="0"/>
              </a:rPr>
              <a:t>4- Hematocrit </a:t>
            </a:r>
            <a:r>
              <a:rPr lang="en-US" sz="2000" dirty="0">
                <a:latin typeface="Times New Roman" panose="02020603050405020304" pitchFamily="18" charset="0"/>
                <a:cs typeface="Times New Roman" panose="02020603050405020304" pitchFamily="18" charset="0"/>
              </a:rPr>
              <a:t>HCT level (blood viscosity):- There is no extensive recent study of Hematocrit HCT level (blood viscosity) in hair loss disease then the study of Hematocrit HCT level is considered orginal think.</a:t>
            </a:r>
          </a:p>
          <a:p>
            <a:pPr algn="l"/>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731371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C8D68A2B-8B30-4EA0-9ED5-45ED9F27431D}"/>
              </a:ext>
            </a:extLst>
          </p:cNvPr>
          <p:cNvSpPr>
            <a:spLocks noGrp="1"/>
          </p:cNvSpPr>
          <p:nvPr>
            <p:ph type="ctrTitle"/>
          </p:nvPr>
        </p:nvSpPr>
        <p:spPr/>
        <p:txBody>
          <a:bodyPr>
            <a:normAutofit fontScale="90000"/>
          </a:bodyPr>
          <a:lstStyle/>
          <a:p>
            <a:r>
              <a:rPr lang="tr-TR" sz="4400" cap="none" spc="0" dirty="0">
                <a:ln/>
                <a:solidFill>
                  <a:srgbClr val="FF0000"/>
                </a:solidFill>
                <a:effectLst/>
              </a:rPr>
              <a:t/>
            </a:r>
            <a:br>
              <a:rPr lang="tr-TR" sz="4400" cap="none" spc="0" dirty="0">
                <a:ln/>
                <a:solidFill>
                  <a:srgbClr val="FF0000"/>
                </a:solidFill>
                <a:effectLst/>
              </a:rPr>
            </a:br>
            <a:r>
              <a:rPr lang="tr-TR" sz="4400" cap="none" spc="0" dirty="0">
                <a:ln/>
                <a:solidFill>
                  <a:srgbClr val="FF0000"/>
                </a:solidFill>
                <a:effectLst/>
              </a:rPr>
              <a:t>THANKS FOR YOUR PARTICIPATION AND PATIENCE</a:t>
            </a:r>
            <a:r>
              <a:rPr lang="tr-TR" sz="5400" b="1" cap="none" spc="0" dirty="0">
                <a:ln/>
                <a:solidFill>
                  <a:srgbClr val="FF0000"/>
                </a:solidFill>
                <a:effectLst/>
              </a:rPr>
              <a:t/>
            </a:r>
            <a:br>
              <a:rPr lang="tr-TR" sz="5400" b="1" cap="none" spc="0" dirty="0">
                <a:ln/>
                <a:solidFill>
                  <a:srgbClr val="FF0000"/>
                </a:solidFill>
                <a:effectLst/>
              </a:rPr>
            </a:br>
            <a:endParaRPr lang="tr-TR" dirty="0"/>
          </a:p>
        </p:txBody>
      </p:sp>
      <p:sp>
        <p:nvSpPr>
          <p:cNvPr id="3" name="Alt Başlık 2">
            <a:extLst>
              <a:ext uri="{FF2B5EF4-FFF2-40B4-BE49-F238E27FC236}">
                <a16:creationId xmlns="" xmlns:a16="http://schemas.microsoft.com/office/drawing/2014/main" id="{A34110F4-15BF-4CF1-BBD3-FA095DCD9F66}"/>
              </a:ext>
            </a:extLst>
          </p:cNvPr>
          <p:cNvSpPr>
            <a:spLocks noGrp="1"/>
          </p:cNvSpPr>
          <p:nvPr>
            <p:ph type="subTitle" idx="1"/>
          </p:nvPr>
        </p:nvSpPr>
        <p:spPr/>
        <p:txBody>
          <a:bodyPr>
            <a:normAutofit/>
          </a:bodyPr>
          <a:lstStyle/>
          <a:p>
            <a:r>
              <a:rPr lang="tr-TR" sz="4800" dirty="0" err="1">
                <a:solidFill>
                  <a:srgbClr val="00B0F0"/>
                </a:solidFill>
                <a:latin typeface="+mj-lt"/>
              </a:rPr>
              <a:t>The</a:t>
            </a:r>
            <a:r>
              <a:rPr lang="tr-TR" sz="4800" dirty="0">
                <a:solidFill>
                  <a:srgbClr val="00B0F0"/>
                </a:solidFill>
                <a:latin typeface="+mj-lt"/>
              </a:rPr>
              <a:t> </a:t>
            </a:r>
            <a:r>
              <a:rPr lang="tr-TR" sz="4800" dirty="0" err="1">
                <a:solidFill>
                  <a:srgbClr val="00B0F0"/>
                </a:solidFill>
                <a:latin typeface="+mj-lt"/>
              </a:rPr>
              <a:t>End</a:t>
            </a:r>
            <a:endParaRPr lang="tr-TR" sz="4800" dirty="0">
              <a:solidFill>
                <a:srgbClr val="00B0F0"/>
              </a:solidFill>
              <a:latin typeface="+mj-lt"/>
            </a:endParaRPr>
          </a:p>
        </p:txBody>
      </p:sp>
    </p:spTree>
    <p:extLst>
      <p:ext uri="{BB962C8B-B14F-4D97-AF65-F5344CB8AC3E}">
        <p14:creationId xmlns:p14="http://schemas.microsoft.com/office/powerpoint/2010/main" val="22632684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9694A52-8791-4B3D-9EEC-D51D2A0312A6}"/>
              </a:ext>
            </a:extLst>
          </p:cNvPr>
          <p:cNvSpPr>
            <a:spLocks noGrp="1"/>
          </p:cNvSpPr>
          <p:nvPr>
            <p:ph type="title"/>
          </p:nvPr>
        </p:nvSpPr>
        <p:spPr>
          <a:xfrm>
            <a:off x="951556" y="675477"/>
            <a:ext cx="4259072" cy="804529"/>
          </a:xfrm>
        </p:spPr>
        <p:txBody>
          <a:bodyPr>
            <a:normAutofit/>
          </a:bodyPr>
          <a:lstStyle/>
          <a:p>
            <a:r>
              <a:rPr lang="en-US" sz="4800" dirty="0" smtClean="0"/>
              <a:t>HAIR LOSS PATIENTS</a:t>
            </a:r>
            <a:endParaRPr lang="tr-TR" sz="4800" dirty="0"/>
          </a:p>
        </p:txBody>
      </p:sp>
      <p:sp>
        <p:nvSpPr>
          <p:cNvPr id="3" name="İçerik Yer Tutucusu 2">
            <a:extLst>
              <a:ext uri="{FF2B5EF4-FFF2-40B4-BE49-F238E27FC236}">
                <a16:creationId xmlns="" xmlns:a16="http://schemas.microsoft.com/office/drawing/2014/main" id="{7BB497D2-291B-4B73-B348-71D64FB82B7A}"/>
              </a:ext>
            </a:extLst>
          </p:cNvPr>
          <p:cNvSpPr>
            <a:spLocks noGrp="1"/>
          </p:cNvSpPr>
          <p:nvPr>
            <p:ph idx="1"/>
          </p:nvPr>
        </p:nvSpPr>
        <p:spPr>
          <a:xfrm>
            <a:off x="951554" y="1634498"/>
            <a:ext cx="11240444" cy="1743527"/>
          </a:xfrm>
        </p:spPr>
        <p:txBody>
          <a:bodyPr>
            <a:noAutofit/>
          </a:bodyPr>
          <a:lstStyle/>
          <a:p>
            <a:pPr algn="l">
              <a:lnSpc>
                <a:spcPct val="100000"/>
              </a:lnSpc>
              <a:spcAft>
                <a:spcPts val="2400"/>
              </a:spcAft>
            </a:pPr>
            <a:r>
              <a:rPr lang="en-US" sz="2000" dirty="0">
                <a:latin typeface="Times New Roman" panose="02020603050405020304" pitchFamily="18" charset="0"/>
                <a:cs typeface="Times New Roman" panose="02020603050405020304" pitchFamily="18" charset="0"/>
              </a:rPr>
              <a:t>Most males under 50 lose </a:t>
            </a:r>
            <a:r>
              <a:rPr lang="en-US" sz="2000" dirty="0" smtClean="0">
                <a:latin typeface="Times New Roman" panose="02020603050405020304" pitchFamily="18" charset="0"/>
                <a:cs typeface="Times New Roman" panose="02020603050405020304" pitchFamily="18" charset="0"/>
              </a:rPr>
              <a:t>hair. </a:t>
            </a:r>
            <a:r>
              <a:rPr lang="en-US" sz="2000" dirty="0">
                <a:latin typeface="Times New Roman" panose="02020603050405020304" pitchFamily="18" charset="0"/>
                <a:cs typeface="Times New Roman" panose="02020603050405020304" pitchFamily="18" charset="0"/>
              </a:rPr>
              <a:t>Androgenetic alopecia in men is </a:t>
            </a:r>
            <a:r>
              <a:rPr lang="en-US" sz="2000" dirty="0" smtClean="0">
                <a:latin typeface="Times New Roman" panose="02020603050405020304" pitchFamily="18" charset="0"/>
                <a:cs typeface="Times New Roman" panose="02020603050405020304" pitchFamily="18" charset="0"/>
              </a:rPr>
              <a:t>normally </a:t>
            </a:r>
            <a:r>
              <a:rPr lang="en-US" sz="2000" dirty="0">
                <a:latin typeface="Times New Roman" panose="02020603050405020304" pitchFamily="18" charset="0"/>
                <a:cs typeface="Times New Roman" panose="02020603050405020304" pitchFamily="18" charset="0"/>
              </a:rPr>
              <a:t>although for others it causes distress. Male Androgentic Alopecia Damages Hair Follicles anagen hair shrinks and telogen hair grows during an androgenetic alopecia patient's cycle. Anagen phase too short to reach the surface results in an empty follicular pore. 5-alpha reductase converts testosterone to DHT, which targets hair follicles. It's 2.5 times stronger and twice as effective as testosterone. DHT harms hair follicles (Choi et al. 2022</a:t>
            </a:r>
            <a:r>
              <a:rPr lang="en-US" sz="2000" dirty="0" smtClean="0">
                <a:latin typeface="Times New Roman" panose="02020603050405020304" pitchFamily="18" charset="0"/>
                <a:cs typeface="Times New Roman" panose="02020603050405020304" pitchFamily="18" charset="0"/>
              </a:rPr>
              <a:t>).</a:t>
            </a:r>
          </a:p>
        </p:txBody>
      </p:sp>
      <p:sp>
        <p:nvSpPr>
          <p:cNvPr id="4" name="مستطيل 3"/>
          <p:cNvSpPr/>
          <p:nvPr/>
        </p:nvSpPr>
        <p:spPr>
          <a:xfrm>
            <a:off x="951555" y="3287206"/>
            <a:ext cx="11240445" cy="1631216"/>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Protein, minerals, essential fatty acids, and vitamins are among the macro- and micronutrients that promote hair growth. Iron is necessary for metabolism and can cause hair loss. Iron deficiency is linked to a variety of clinical illnesses due to its many functions. Hair loss has been connected to non-anemia iron shortage. Most alopecia patients are given iron supplements because doctors believe low iron storage causes hair loss. But there's no evidence to back this up (Tahlawy et al. 2021).</a:t>
            </a:r>
          </a:p>
        </p:txBody>
      </p:sp>
      <p:sp>
        <p:nvSpPr>
          <p:cNvPr id="5" name="مستطيل 4"/>
          <p:cNvSpPr/>
          <p:nvPr/>
        </p:nvSpPr>
        <p:spPr>
          <a:xfrm>
            <a:off x="951554" y="5043886"/>
            <a:ext cx="11240445" cy="1323439"/>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Vitamin D is also vital for hair development and health. This vitamin may help prevent hair loss. Vitamin D is an inactive precursor that requiring two hydroxylation steps: once in the liver and once in the kidney before it can be transformed to 1,25-dihydroxyvitamin D3 (</a:t>
            </a:r>
            <a:r>
              <a:rPr lang="en-US" sz="2000" dirty="0" err="1">
                <a:latin typeface="Times New Roman" panose="02020603050405020304" pitchFamily="18" charset="0"/>
                <a:cs typeface="Times New Roman" panose="02020603050405020304" pitchFamily="18" charset="0"/>
              </a:rPr>
              <a:t>calcitriol</a:t>
            </a:r>
            <a:r>
              <a:rPr lang="en-US" sz="2000" dirty="0">
                <a:latin typeface="Times New Roman" panose="02020603050405020304" pitchFamily="18" charset="0"/>
                <a:cs typeface="Times New Roman" panose="02020603050405020304" pitchFamily="18" charset="0"/>
              </a:rPr>
              <a:t>), the active hormone. (</a:t>
            </a:r>
            <a:r>
              <a:rPr lang="en-US" sz="2000" dirty="0" err="1">
                <a:latin typeface="Times New Roman" panose="02020603050405020304" pitchFamily="18" charset="0"/>
                <a:cs typeface="Times New Roman" panose="02020603050405020304" pitchFamily="18" charset="0"/>
              </a:rPr>
              <a:t>Najm</a:t>
            </a:r>
            <a:r>
              <a:rPr lang="en-US" sz="2000" dirty="0">
                <a:latin typeface="Times New Roman" panose="02020603050405020304" pitchFamily="18" charset="0"/>
                <a:cs typeface="Times New Roman" panose="02020603050405020304" pitchFamily="18" charset="0"/>
              </a:rPr>
              <a:t> et al. 2021).</a:t>
            </a:r>
          </a:p>
        </p:txBody>
      </p:sp>
    </p:spTree>
    <p:extLst>
      <p:ext uri="{BB962C8B-B14F-4D97-AF65-F5344CB8AC3E}">
        <p14:creationId xmlns:p14="http://schemas.microsoft.com/office/powerpoint/2010/main" val="158381457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47262" y="603816"/>
            <a:ext cx="11344738" cy="1799771"/>
          </a:xfrm>
        </p:spPr>
        <p:txBody>
          <a:bodyPr>
            <a:normAutofit/>
          </a:bodyPr>
          <a:lstStyle/>
          <a:p>
            <a:pPr marL="0" indent="0" algn="l">
              <a:buNone/>
            </a:pPr>
            <a:r>
              <a:rPr lang="en-US" sz="2000" dirty="0" smtClean="0">
                <a:latin typeface="Times New Roman" panose="02020603050405020304" pitchFamily="18" charset="0"/>
                <a:cs typeface="Times New Roman" panose="02020603050405020304" pitchFamily="18" charset="0"/>
              </a:rPr>
              <a:t>Consumption </a:t>
            </a:r>
            <a:r>
              <a:rPr lang="en-US" sz="2000" dirty="0">
                <a:latin typeface="Times New Roman" panose="02020603050405020304" pitchFamily="18" charset="0"/>
                <a:cs typeface="Times New Roman" panose="02020603050405020304" pitchFamily="18" charset="0"/>
              </a:rPr>
              <a:t>of dietary lipids influences hair retention in skin integument (through cholesterol). Saturated fatty acids may also cause this condition. Lipid complexes combine free fatty acids, ceramides, and sterols to protect the skin and its products. Lack of these substances in the body may induce hair loss due to dehydration. Lactic, linolic, and linolenic acid deficiencies induce hair loss. These polyunsaturated plant oils contain omega-6 polyunsaturated fatty acids, which are essential for a healthy diet</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Goluch-Koniuszy 2016). </a:t>
            </a:r>
            <a:endParaRPr lang="en-US" sz="2000" dirty="0" smtClean="0">
              <a:latin typeface="Times New Roman" panose="02020603050405020304" pitchFamily="18" charset="0"/>
              <a:cs typeface="Times New Roman" panose="02020603050405020304" pitchFamily="18" charset="0"/>
            </a:endParaRPr>
          </a:p>
        </p:txBody>
      </p:sp>
      <p:sp>
        <p:nvSpPr>
          <p:cNvPr id="2" name="مستطيل 1"/>
          <p:cNvSpPr/>
          <p:nvPr/>
        </p:nvSpPr>
        <p:spPr>
          <a:xfrm>
            <a:off x="762893" y="2107516"/>
            <a:ext cx="11344738" cy="1938992"/>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Keratin is a sulfur amino acid .can cause brittle thin or balding hair Follicles. Keratin is the main component of hair shafts and hair shields. Flexibility is provided by keratin </a:t>
            </a:r>
            <a:r>
              <a:rPr lang="en-US" sz="2000" dirty="0" err="1">
                <a:latin typeface="Times New Roman" panose="02020603050405020304" pitchFamily="18" charset="0"/>
                <a:cs typeface="Times New Roman" panose="02020603050405020304" pitchFamily="18" charset="0"/>
              </a:rPr>
              <a:t>fibres</a:t>
            </a:r>
            <a:r>
              <a:rPr lang="en-US" sz="2000" dirty="0">
                <a:latin typeface="Times New Roman" panose="02020603050405020304" pitchFamily="18" charset="0"/>
                <a:cs typeface="Times New Roman" panose="02020603050405020304" pitchFamily="18" charset="0"/>
              </a:rPr>
              <a:t>. Hair without keratin (the hair barrier) splits easily. Carbs and hair a diet high in simple sugar has been associated to balding. Simple carbs boost sebum production. Sebum improves hair in moderation, but too much feeds skin bacteria. Simple carbs can create glycaemic and insulin abnormalities. Insulin elevates DHT levels. In addition to hypoxia, it causes hair loss.therefore, A diet high in complex carbohydrates. (Goluch-Koniuszy 2016). </a:t>
            </a:r>
          </a:p>
        </p:txBody>
      </p:sp>
      <p:sp>
        <p:nvSpPr>
          <p:cNvPr id="4" name="مستطيل 3"/>
          <p:cNvSpPr/>
          <p:nvPr/>
        </p:nvSpPr>
        <p:spPr>
          <a:xfrm>
            <a:off x="802813" y="4171385"/>
            <a:ext cx="11344738" cy="2246769"/>
          </a:xfrm>
          <a:prstGeom prst="rect">
            <a:avLst/>
          </a:prstGeom>
        </p:spPr>
        <p:txBody>
          <a:bodyPr wrap="square">
            <a:spAutoFit/>
          </a:bodyPr>
          <a:lstStyle/>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significance of this study is in determining the true cause of hair loss and the appropriate therapy for this condition, as this disease may create many issues for people, particularly those aged 20 to 40, and hair transplantation does not cure the problem. Because the primary cause of hair loss is unknown at this time, this study attempts to identify the primary cause of hair loss. This study was conducted to investigate the possible clinical influence of the following parameters on the progression of hair loss: vitamin D3; ferritin, iron, TSH, CBC, in sera, body composition analysis, and blood pressure. An attempt has been made to ascertain the impact of these variables on hair loss.</a:t>
            </a:r>
          </a:p>
        </p:txBody>
      </p:sp>
    </p:spTree>
    <p:extLst>
      <p:ext uri="{BB962C8B-B14F-4D97-AF65-F5344CB8AC3E}">
        <p14:creationId xmlns:p14="http://schemas.microsoft.com/office/powerpoint/2010/main" val="64438221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EA70B22B-A3D1-4B46-89A9-4B9E69CAFF7E}"/>
              </a:ext>
            </a:extLst>
          </p:cNvPr>
          <p:cNvSpPr>
            <a:spLocks noGrp="1"/>
          </p:cNvSpPr>
          <p:nvPr>
            <p:ph type="title"/>
          </p:nvPr>
        </p:nvSpPr>
        <p:spPr>
          <a:xfrm>
            <a:off x="1024128" y="759387"/>
            <a:ext cx="4215529" cy="862584"/>
          </a:xfrm>
        </p:spPr>
        <p:txBody>
          <a:bodyPr>
            <a:normAutofit/>
          </a:bodyPr>
          <a:lstStyle/>
          <a:p>
            <a:r>
              <a:rPr lang="tr-TR" sz="4400" dirty="0" err="1"/>
              <a:t>Materıal&amp;Methods</a:t>
            </a:r>
            <a:endParaRPr lang="tr-TR" sz="4800" dirty="0"/>
          </a:p>
        </p:txBody>
      </p:sp>
      <p:sp>
        <p:nvSpPr>
          <p:cNvPr id="3" name="İçerik Yer Tutucusu 2">
            <a:extLst>
              <a:ext uri="{FF2B5EF4-FFF2-40B4-BE49-F238E27FC236}">
                <a16:creationId xmlns="" xmlns:a16="http://schemas.microsoft.com/office/drawing/2014/main" id="{BA580C80-2852-4A21-AAFD-D71EA5A08BA0}"/>
              </a:ext>
            </a:extLst>
          </p:cNvPr>
          <p:cNvSpPr>
            <a:spLocks noGrp="1"/>
          </p:cNvSpPr>
          <p:nvPr>
            <p:ph idx="1"/>
          </p:nvPr>
        </p:nvSpPr>
        <p:spPr>
          <a:xfrm>
            <a:off x="1024128" y="1934029"/>
            <a:ext cx="9626600" cy="1476829"/>
          </a:xfrm>
        </p:spPr>
        <p:txBody>
          <a:bodyPr>
            <a:normAutofit/>
          </a:bodyPr>
          <a:lstStyle/>
          <a:p>
            <a:r>
              <a:rPr lang="en-US" sz="2000" dirty="0">
                <a:latin typeface="Times New Roman" panose="02020603050405020304" pitchFamily="18" charset="0"/>
                <a:cs typeface="Times New Roman" panose="02020603050405020304" pitchFamily="18" charset="0"/>
              </a:rPr>
              <a:t>Samples collection</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student t-test was used to see if the mean biochemical test values in the hair loss patient's group were different from those in the control group by a significant amount. </a:t>
            </a:r>
            <a:r>
              <a:rPr lang="en-US" sz="2000" dirty="0" smtClean="0">
                <a:latin typeface="Times New Roman" panose="02020603050405020304" pitchFamily="18" charset="0"/>
                <a:cs typeface="Times New Roman" panose="02020603050405020304" pitchFamily="18" charset="0"/>
              </a:rPr>
              <a:t>P </a:t>
            </a:r>
            <a:r>
              <a:rPr lang="en-US" sz="2000" dirty="0">
                <a:latin typeface="Times New Roman" panose="02020603050405020304" pitchFamily="18" charset="0"/>
                <a:cs typeface="Times New Roman" panose="02020603050405020304" pitchFamily="18" charset="0"/>
              </a:rPr>
              <a:t>value &lt;0.05 were considered significant</a:t>
            </a:r>
            <a:r>
              <a:rPr lang="en-US" sz="2000" dirty="0" smtClean="0">
                <a:latin typeface="Times New Roman" panose="02020603050405020304" pitchFamily="18" charset="0"/>
                <a:cs typeface="Times New Roman" panose="02020603050405020304" pitchFamily="18" charset="0"/>
              </a:rPr>
              <a:t>.</a:t>
            </a:r>
          </a:p>
          <a:p>
            <a:endParaRPr lang="tr-TR" sz="2000"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Diyagram 3">
            <a:extLst>
              <a:ext uri="{FF2B5EF4-FFF2-40B4-BE49-F238E27FC236}">
                <a16:creationId xmlns="" xmlns:a16="http://schemas.microsoft.com/office/drawing/2014/main" id="{0510746D-7E79-418C-9E69-E60F774A92E1}"/>
              </a:ext>
            </a:extLst>
          </p:cNvPr>
          <p:cNvGraphicFramePr/>
          <p:nvPr>
            <p:extLst>
              <p:ext uri="{D42A27DB-BD31-4B8C-83A1-F6EECF244321}">
                <p14:modId xmlns:p14="http://schemas.microsoft.com/office/powerpoint/2010/main" val="3798371408"/>
              </p:ext>
            </p:extLst>
          </p:nvPr>
        </p:nvGraphicFramePr>
        <p:xfrm>
          <a:off x="1155700" y="3549218"/>
          <a:ext cx="9588500" cy="32071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60160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E91A32A-16B8-4835-AD63-77CD1E19240A}"/>
              </a:ext>
            </a:extLst>
          </p:cNvPr>
          <p:cNvSpPr>
            <a:spLocks noGrp="1"/>
          </p:cNvSpPr>
          <p:nvPr>
            <p:ph type="title"/>
          </p:nvPr>
        </p:nvSpPr>
        <p:spPr>
          <a:xfrm>
            <a:off x="1024127" y="2294781"/>
            <a:ext cx="6218501" cy="898362"/>
          </a:xfrm>
        </p:spPr>
        <p:txBody>
          <a:bodyPr>
            <a:noAutofit/>
          </a:bodyPr>
          <a:lstStyle/>
          <a:p>
            <a:r>
              <a:rPr lang="tr-TR" sz="4000" dirty="0"/>
              <a:t>Blood pressure measurements</a:t>
            </a:r>
          </a:p>
        </p:txBody>
      </p:sp>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1024128" y="3193143"/>
            <a:ext cx="9121358" cy="2730500"/>
          </a:xfrm>
        </p:spPr>
        <p:txBody>
          <a:bodyPr>
            <a:normAutofit/>
          </a:bodyPr>
          <a:lstStyle/>
          <a:p>
            <a:pPr algn="l"/>
            <a:endParaRPr lang="en-US" sz="2000" dirty="0">
              <a:latin typeface="Times New Roman" panose="02020603050405020304" pitchFamily="18" charset="0"/>
              <a:cs typeface="Times New Roman" panose="02020603050405020304" pitchFamily="18" charset="0"/>
            </a:endParaRPr>
          </a:p>
          <a:p>
            <a:pPr algn="l"/>
            <a:r>
              <a:rPr lang="en-US" sz="2000" dirty="0">
                <a:latin typeface="Times New Roman" panose="02020603050405020304" pitchFamily="18" charset="0"/>
                <a:cs typeface="Times New Roman" panose="02020603050405020304" pitchFamily="18" charset="0"/>
              </a:rPr>
              <a:t>Blood pressure was measured in hair loss sufferers and non-hair loss individuals. In comparison to non-hair loss individuals, 80 percent of hair loss patients have low blood pressure. The existence of blood pressure in hair loss patients was decreased significant for a test at the 0.05 level when compared to non-hair loss individuals, according to the Chi square test. There is no recent studies concern the relationship between hair loss and blood pressure so our study considered original study about the subject.</a:t>
            </a:r>
          </a:p>
          <a:p>
            <a:pPr algn="l"/>
            <a:endParaRPr lang="tr-TR" sz="2000" dirty="0">
              <a:latin typeface="Times New Roman" panose="02020603050405020304" pitchFamily="18" charset="0"/>
              <a:cs typeface="Times New Roman" panose="02020603050405020304" pitchFamily="18" charset="0"/>
            </a:endParaRPr>
          </a:p>
        </p:txBody>
      </p:sp>
      <p:sp>
        <p:nvSpPr>
          <p:cNvPr id="4" name="Başlık 1">
            <a:extLst>
              <a:ext uri="{FF2B5EF4-FFF2-40B4-BE49-F238E27FC236}">
                <a16:creationId xmlns="" xmlns:a16="http://schemas.microsoft.com/office/drawing/2014/main" id="{2E91A32A-16B8-4835-AD63-77CD1E19240A}"/>
              </a:ext>
            </a:extLst>
          </p:cNvPr>
          <p:cNvSpPr txBox="1">
            <a:spLocks/>
          </p:cNvSpPr>
          <p:nvPr/>
        </p:nvSpPr>
        <p:spPr>
          <a:xfrm>
            <a:off x="1024128" y="860987"/>
            <a:ext cx="5884672" cy="811784"/>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tr-TR" sz="4400" b="0" i="0" u="none" strike="noStrike" kern="1200" cap="all" spc="100" normalizeH="0" baseline="0" noProof="0" dirty="0" smtClean="0">
                <a:ln>
                  <a:noFill/>
                </a:ln>
                <a:solidFill>
                  <a:sysClr val="windowText" lastClr="000000">
                    <a:lumMod val="95000"/>
                    <a:lumOff val="5000"/>
                  </a:sysClr>
                </a:solidFill>
                <a:effectLst/>
                <a:uLnTx/>
                <a:uFillTx/>
                <a:cs typeface="Times New Roman" panose="02020603050405020304" pitchFamily="18" charset="0"/>
              </a:rPr>
              <a:t>Results&amp;dıscussıons</a:t>
            </a:r>
            <a:endParaRPr kumimoji="0" lang="tr-TR" sz="4800" b="0" i="0" u="none" strike="noStrike" kern="1200" cap="all" spc="100" normalizeH="0" baseline="0" noProof="0" dirty="0">
              <a:ln>
                <a:noFill/>
              </a:ln>
              <a:solidFill>
                <a:sysClr val="windowText" lastClr="000000">
                  <a:lumMod val="95000"/>
                  <a:lumOff val="5000"/>
                </a:sysClr>
              </a:solidFill>
              <a:effectLst/>
              <a:uLnTx/>
              <a:uFillTx/>
              <a:cs typeface="Times New Roman" panose="02020603050405020304" pitchFamily="18" charset="0"/>
            </a:endParaRPr>
          </a:p>
        </p:txBody>
      </p:sp>
    </p:spTree>
    <p:extLst>
      <p:ext uri="{BB962C8B-B14F-4D97-AF65-F5344CB8AC3E}">
        <p14:creationId xmlns:p14="http://schemas.microsoft.com/office/powerpoint/2010/main" val="362006229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E91A32A-16B8-4835-AD63-77CD1E19240A}"/>
              </a:ext>
            </a:extLst>
          </p:cNvPr>
          <p:cNvSpPr>
            <a:spLocks noGrp="1"/>
          </p:cNvSpPr>
          <p:nvPr>
            <p:ph type="title"/>
          </p:nvPr>
        </p:nvSpPr>
        <p:spPr>
          <a:xfrm>
            <a:off x="839979" y="768350"/>
            <a:ext cx="4457736" cy="952500"/>
          </a:xfrm>
        </p:spPr>
        <p:txBody>
          <a:bodyPr>
            <a:noAutofit/>
          </a:bodyPr>
          <a:lstStyle/>
          <a:p>
            <a:r>
              <a:rPr lang="tr-TR" sz="4400" dirty="0" smtClean="0"/>
              <a:t>Body </a:t>
            </a:r>
            <a:r>
              <a:rPr lang="tr-TR" sz="4400" dirty="0"/>
              <a:t>fat mass </a:t>
            </a:r>
            <a:r>
              <a:rPr lang="tr-TR" sz="4400" dirty="0" smtClean="0"/>
              <a:t>levels</a:t>
            </a:r>
            <a:endParaRPr lang="tr-TR" sz="4400" dirty="0"/>
          </a:p>
        </p:txBody>
      </p:sp>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839978" y="1778907"/>
            <a:ext cx="11352022" cy="1510727"/>
          </a:xfrm>
        </p:spPr>
        <p:txBody>
          <a:bodyPr>
            <a:noAutofit/>
          </a:bodyPr>
          <a:lstStyle/>
          <a:p>
            <a:pPr algn="l"/>
            <a:r>
              <a:rPr lang="en-US" sz="2000" dirty="0" smtClean="0">
                <a:latin typeface="Times New Roman" panose="02020603050405020304" pitchFamily="18" charset="0"/>
                <a:cs typeface="Times New Roman" panose="02020603050405020304" pitchFamily="18" charset="0"/>
              </a:rPr>
              <a:t>Table </a:t>
            </a:r>
            <a:r>
              <a:rPr lang="en-US" sz="2000" dirty="0">
                <a:latin typeface="Times New Roman" panose="02020603050405020304" pitchFamily="18" charset="0"/>
                <a:cs typeface="Times New Roman" panose="02020603050405020304" pitchFamily="18" charset="0"/>
              </a:rPr>
              <a:t>4.1 and Figure 4.1 show the mean ± SD of fat level expressed as kg in body of non-hair loss individuals cases and Hair loss patient. Also Table </a:t>
            </a:r>
            <a:r>
              <a:rPr lang="en-US" sz="2000" dirty="0" smtClean="0">
                <a:latin typeface="Times New Roman" panose="02020603050405020304" pitchFamily="18" charset="0"/>
                <a:cs typeface="Times New Roman" panose="02020603050405020304" pitchFamily="18" charset="0"/>
              </a:rPr>
              <a:t>4.1 show </a:t>
            </a:r>
            <a:r>
              <a:rPr lang="en-US" sz="2000" dirty="0">
                <a:latin typeface="Times New Roman" panose="02020603050405020304" pitchFamily="18" charset="0"/>
                <a:cs typeface="Times New Roman" panose="02020603050405020304" pitchFamily="18" charset="0"/>
              </a:rPr>
              <a:t>the body fat mass calculation and student t-test for body fat mass levels in body of all groups studied. (Calculation were carried by taking the mean ± SD of non-hair loss individuals cases). In this study, The results presented The body fat mass levels in hair loss patients were significantly increased when compared to non-hair loss individuals cases (p&lt;0.05). </a:t>
            </a:r>
            <a:endParaRPr lang="tr-TR" sz="2000" dirty="0">
              <a:latin typeface="Times New Roman" panose="02020603050405020304" pitchFamily="18" charset="0"/>
              <a:cs typeface="Times New Roman" panose="02020603050405020304" pitchFamily="18" charset="0"/>
            </a:endParaRPr>
          </a:p>
        </p:txBody>
      </p:sp>
      <p:sp>
        <p:nvSpPr>
          <p:cNvPr id="4" name="مستطيل 3"/>
          <p:cNvSpPr/>
          <p:nvPr/>
        </p:nvSpPr>
        <p:spPr>
          <a:xfrm>
            <a:off x="839978" y="5764216"/>
            <a:ext cx="5199743" cy="840230"/>
          </a:xfrm>
          <a:prstGeom prst="rect">
            <a:avLst/>
          </a:prstGeom>
        </p:spPr>
        <p:txBody>
          <a:bodyPr wrap="square">
            <a:spAutoFit/>
          </a:bodyPr>
          <a:lstStyle/>
          <a:p>
            <a:pPr lvl="0" defTabSz="914400" rtl="1">
              <a:lnSpc>
                <a:spcPct val="90000"/>
              </a:lnSpc>
              <a:spcBef>
                <a:spcPts val="1200"/>
              </a:spcBef>
              <a:spcAft>
                <a:spcPts val="200"/>
              </a:spcAft>
              <a:buClr>
                <a:srgbClr val="1CADE4"/>
              </a:buClr>
              <a:buSzPct val="100000"/>
            </a:pPr>
            <a:r>
              <a:rPr lang="en-US" dirty="0">
                <a:solidFill>
                  <a:prstClr val="black"/>
                </a:solidFill>
                <a:latin typeface="Times New Roman" panose="02020603050405020304" pitchFamily="18" charset="0"/>
                <a:cs typeface="Times New Roman" panose="02020603050405020304" pitchFamily="18" charset="0"/>
              </a:rPr>
              <a:t>Table ‎4.1 Bio statistical calculation and student t-test for body fat mass levels in body of non-hair loss individuals cases and hair loss patients</a:t>
            </a:r>
          </a:p>
        </p:txBody>
      </p:sp>
      <p:graphicFrame>
        <p:nvGraphicFramePr>
          <p:cNvPr id="5" name="جدول 4"/>
          <p:cNvGraphicFramePr>
            <a:graphicFrameLocks noGrp="1"/>
          </p:cNvGraphicFramePr>
          <p:nvPr>
            <p:extLst>
              <p:ext uri="{D42A27DB-BD31-4B8C-83A1-F6EECF244321}">
                <p14:modId xmlns:p14="http://schemas.microsoft.com/office/powerpoint/2010/main" val="4057448659"/>
              </p:ext>
            </p:extLst>
          </p:nvPr>
        </p:nvGraphicFramePr>
        <p:xfrm>
          <a:off x="1083999" y="3492210"/>
          <a:ext cx="4711700" cy="2116080"/>
        </p:xfrm>
        <a:graphic>
          <a:graphicData uri="http://schemas.openxmlformats.org/drawingml/2006/table">
            <a:tbl>
              <a:tblPr firstRow="1" firstCol="1" bandRow="1"/>
              <a:tblGrid>
                <a:gridCol w="2009938"/>
                <a:gridCol w="1609977"/>
                <a:gridCol w="1091785"/>
              </a:tblGrid>
              <a:tr h="542951">
                <a:tc>
                  <a:txBody>
                    <a:bodyPr/>
                    <a:lstStyle/>
                    <a:p>
                      <a:pPr>
                        <a:lnSpc>
                          <a:spcPct val="115000"/>
                        </a:lnSpc>
                        <a:spcAft>
                          <a:spcPts val="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FAT (kg)</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NON-HAIR LOSS INDIVITUALS CASES</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HAIR LOSS PATIENT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12">
                <a:tc>
                  <a:txBody>
                    <a:bodyPr/>
                    <a:lstStyle/>
                    <a:p>
                      <a:pP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Sample size n</a:t>
                      </a:r>
                      <a:r>
                        <a:rPr lang="tr-TR" sz="1000" baseline="-25000" dirty="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12">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Mean ± SD</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15.11 ± 4.66</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23.55 ± 8.70</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069">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Standard error of the mean SX</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1.47</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1.58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12">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Confidence interval of mean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12.16 </a:t>
                      </a:r>
                      <a:r>
                        <a:rPr lang="tr-TR" sz="1000" baseline="30000" dirty="0">
                          <a:effectLst/>
                          <a:latin typeface="Times New Roman" panose="02020603050405020304" pitchFamily="18" charset="0"/>
                          <a:ea typeface="Times New Roman" panose="02020603050405020304" pitchFamily="18" charset="0"/>
                          <a:cs typeface="Arial" panose="020B0604020202020204" pitchFamily="34" charset="0"/>
                        </a:rPr>
                        <a:t>_ </a:t>
                      </a:r>
                      <a:r>
                        <a:rPr lang="tr-TR" sz="1000" dirty="0">
                          <a:effectLst/>
                          <a:latin typeface="Times New Roman" panose="02020603050405020304" pitchFamily="18" charset="0"/>
                          <a:ea typeface="Times New Roman" panose="02020603050405020304" pitchFamily="18" charset="0"/>
                          <a:cs typeface="Arial" panose="020B0604020202020204" pitchFamily="34" charset="0"/>
                        </a:rPr>
                        <a:t>18.05</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20.37 – 26.72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12">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t-test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3.035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12">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Probability (p value)</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&lt;0.05</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مستطيل 5"/>
          <p:cNvSpPr/>
          <p:nvPr/>
        </p:nvSpPr>
        <p:spPr>
          <a:xfrm>
            <a:off x="6515100" y="5860143"/>
            <a:ext cx="5096329"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Figure ‎4.1 Fat mass levels in body of non-hair loss individuals cases and hair loss patients (Mean ± SD)</a:t>
            </a:r>
          </a:p>
        </p:txBody>
      </p:sp>
      <p:graphicFrame>
        <p:nvGraphicFramePr>
          <p:cNvPr id="7" name="مخطط 6"/>
          <p:cNvGraphicFramePr/>
          <p:nvPr>
            <p:extLst>
              <p:ext uri="{D42A27DB-BD31-4B8C-83A1-F6EECF244321}">
                <p14:modId xmlns:p14="http://schemas.microsoft.com/office/powerpoint/2010/main" val="2257197325"/>
              </p:ext>
            </p:extLst>
          </p:nvPr>
        </p:nvGraphicFramePr>
        <p:xfrm>
          <a:off x="6800850" y="3512457"/>
          <a:ext cx="4241800" cy="22149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178143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1024128" y="818243"/>
            <a:ext cx="11078972" cy="937986"/>
          </a:xfrm>
        </p:spPr>
        <p:txBody>
          <a:bodyPr>
            <a:normAutofit/>
          </a:bodyPr>
          <a:lstStyle/>
          <a:p>
            <a:pPr algn="l"/>
            <a:r>
              <a:rPr lang="en-US" sz="2000" dirty="0">
                <a:latin typeface="Times New Roman" panose="02020603050405020304" pitchFamily="18" charset="0"/>
                <a:cs typeface="Times New Roman" panose="02020603050405020304" pitchFamily="18" charset="0"/>
              </a:rPr>
              <a:t>Figure 4.2 illustrates the distribution of body fat mass levels in body of non-hair loss individuals and hair loss patients. Among patient group, 16.6% had of body fat mass level in body lies within the range of non hair loss individuals and 83.3% their of body fat mass levels shows increased level. </a:t>
            </a:r>
            <a:endParaRPr lang="tr-TR" sz="2000" dirty="0">
              <a:latin typeface="Times New Roman" panose="02020603050405020304" pitchFamily="18" charset="0"/>
              <a:cs typeface="Times New Roman" panose="02020603050405020304" pitchFamily="18" charset="0"/>
            </a:endParaRPr>
          </a:p>
        </p:txBody>
      </p:sp>
      <p:sp>
        <p:nvSpPr>
          <p:cNvPr id="4" name="مستطيل 3"/>
          <p:cNvSpPr/>
          <p:nvPr/>
        </p:nvSpPr>
        <p:spPr>
          <a:xfrm>
            <a:off x="6563614" y="5349125"/>
            <a:ext cx="5539486"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Figure ‎4.2 Distribution of fat levels of non-hair loss individuals and hair loss patient</a:t>
            </a:r>
            <a:endParaRPr lang="ar-IQ" dirty="0">
              <a:latin typeface="Times New Roman" panose="02020603050405020304" pitchFamily="18" charset="0"/>
              <a:cs typeface="Times New Roman" panose="02020603050405020304" pitchFamily="18" charset="0"/>
            </a:endParaRPr>
          </a:p>
        </p:txBody>
      </p:sp>
      <p:graphicFrame>
        <p:nvGraphicFramePr>
          <p:cNvPr id="5" name="مخطط 4"/>
          <p:cNvGraphicFramePr/>
          <p:nvPr>
            <p:extLst>
              <p:ext uri="{D42A27DB-BD31-4B8C-83A1-F6EECF244321}">
                <p14:modId xmlns:p14="http://schemas.microsoft.com/office/powerpoint/2010/main" val="995022749"/>
              </p:ext>
            </p:extLst>
          </p:nvPr>
        </p:nvGraphicFramePr>
        <p:xfrm>
          <a:off x="6335014" y="2235201"/>
          <a:ext cx="2647950" cy="28609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مخطط 5"/>
          <p:cNvGraphicFramePr/>
          <p:nvPr>
            <p:extLst>
              <p:ext uri="{D42A27DB-BD31-4B8C-83A1-F6EECF244321}">
                <p14:modId xmlns:p14="http://schemas.microsoft.com/office/powerpoint/2010/main" val="1930737913"/>
              </p:ext>
            </p:extLst>
          </p:nvPr>
        </p:nvGraphicFramePr>
        <p:xfrm>
          <a:off x="8998857" y="2249714"/>
          <a:ext cx="2729575" cy="2849336"/>
        </p:xfrm>
        <a:graphic>
          <a:graphicData uri="http://schemas.openxmlformats.org/drawingml/2006/chart">
            <c:chart xmlns:c="http://schemas.openxmlformats.org/drawingml/2006/chart" xmlns:r="http://schemas.openxmlformats.org/officeDocument/2006/relationships" r:id="rId3"/>
          </a:graphicData>
        </a:graphic>
      </p:graphicFrame>
      <p:sp>
        <p:nvSpPr>
          <p:cNvPr id="7" name="مستطيل 6"/>
          <p:cNvSpPr/>
          <p:nvPr/>
        </p:nvSpPr>
        <p:spPr>
          <a:xfrm>
            <a:off x="1024128" y="1886639"/>
            <a:ext cx="5310886" cy="4093428"/>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The reasons for the increased body fat mass levels in patients with hair loss. Body fat mass are important determinants of metabolic health at the population level. Adipose tissue failure affects the distribution of body fat and insulin resistance, which in turn affects the transfer of oxygen to several cell types, including hair cells. It is possible to suffer from hair loss as a side effect of obesity. This is what Goossens say: (Goossens 2017). Because no one had previously looked at the link between hair loss and body fat mass, so our study considered original study about the subject.</a:t>
            </a:r>
            <a:endParaRPr lang="ar-IQ"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4352374"/>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E91A32A-16B8-4835-AD63-77CD1E19240A}"/>
              </a:ext>
            </a:extLst>
          </p:cNvPr>
          <p:cNvSpPr>
            <a:spLocks noGrp="1"/>
          </p:cNvSpPr>
          <p:nvPr>
            <p:ph type="title"/>
          </p:nvPr>
        </p:nvSpPr>
        <p:spPr>
          <a:xfrm>
            <a:off x="963821" y="685561"/>
            <a:ext cx="4508065" cy="847651"/>
          </a:xfrm>
        </p:spPr>
        <p:txBody>
          <a:bodyPr>
            <a:noAutofit/>
          </a:bodyPr>
          <a:lstStyle/>
          <a:p>
            <a:r>
              <a:rPr lang="tr-TR" sz="4400" dirty="0"/>
              <a:t>Basal metabolic rate</a:t>
            </a:r>
          </a:p>
        </p:txBody>
      </p:sp>
      <p:sp>
        <p:nvSpPr>
          <p:cNvPr id="3" name="İçerik Yer Tutucusu 2">
            <a:extLst>
              <a:ext uri="{FF2B5EF4-FFF2-40B4-BE49-F238E27FC236}">
                <a16:creationId xmlns="" xmlns:a16="http://schemas.microsoft.com/office/drawing/2014/main" id="{38AD26EC-E14D-4259-BA9A-451366745BA5}"/>
              </a:ext>
            </a:extLst>
          </p:cNvPr>
          <p:cNvSpPr>
            <a:spLocks noGrp="1"/>
          </p:cNvSpPr>
          <p:nvPr>
            <p:ph idx="1"/>
          </p:nvPr>
        </p:nvSpPr>
        <p:spPr>
          <a:xfrm>
            <a:off x="802785" y="1533212"/>
            <a:ext cx="11363816" cy="2066331"/>
          </a:xfrm>
        </p:spPr>
        <p:txBody>
          <a:bodyPr>
            <a:normAutofit/>
          </a:bodyPr>
          <a:lstStyle/>
          <a:p>
            <a:pPr marL="0" indent="0" algn="l">
              <a:buNone/>
            </a:pPr>
            <a:r>
              <a:rPr lang="en-US" sz="2000" smtClean="0">
                <a:latin typeface="Times New Roman" panose="02020603050405020304" pitchFamily="18" charset="0"/>
                <a:cs typeface="Times New Roman" panose="02020603050405020304" pitchFamily="18" charset="0"/>
              </a:rPr>
              <a:t>Table </a:t>
            </a:r>
            <a:r>
              <a:rPr lang="en-US" sz="2000">
                <a:latin typeface="Times New Roman" panose="02020603050405020304" pitchFamily="18" charset="0"/>
                <a:cs typeface="Times New Roman" panose="02020603050405020304" pitchFamily="18" charset="0"/>
              </a:rPr>
              <a:t> </a:t>
            </a:r>
            <a:r>
              <a:rPr lang="en-US" sz="2000" smtClean="0">
                <a:latin typeface="Times New Roman" panose="02020603050405020304" pitchFamily="18" charset="0"/>
                <a:cs typeface="Times New Roman" panose="02020603050405020304" pitchFamily="18" charset="0"/>
              </a:rPr>
              <a:t>4.2 and </a:t>
            </a:r>
            <a:r>
              <a:rPr lang="en-US" sz="2000">
                <a:latin typeface="Times New Roman" panose="02020603050405020304" pitchFamily="18" charset="0"/>
                <a:cs typeface="Times New Roman" panose="02020603050405020304" pitchFamily="18" charset="0"/>
              </a:rPr>
              <a:t>figure  </a:t>
            </a:r>
            <a:r>
              <a:rPr lang="en-US" sz="2000" smtClean="0">
                <a:latin typeface="Times New Roman" panose="02020603050405020304" pitchFamily="18" charset="0"/>
                <a:cs typeface="Times New Roman" panose="02020603050405020304" pitchFamily="18" charset="0"/>
              </a:rPr>
              <a:t>4.3  </a:t>
            </a:r>
            <a:r>
              <a:rPr lang="en-US" sz="2000" dirty="0">
                <a:latin typeface="Times New Roman" panose="02020603050405020304" pitchFamily="18" charset="0"/>
                <a:cs typeface="Times New Roman" panose="02020603050405020304" pitchFamily="18" charset="0"/>
              </a:rPr>
              <a:t>show the mean ± SD of Basal Metabolic rate level expressed as Kcal in body of non-hair loss individuals cases and hair loss patients also </a:t>
            </a:r>
            <a:r>
              <a:rPr lang="en-US" sz="2000">
                <a:latin typeface="Times New Roman" panose="02020603050405020304" pitchFamily="18" charset="0"/>
                <a:cs typeface="Times New Roman" panose="02020603050405020304" pitchFamily="18" charset="0"/>
              </a:rPr>
              <a:t>table  </a:t>
            </a:r>
            <a:r>
              <a:rPr lang="en-US" sz="2000" smtClean="0">
                <a:latin typeface="Times New Roman" panose="02020603050405020304" pitchFamily="18" charset="0"/>
                <a:cs typeface="Times New Roman" panose="02020603050405020304" pitchFamily="18" charset="0"/>
              </a:rPr>
              <a:t>4.2 show </a:t>
            </a:r>
            <a:r>
              <a:rPr lang="en-US" sz="2000" dirty="0">
                <a:latin typeface="Times New Roman" panose="02020603050405020304" pitchFamily="18" charset="0"/>
                <a:cs typeface="Times New Roman" panose="02020603050405020304" pitchFamily="18" charset="0"/>
              </a:rPr>
              <a:t>the Basal Metabolic rate calculation and student t-test for Basal Metabolic rate levels in body of all groups studied. (Calculation were carried by taking the mean ± SD of non-hair loss individuals cases). The Basal Metabolic rate levels in Hair loss patients was non significant when compared to non-hair loss individuals cases (p&lt;0.05). There is no recent studies concern the relationship between hair loss and Basal Metabolic rate levels so our study considered original study about the subject.</a:t>
            </a:r>
            <a:endParaRPr lang="tr-TR" sz="2000" dirty="0">
              <a:latin typeface="Times New Roman" panose="02020603050405020304" pitchFamily="18" charset="0"/>
              <a:cs typeface="Times New Roman" panose="02020603050405020304" pitchFamily="18" charset="0"/>
            </a:endParaRPr>
          </a:p>
        </p:txBody>
      </p:sp>
      <p:sp>
        <p:nvSpPr>
          <p:cNvPr id="4" name="مستطيل 3"/>
          <p:cNvSpPr/>
          <p:nvPr/>
        </p:nvSpPr>
        <p:spPr>
          <a:xfrm>
            <a:off x="715264" y="5810712"/>
            <a:ext cx="5769429" cy="923330"/>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Table ‎4.2 Bio statistical calculation and student t-test for body Basal Metabolic rate levels in body of non-hair loss individuals cases, and hair loss patients</a:t>
            </a:r>
            <a:endParaRPr lang="ar-IQ" dirty="0">
              <a:latin typeface="Times New Roman" panose="02020603050405020304" pitchFamily="18" charset="0"/>
              <a:cs typeface="Times New Roman" panose="02020603050405020304" pitchFamily="18" charset="0"/>
            </a:endParaRPr>
          </a:p>
        </p:txBody>
      </p:sp>
      <p:graphicFrame>
        <p:nvGraphicFramePr>
          <p:cNvPr id="5" name="جدول 4"/>
          <p:cNvGraphicFramePr>
            <a:graphicFrameLocks noGrp="1"/>
          </p:cNvGraphicFramePr>
          <p:nvPr>
            <p:extLst>
              <p:ext uri="{D42A27DB-BD31-4B8C-83A1-F6EECF244321}">
                <p14:modId xmlns:p14="http://schemas.microsoft.com/office/powerpoint/2010/main" val="645490961"/>
              </p:ext>
            </p:extLst>
          </p:nvPr>
        </p:nvGraphicFramePr>
        <p:xfrm>
          <a:off x="802785" y="3701146"/>
          <a:ext cx="4328795" cy="2041971"/>
        </p:xfrm>
        <a:graphic>
          <a:graphicData uri="http://schemas.openxmlformats.org/drawingml/2006/table">
            <a:tbl>
              <a:tblPr firstRow="1" firstCol="1" bandRow="1"/>
              <a:tblGrid>
                <a:gridCol w="1757045"/>
                <a:gridCol w="1485900"/>
                <a:gridCol w="1085850"/>
              </a:tblGrid>
              <a:tr h="510495">
                <a:tc>
                  <a:txBody>
                    <a:bodyPr/>
                    <a:lstStyle/>
                    <a:p>
                      <a:pPr>
                        <a:lnSpc>
                          <a:spcPct val="115000"/>
                        </a:lnSpc>
                        <a:spcAft>
                          <a:spcPts val="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BASAL METABOLIC RATE (Kcal)</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NON-HAIR LOSS INDIVIDUALS CASES</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HAIR LOSS PATIENT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246">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Sample size n</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246">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Mean ± SD</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1647.8 ± 407.10</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1644.33 ± 210.04</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246">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Standard error of the mean SX</a:t>
                      </a:r>
                      <a:r>
                        <a:rPr lang="tr-TR" sz="1000" baseline="-25000">
                          <a:effectLst/>
                          <a:latin typeface="Times New Roman" panose="02020603050405020304" pitchFamily="18" charset="0"/>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128.741</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38.398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246">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Confidence interval of mean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1389.31 </a:t>
                      </a:r>
                      <a:r>
                        <a:rPr lang="tr-TR" sz="1000" baseline="30000">
                          <a:effectLst/>
                          <a:latin typeface="Times New Roman" panose="02020603050405020304" pitchFamily="18" charset="0"/>
                          <a:ea typeface="Times New Roman" panose="02020603050405020304" pitchFamily="18" charset="0"/>
                          <a:cs typeface="Arial" panose="020B0604020202020204" pitchFamily="34" charset="0"/>
                        </a:rPr>
                        <a:t>_ </a:t>
                      </a:r>
                      <a:r>
                        <a:rPr lang="tr-TR" sz="1000">
                          <a:effectLst/>
                          <a:latin typeface="Times New Roman" panose="02020603050405020304" pitchFamily="18" charset="0"/>
                          <a:ea typeface="Times New Roman" panose="02020603050405020304" pitchFamily="18" charset="0"/>
                          <a:cs typeface="Arial" panose="020B0604020202020204" pitchFamily="34" charset="0"/>
                        </a:rPr>
                        <a:t>1904.28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1567.2 – 1721.12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246">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t-test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0.1583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246">
                <a:tc>
                  <a:txBody>
                    <a:bodyPr/>
                    <a:lstStyle/>
                    <a:p>
                      <a:pPr>
                        <a:lnSpc>
                          <a:spcPct val="115000"/>
                        </a:lnSpc>
                        <a:spcAft>
                          <a:spcPts val="0"/>
                        </a:spcAft>
                      </a:pPr>
                      <a:r>
                        <a:rPr lang="tr-TR" sz="1000">
                          <a:effectLst/>
                          <a:latin typeface="Times New Roman" panose="02020603050405020304" pitchFamily="18" charset="0"/>
                          <a:ea typeface="Times New Roman" panose="02020603050405020304" pitchFamily="18" charset="0"/>
                          <a:cs typeface="Arial" panose="020B0604020202020204" pitchFamily="34" charset="0"/>
                        </a:rPr>
                        <a:t>Probability (p value)</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effectLst/>
                          <a:latin typeface="Times New Roman" panose="02020603050405020304" pitchFamily="18" charset="0"/>
                          <a:ea typeface="Times New Roman" panose="02020603050405020304" pitchFamily="18" charset="0"/>
                          <a:cs typeface="Arial" panose="020B0604020202020204" pitchFamily="34" charset="0"/>
                        </a:rPr>
                        <a:t>NS*</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مستطيل 6"/>
          <p:cNvSpPr/>
          <p:nvPr/>
        </p:nvSpPr>
        <p:spPr>
          <a:xfrm>
            <a:off x="6484693" y="5949211"/>
            <a:ext cx="5508172"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Figure ‎4.3 Basal metabolic rate levels in body of non-hair loss indivituals cases, and hair loss patients (Mean ± SD)</a:t>
            </a:r>
            <a:endParaRPr lang="ar-IQ" dirty="0">
              <a:latin typeface="Times New Roman" panose="02020603050405020304" pitchFamily="18" charset="0"/>
              <a:cs typeface="Times New Roman" panose="02020603050405020304" pitchFamily="18" charset="0"/>
            </a:endParaRPr>
          </a:p>
        </p:txBody>
      </p:sp>
      <p:graphicFrame>
        <p:nvGraphicFramePr>
          <p:cNvPr id="8" name="مخطط 7"/>
          <p:cNvGraphicFramePr/>
          <p:nvPr>
            <p:extLst>
              <p:ext uri="{D42A27DB-BD31-4B8C-83A1-F6EECF244321}">
                <p14:modId xmlns:p14="http://schemas.microsoft.com/office/powerpoint/2010/main" val="864976867"/>
              </p:ext>
            </p:extLst>
          </p:nvPr>
        </p:nvGraphicFramePr>
        <p:xfrm>
          <a:off x="6630306" y="3656226"/>
          <a:ext cx="4305300" cy="20978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3994915"/>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E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E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8068</TotalTime>
  <Words>4314</Words>
  <Application>Microsoft Office PowerPoint</Application>
  <PresentationFormat>ملء الشاشة</PresentationFormat>
  <Paragraphs>296</Paragraphs>
  <Slides>21</Slides>
  <Notes>3</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21</vt:i4>
      </vt:variant>
    </vt:vector>
  </HeadingPairs>
  <TitlesOfParts>
    <vt:vector size="28" baseType="lpstr">
      <vt:lpstr>Arial</vt:lpstr>
      <vt:lpstr>Calibri</vt:lpstr>
      <vt:lpstr>Times New Roman</vt:lpstr>
      <vt:lpstr>Tw Cen MT</vt:lpstr>
      <vt:lpstr>Tw Cen MT Condensed</vt:lpstr>
      <vt:lpstr>Wingdings 3</vt:lpstr>
      <vt:lpstr>Entegral</vt:lpstr>
      <vt:lpstr>  BODY COMPOSITIONANALYSIS,BLOOD PRESSURE, VIT D3, FERRITIN, IRON, TSH AND CBC IN SERA OF PATIENTS WITH HAIR LOSS  </vt:lpstr>
      <vt:lpstr>Aım of the thesıs</vt:lpstr>
      <vt:lpstr>HAIR LOSS PATIENTS</vt:lpstr>
      <vt:lpstr>عرض تقديمي في PowerPoint</vt:lpstr>
      <vt:lpstr>Materıal&amp;Methods</vt:lpstr>
      <vt:lpstr>Blood pressure measurements</vt:lpstr>
      <vt:lpstr>Body fat mass levels</vt:lpstr>
      <vt:lpstr>عرض تقديمي في PowerPoint</vt:lpstr>
      <vt:lpstr>Basal metabolic rate</vt:lpstr>
      <vt:lpstr>Serum vitamin D3</vt:lpstr>
      <vt:lpstr>عرض تقديمي في PowerPoint</vt:lpstr>
      <vt:lpstr>Serum ferritin</vt:lpstr>
      <vt:lpstr>عرض تقديمي في PowerPoint</vt:lpstr>
      <vt:lpstr>Serum iron</vt:lpstr>
      <vt:lpstr>Thyroid stimulating hormone serum</vt:lpstr>
      <vt:lpstr>Hematocrit HCT level</vt:lpstr>
      <vt:lpstr>عرض تقديمي في PowerPoint</vt:lpstr>
      <vt:lpstr>Hemoglobin Hb level </vt:lpstr>
      <vt:lpstr>Conclusions</vt:lpstr>
      <vt:lpstr>The Orginal Think in This Study </vt:lpstr>
      <vt:lpstr> THANKS FOR YOUR PARTICIPATION AND PATIENCE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Thesıs Tıtle</dc:title>
  <dc:creator>volkan eyüpoğlu</dc:creator>
  <cp:lastModifiedBy>حساب Microsoft</cp:lastModifiedBy>
  <cp:revision>81</cp:revision>
  <dcterms:created xsi:type="dcterms:W3CDTF">2022-02-02T10:38:49Z</dcterms:created>
  <dcterms:modified xsi:type="dcterms:W3CDTF">2022-05-15T20:07:06Z</dcterms:modified>
</cp:coreProperties>
</file>