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2" r:id="rId17"/>
    <p:sldId id="274" r:id="rId18"/>
    <p:sldId id="283" r:id="rId19"/>
    <p:sldId id="282" r:id="rId20"/>
    <p:sldId id="275" r:id="rId21"/>
    <p:sldId id="284" r:id="rId22"/>
    <p:sldId id="285" r:id="rId23"/>
    <p:sldId id="286" r:id="rId24"/>
    <p:sldId id="276" r:id="rId25"/>
    <p:sldId id="287" r:id="rId26"/>
    <p:sldId id="279" r:id="rId27"/>
    <p:sldId id="288" r:id="rId28"/>
    <p:sldId id="289" r:id="rId29"/>
    <p:sldId id="277" r:id="rId30"/>
    <p:sldId id="290" r:id="rId31"/>
    <p:sldId id="291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61" d="100"/>
          <a:sy n="61" d="100"/>
        </p:scale>
        <p:origin x="6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BA6D2-E15F-44D9-A325-B54B5778D48D}" type="datetimeFigureOut">
              <a:rPr lang="tr-TR" smtClean="0"/>
              <a:t>13.05.2022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19F8F-39D7-4392-A6A4-66CC0813DB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6242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E19F8F-39D7-4392-A6A4-66CC0813DB0D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634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40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2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8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556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60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2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65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89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90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83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18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0F319-1CA4-46DE-81C1-BC8B6F471634}" type="datetimeFigureOut">
              <a:rPr lang="tr-TR" smtClean="0"/>
              <a:t>12.05.2022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3EB43-6BE6-4D8E-943F-357B637AE0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63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HOLD&#304;NGLER/ALARK/D&#246;nem4%20Ekler/2021.pdf" TargetMode="External"/><Relationship Id="rId2" Type="http://schemas.openxmlformats.org/officeDocument/2006/relationships/hyperlink" Target="../HOLD&#304;NGLER/TKFEN/D&#246;nem4%20Ekler/(0)TKFEN31122020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38EAF1-BC1A-B4E7-47C4-6388E46093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955308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TFRS 8 Kapsamında Faaliyet Bölümlerine Göre Mali Tablo Analizi: </a:t>
            </a:r>
            <a:br>
              <a:rPr lang="tr-T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Holding Örneği</a:t>
            </a:r>
            <a:b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1C8D7A-346E-37D6-2A09-80A62033D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4869160"/>
            <a:ext cx="6400800" cy="1752600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Dr.Öğr.Üyesi Serkan YÜCEL</a:t>
            </a:r>
          </a:p>
          <a:p>
            <a:r>
              <a:rPr lang="tr-TR" sz="2400" dirty="0">
                <a:solidFill>
                  <a:schemeClr val="tx1"/>
                </a:solidFill>
              </a:rPr>
              <a:t>Düzce Üniversitesi</a:t>
            </a:r>
          </a:p>
          <a:p>
            <a:r>
              <a:rPr lang="tr-TR" sz="2400" dirty="0">
                <a:solidFill>
                  <a:schemeClr val="tx1"/>
                </a:solidFill>
              </a:rPr>
              <a:t>Akçakoca Meslek Yüksekokulu</a:t>
            </a:r>
          </a:p>
        </p:txBody>
      </p:sp>
    </p:spTree>
    <p:extLst>
      <p:ext uri="{BB962C8B-B14F-4D97-AF65-F5344CB8AC3E}">
        <p14:creationId xmlns:p14="http://schemas.microsoft.com/office/powerpoint/2010/main" val="3336021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C3A59427-786A-61D0-59F4-5E6ECAB4F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842314"/>
              </p:ext>
            </p:extLst>
          </p:nvPr>
        </p:nvGraphicFramePr>
        <p:xfrm>
          <a:off x="683568" y="620688"/>
          <a:ext cx="8064896" cy="5688635"/>
        </p:xfrm>
        <a:graphic>
          <a:graphicData uri="http://schemas.openxmlformats.org/drawingml/2006/table">
            <a:tbl>
              <a:tblPr firstRow="1" firstCol="1" bandRow="1"/>
              <a:tblGrid>
                <a:gridCol w="3312368">
                  <a:extLst>
                    <a:ext uri="{9D8B030D-6E8A-4147-A177-3AD203B41FA5}">
                      <a16:colId xmlns:a16="http://schemas.microsoft.com/office/drawing/2014/main" val="4119731882"/>
                    </a:ext>
                  </a:extLst>
                </a:gridCol>
                <a:gridCol w="1237912">
                  <a:extLst>
                    <a:ext uri="{9D8B030D-6E8A-4147-A177-3AD203B41FA5}">
                      <a16:colId xmlns:a16="http://schemas.microsoft.com/office/drawing/2014/main" val="1893358656"/>
                    </a:ext>
                  </a:extLst>
                </a:gridCol>
                <a:gridCol w="2233700">
                  <a:extLst>
                    <a:ext uri="{9D8B030D-6E8A-4147-A177-3AD203B41FA5}">
                      <a16:colId xmlns:a16="http://schemas.microsoft.com/office/drawing/2014/main" val="3978727045"/>
                    </a:ext>
                  </a:extLst>
                </a:gridCol>
                <a:gridCol w="1280916">
                  <a:extLst>
                    <a:ext uri="{9D8B030D-6E8A-4147-A177-3AD203B41FA5}">
                      <a16:colId xmlns:a16="http://schemas.microsoft.com/office/drawing/2014/main" val="1648543923"/>
                    </a:ext>
                  </a:extLst>
                </a:gridCol>
              </a:tblGrid>
              <a:tr h="621846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HOLDİNG ADI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BÖLÜM SAYISI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133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HOLDİNG ADI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BÖLÜM SAYISI</a:t>
                      </a:r>
                      <a:endParaRPr lang="tr-TR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95718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 ANADOLU GRUBU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İŞBİR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615609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ALARKO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İTTİFAK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247842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AVRUPA YATIRIM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KOÇ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023995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COSMOS YATIRIM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KERVANSARAY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84354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DENGE YATIRIM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BERA </a:t>
                      </a:r>
                      <a:endParaRPr lang="tr-T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441199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DERLÜKS YATIRIM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020131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DOĞAN ŞİRKETLER GRUBU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POLİSAN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548611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EİS ECZACIBAŞI İLAÇ, SAN.TİC.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GSD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40196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GLOBAL YATIRIM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İHLAS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339263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IŞIKLAR ENERJİ VE YAPI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İHLAS YAYIN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887367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TAV HAVALİMANLARI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TEKFEN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320395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HACI ÖMER SABANCI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TURCAS PETROL A.Ş.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540643"/>
                  </a:ext>
                </a:extLst>
              </a:tr>
              <a:tr h="378716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METEMTUR OTEL.VE TUR. İŞL.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VERUSA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82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609917"/>
                  </a:ext>
                </a:extLst>
              </a:tr>
              <a:tr h="360621">
                <a:tc>
                  <a:txBody>
                    <a:bodyPr/>
                    <a:lstStyle/>
                    <a:p>
                      <a:pPr indent="425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TÜRKİYE ŞİŞE VE CAM FAB.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29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558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538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8D0897-2954-D659-D859-E1BFFE3E9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Mali Tablo Analizine Uygun Olanlar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D56726-EFE6-4B3C-A840-1CF5D78CD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5226"/>
            <a:ext cx="8229600" cy="4958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 </a:t>
            </a:r>
          </a:p>
          <a:p>
            <a:pPr>
              <a:buFont typeface="Wingdings" panose="05000000000000000000" pitchFamily="2" charset="2"/>
              <a:buChar char="Ø"/>
              <a:tabLst>
                <a:tab pos="365125" algn="l"/>
              </a:tabLst>
            </a:pPr>
            <a:r>
              <a:rPr lang="tr-TR" sz="2400" dirty="0"/>
              <a:t>Tekfen Holding A.Ş</a:t>
            </a:r>
          </a:p>
          <a:p>
            <a:pPr>
              <a:buFont typeface="Wingdings" panose="05000000000000000000" pitchFamily="2" charset="2"/>
              <a:buChar char="Ø"/>
              <a:tabLst>
                <a:tab pos="365125" algn="l"/>
              </a:tabLst>
            </a:pPr>
            <a:r>
              <a:rPr lang="tr-TR" sz="2400" b="1" dirty="0">
                <a:highlight>
                  <a:srgbClr val="FFFF00"/>
                </a:highlight>
              </a:rPr>
              <a:t>Alarko  Holding A.Ş</a:t>
            </a:r>
          </a:p>
          <a:p>
            <a:pPr>
              <a:buFont typeface="Wingdings" panose="05000000000000000000" pitchFamily="2" charset="2"/>
              <a:buChar char="Ø"/>
              <a:tabLst>
                <a:tab pos="365125" algn="l"/>
              </a:tabLst>
            </a:pPr>
            <a:r>
              <a:rPr lang="tr-TR" sz="2400" dirty="0" err="1"/>
              <a:t>Cosmos</a:t>
            </a:r>
            <a:r>
              <a:rPr lang="tr-TR" sz="2400" dirty="0"/>
              <a:t> Yatırım  Holding A.Ş</a:t>
            </a:r>
          </a:p>
          <a:p>
            <a:pPr>
              <a:buFont typeface="Wingdings" panose="05000000000000000000" pitchFamily="2" charset="2"/>
              <a:buChar char="Ø"/>
              <a:tabLst>
                <a:tab pos="365125" algn="l"/>
              </a:tabLst>
            </a:pPr>
            <a:r>
              <a:rPr lang="tr-TR" sz="2400" dirty="0"/>
              <a:t>Işıklar Enerji Ve Yapı  Holding A.Ş</a:t>
            </a:r>
          </a:p>
          <a:p>
            <a:pPr>
              <a:buFont typeface="Wingdings" panose="05000000000000000000" pitchFamily="2" charset="2"/>
              <a:buChar char="Ø"/>
              <a:tabLst>
                <a:tab pos="365125" algn="l"/>
              </a:tabLst>
            </a:pPr>
            <a:r>
              <a:rPr lang="tr-TR" sz="2400" dirty="0"/>
              <a:t>Hacı Ömer Sabancı  Holding A.Ş</a:t>
            </a:r>
          </a:p>
          <a:p>
            <a:pPr marL="0" indent="0">
              <a:buNone/>
              <a:tabLst>
                <a:tab pos="365125" algn="l"/>
              </a:tabLst>
            </a:pPr>
            <a:endParaRPr lang="tr-TR" sz="2400" dirty="0"/>
          </a:p>
          <a:p>
            <a:pPr marL="0" indent="0">
              <a:buNone/>
            </a:pPr>
            <a:r>
              <a:rPr lang="tr-TR" sz="2400" dirty="0">
                <a:hlinkClick r:id="rId2" action="ppaction://hlinkfile"/>
              </a:rPr>
              <a:t>..\HOLDİNGLER\TKFEN\Dönem4 Ekler\(0)TKFEN31122020.pdf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>
                <a:hlinkClick r:id="rId3" action="ppaction://hlinkfile"/>
              </a:rPr>
              <a:t>..\HOLDİNGLER\ALARK\Dönem4 Ekler\2021.pdf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28045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F3B51D-7503-BB55-6CC4-87BE6102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953"/>
            <a:ext cx="8229600" cy="787527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Çalışmada Hesaplanan Oranlar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37B9A7D0-62B9-20FE-803F-1C9333050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262117"/>
              </p:ext>
            </p:extLst>
          </p:nvPr>
        </p:nvGraphicFramePr>
        <p:xfrm>
          <a:off x="457200" y="1844824"/>
          <a:ext cx="8496944" cy="4104459"/>
        </p:xfrm>
        <a:graphic>
          <a:graphicData uri="http://schemas.openxmlformats.org/drawingml/2006/table">
            <a:tbl>
              <a:tblPr firstRow="1" firstCol="1" bandRow="1"/>
              <a:tblGrid>
                <a:gridCol w="1008112">
                  <a:extLst>
                    <a:ext uri="{9D8B030D-6E8A-4147-A177-3AD203B41FA5}">
                      <a16:colId xmlns:a16="http://schemas.microsoft.com/office/drawing/2014/main" val="3257223844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231038759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657529058"/>
                    </a:ext>
                  </a:extLst>
                </a:gridCol>
              </a:tblGrid>
              <a:tr h="64477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Oran Adı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Hesaplanması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702064"/>
                  </a:ext>
                </a:extLst>
              </a:tr>
              <a:tr h="424620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33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Cari Oran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2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Dönen V./KVYK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936167"/>
                  </a:ext>
                </a:extLst>
              </a:tr>
              <a:tr h="487348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33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Nakit Oran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2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(Hazır Değerler+ Serbest Menkul Kıymetler) /KVYK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639935"/>
                  </a:ext>
                </a:extLst>
              </a:tr>
              <a:tr h="424620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SDH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33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Stok Devir Hızı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2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Satışların Maliyeti/ Ortalama Stok Miktarı)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8817662"/>
                  </a:ext>
                </a:extLst>
              </a:tr>
              <a:tr h="424620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AKDH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33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Aktif Devir Hızı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2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 Satışlar/ Aktif Toplamı)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158830"/>
                  </a:ext>
                </a:extLst>
              </a:tr>
              <a:tr h="424620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33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Kaldıraç Oranı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2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Borç / Toplam Varlık)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902433"/>
                  </a:ext>
                </a:extLst>
              </a:tr>
              <a:tr h="424620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33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Finansman Oranı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2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Özkaynaklar / Toplam Borç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191182"/>
                  </a:ext>
                </a:extLst>
              </a:tr>
              <a:tr h="424620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33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Aktif Karlılık Oranı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2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 Net Kârı / Aktif toplamı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56559"/>
                  </a:ext>
                </a:extLst>
              </a:tr>
              <a:tr h="424620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ÖKO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334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Özsermaye Karlılık Oranı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2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 Net Kârı / Özkaynak Toplamı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197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123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898695-91CA-3922-C65E-ED9E37EA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936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Finansal Oranlar</a:t>
            </a:r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id="{02793FF3-E96A-59D6-4827-8ADF71C4A2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238181"/>
              </p:ext>
            </p:extLst>
          </p:nvPr>
        </p:nvGraphicFramePr>
        <p:xfrm>
          <a:off x="457200" y="764704"/>
          <a:ext cx="8229600" cy="5764493"/>
        </p:xfrm>
        <a:graphic>
          <a:graphicData uri="http://schemas.openxmlformats.org/drawingml/2006/table">
            <a:tbl>
              <a:tblPr firstRow="1" firstCol="1" bandRow="1"/>
              <a:tblGrid>
                <a:gridCol w="1090464">
                  <a:extLst>
                    <a:ext uri="{9D8B030D-6E8A-4147-A177-3AD203B41FA5}">
                      <a16:colId xmlns:a16="http://schemas.microsoft.com/office/drawing/2014/main" val="2506533627"/>
                    </a:ext>
                  </a:extLst>
                </a:gridCol>
                <a:gridCol w="1908070">
                  <a:extLst>
                    <a:ext uri="{9D8B030D-6E8A-4147-A177-3AD203B41FA5}">
                      <a16:colId xmlns:a16="http://schemas.microsoft.com/office/drawing/2014/main" val="3313388077"/>
                    </a:ext>
                  </a:extLst>
                </a:gridCol>
                <a:gridCol w="597986">
                  <a:extLst>
                    <a:ext uri="{9D8B030D-6E8A-4147-A177-3AD203B41FA5}">
                      <a16:colId xmlns:a16="http://schemas.microsoft.com/office/drawing/2014/main" val="3696398865"/>
                    </a:ext>
                  </a:extLst>
                </a:gridCol>
                <a:gridCol w="743602">
                  <a:extLst>
                    <a:ext uri="{9D8B030D-6E8A-4147-A177-3AD203B41FA5}">
                      <a16:colId xmlns:a16="http://schemas.microsoft.com/office/drawing/2014/main" val="2181401582"/>
                    </a:ext>
                  </a:extLst>
                </a:gridCol>
                <a:gridCol w="743602">
                  <a:extLst>
                    <a:ext uri="{9D8B030D-6E8A-4147-A177-3AD203B41FA5}">
                      <a16:colId xmlns:a16="http://schemas.microsoft.com/office/drawing/2014/main" val="3960074632"/>
                    </a:ext>
                  </a:extLst>
                </a:gridCol>
                <a:gridCol w="581614">
                  <a:extLst>
                    <a:ext uri="{9D8B030D-6E8A-4147-A177-3AD203B41FA5}">
                      <a16:colId xmlns:a16="http://schemas.microsoft.com/office/drawing/2014/main" val="534189535"/>
                    </a:ext>
                  </a:extLst>
                </a:gridCol>
                <a:gridCol w="727230">
                  <a:extLst>
                    <a:ext uri="{9D8B030D-6E8A-4147-A177-3AD203B41FA5}">
                      <a16:colId xmlns:a16="http://schemas.microsoft.com/office/drawing/2014/main" val="4185549530"/>
                    </a:ext>
                  </a:extLst>
                </a:gridCol>
                <a:gridCol w="727230">
                  <a:extLst>
                    <a:ext uri="{9D8B030D-6E8A-4147-A177-3AD203B41FA5}">
                      <a16:colId xmlns:a16="http://schemas.microsoft.com/office/drawing/2014/main" val="1907521438"/>
                    </a:ext>
                  </a:extLst>
                </a:gridCol>
                <a:gridCol w="554901">
                  <a:extLst>
                    <a:ext uri="{9D8B030D-6E8A-4147-A177-3AD203B41FA5}">
                      <a16:colId xmlns:a16="http://schemas.microsoft.com/office/drawing/2014/main" val="2883614966"/>
                    </a:ext>
                  </a:extLst>
                </a:gridCol>
                <a:gridCol w="554901">
                  <a:extLst>
                    <a:ext uri="{9D8B030D-6E8A-4147-A177-3AD203B41FA5}">
                      <a16:colId xmlns:a16="http://schemas.microsoft.com/office/drawing/2014/main" val="4195587309"/>
                    </a:ext>
                  </a:extLst>
                </a:gridCol>
              </a:tblGrid>
              <a:tr h="4320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Yıl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Faaliyet Bölümleri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Finansal Oranlar (Kriterler)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587122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578454"/>
                  </a:ext>
                </a:extLst>
              </a:tr>
              <a:tr h="34491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44,19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39,53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7803,74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54,37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506004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29,41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-0,22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593224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76,64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368180"/>
                  </a:ext>
                </a:extLst>
              </a:tr>
              <a:tr h="1668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71,46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437765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683775"/>
                  </a:ext>
                </a:extLst>
              </a:tr>
              <a:tr h="34491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35,41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5159,45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137,99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371818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26,29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-1,70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467861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176,17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952949"/>
                  </a:ext>
                </a:extLst>
              </a:tr>
              <a:tr h="1668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67,21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023126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958708"/>
                  </a:ext>
                </a:extLst>
              </a:tr>
              <a:tr h="344914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4782,82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57,24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69390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68,03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-0,27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-0,32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-0,85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967761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314,78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562704"/>
                  </a:ext>
                </a:extLst>
              </a:tr>
              <a:tr h="16680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147,78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9,44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38164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1,07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86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344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0A9260-25E2-2A6D-BE0A-9B5057943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TOPSİS Yöntemi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4C1287-3C33-CB0F-F4C0-092BDC007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88740"/>
            <a:ext cx="8856984" cy="5494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Bir Çok Kriterli Karar Verme Yöntemidir.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u="sng" dirty="0">
                <a:solidFill>
                  <a:srgbClr val="FF0000"/>
                </a:solidFill>
              </a:rPr>
              <a:t>Şu adımlardan oluşur:</a:t>
            </a:r>
          </a:p>
          <a:p>
            <a:pPr marL="0" indent="0">
              <a:buNone/>
            </a:pPr>
            <a:endParaRPr lang="tr-TR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1: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Karar Matrisinin (A) Oluşturulması: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2: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Normalize Edilmiş Karar Matrisinin (X) Oluşturulması</a:t>
            </a:r>
          </a:p>
          <a:p>
            <a:pPr marL="0" indent="0">
              <a:buNone/>
            </a:pPr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3: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Ağırlıklı Standart Karar Matrisinin (V) Oluşturulması</a:t>
            </a:r>
          </a:p>
          <a:p>
            <a:pPr marL="0" indent="0">
              <a:buNone/>
            </a:pPr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4: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İdeal (A+) ve Negatif İdeal (A-) Çözümlerin Oluşturulması: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5: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Ayırım Ölçülerinin Hesaplanması: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6: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İdeal Çözüme Göreli Yakınlığın Hesaplanması</a:t>
            </a:r>
          </a:p>
          <a:p>
            <a:pPr marL="0" indent="0">
              <a:buNone/>
            </a:pPr>
            <a:r>
              <a:rPr lang="tr-T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7: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Her Bir Alternatifin Göreceli Sıralamasının ve Puanının Bulunması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779185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A1AFE3-13F1-0691-BED6-FB4DA68AD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1.Adım: Standart Karar Matrisi</a:t>
            </a:r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37C74A2A-90D4-5885-D82D-6EDC72059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405888"/>
              </p:ext>
            </p:extLst>
          </p:nvPr>
        </p:nvGraphicFramePr>
        <p:xfrm>
          <a:off x="755576" y="1916832"/>
          <a:ext cx="6840759" cy="3980498"/>
        </p:xfrm>
        <a:graphic>
          <a:graphicData uri="http://schemas.openxmlformats.org/drawingml/2006/table">
            <a:tbl>
              <a:tblPr firstRow="1" firstCol="1" bandRow="1"/>
              <a:tblGrid>
                <a:gridCol w="1074424">
                  <a:extLst>
                    <a:ext uri="{9D8B030D-6E8A-4147-A177-3AD203B41FA5}">
                      <a16:colId xmlns:a16="http://schemas.microsoft.com/office/drawing/2014/main" val="238665834"/>
                    </a:ext>
                  </a:extLst>
                </a:gridCol>
                <a:gridCol w="293728">
                  <a:extLst>
                    <a:ext uri="{9D8B030D-6E8A-4147-A177-3AD203B41FA5}">
                      <a16:colId xmlns:a16="http://schemas.microsoft.com/office/drawing/2014/main" val="1788436578"/>
                    </a:ext>
                  </a:extLst>
                </a:gridCol>
                <a:gridCol w="1601330">
                  <a:extLst>
                    <a:ext uri="{9D8B030D-6E8A-4147-A177-3AD203B41FA5}">
                      <a16:colId xmlns:a16="http://schemas.microsoft.com/office/drawing/2014/main" val="72176941"/>
                    </a:ext>
                  </a:extLst>
                </a:gridCol>
                <a:gridCol w="1048659">
                  <a:extLst>
                    <a:ext uri="{9D8B030D-6E8A-4147-A177-3AD203B41FA5}">
                      <a16:colId xmlns:a16="http://schemas.microsoft.com/office/drawing/2014/main" val="2156057992"/>
                    </a:ext>
                  </a:extLst>
                </a:gridCol>
                <a:gridCol w="924984">
                  <a:extLst>
                    <a:ext uri="{9D8B030D-6E8A-4147-A177-3AD203B41FA5}">
                      <a16:colId xmlns:a16="http://schemas.microsoft.com/office/drawing/2014/main" val="657144255"/>
                    </a:ext>
                  </a:extLst>
                </a:gridCol>
                <a:gridCol w="1393579">
                  <a:extLst>
                    <a:ext uri="{9D8B030D-6E8A-4147-A177-3AD203B41FA5}">
                      <a16:colId xmlns:a16="http://schemas.microsoft.com/office/drawing/2014/main" val="811630536"/>
                    </a:ext>
                  </a:extLst>
                </a:gridCol>
                <a:gridCol w="504055">
                  <a:extLst>
                    <a:ext uri="{9D8B030D-6E8A-4147-A177-3AD203B41FA5}">
                      <a16:colId xmlns:a16="http://schemas.microsoft.com/office/drawing/2014/main" val="3761121685"/>
                    </a:ext>
                  </a:extLst>
                </a:gridCol>
              </a:tblGrid>
              <a:tr h="52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780790"/>
                  </a:ext>
                </a:extLst>
              </a:tr>
              <a:tr h="62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16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…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1n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3404045"/>
                  </a:ext>
                </a:extLst>
              </a:tr>
              <a:tr h="62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16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…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38807"/>
                  </a:ext>
                </a:extLst>
              </a:tr>
              <a:tr h="52292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ij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16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650059"/>
                  </a:ext>
                </a:extLst>
              </a:tr>
              <a:tr h="52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16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429376"/>
                  </a:ext>
                </a:extLst>
              </a:tr>
              <a:tr h="622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16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m1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tr-TR" sz="32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mn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372915"/>
                  </a:ext>
                </a:extLst>
              </a:tr>
              <a:tr h="522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493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334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6E3237-5904-A4E3-EA11-4C958C1F3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tr-TR" dirty="0"/>
              <a:t>Standart Karar Matrisi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47D454E1-E312-08DC-123C-3F3B94EC1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007032"/>
              </p:ext>
            </p:extLst>
          </p:nvPr>
        </p:nvGraphicFramePr>
        <p:xfrm>
          <a:off x="683568" y="1214227"/>
          <a:ext cx="8003232" cy="5365581"/>
        </p:xfrm>
        <a:graphic>
          <a:graphicData uri="http://schemas.openxmlformats.org/drawingml/2006/table">
            <a:tbl>
              <a:tblPr firstRow="1" firstCol="1" bandRow="1"/>
              <a:tblGrid>
                <a:gridCol w="1060469">
                  <a:extLst>
                    <a:ext uri="{9D8B030D-6E8A-4147-A177-3AD203B41FA5}">
                      <a16:colId xmlns:a16="http://schemas.microsoft.com/office/drawing/2014/main" val="2506533627"/>
                    </a:ext>
                  </a:extLst>
                </a:gridCol>
                <a:gridCol w="1855586">
                  <a:extLst>
                    <a:ext uri="{9D8B030D-6E8A-4147-A177-3AD203B41FA5}">
                      <a16:colId xmlns:a16="http://schemas.microsoft.com/office/drawing/2014/main" val="3313388077"/>
                    </a:ext>
                  </a:extLst>
                </a:gridCol>
                <a:gridCol w="581537">
                  <a:extLst>
                    <a:ext uri="{9D8B030D-6E8A-4147-A177-3AD203B41FA5}">
                      <a16:colId xmlns:a16="http://schemas.microsoft.com/office/drawing/2014/main" val="3696398865"/>
                    </a:ext>
                  </a:extLst>
                </a:gridCol>
                <a:gridCol w="723148">
                  <a:extLst>
                    <a:ext uri="{9D8B030D-6E8A-4147-A177-3AD203B41FA5}">
                      <a16:colId xmlns:a16="http://schemas.microsoft.com/office/drawing/2014/main" val="2181401582"/>
                    </a:ext>
                  </a:extLst>
                </a:gridCol>
                <a:gridCol w="723148">
                  <a:extLst>
                    <a:ext uri="{9D8B030D-6E8A-4147-A177-3AD203B41FA5}">
                      <a16:colId xmlns:a16="http://schemas.microsoft.com/office/drawing/2014/main" val="3960074632"/>
                    </a:ext>
                  </a:extLst>
                </a:gridCol>
                <a:gridCol w="565616">
                  <a:extLst>
                    <a:ext uri="{9D8B030D-6E8A-4147-A177-3AD203B41FA5}">
                      <a16:colId xmlns:a16="http://schemas.microsoft.com/office/drawing/2014/main" val="534189535"/>
                    </a:ext>
                  </a:extLst>
                </a:gridCol>
                <a:gridCol w="707226">
                  <a:extLst>
                    <a:ext uri="{9D8B030D-6E8A-4147-A177-3AD203B41FA5}">
                      <a16:colId xmlns:a16="http://schemas.microsoft.com/office/drawing/2014/main" val="4185549530"/>
                    </a:ext>
                  </a:extLst>
                </a:gridCol>
                <a:gridCol w="707226">
                  <a:extLst>
                    <a:ext uri="{9D8B030D-6E8A-4147-A177-3AD203B41FA5}">
                      <a16:colId xmlns:a16="http://schemas.microsoft.com/office/drawing/2014/main" val="1907521438"/>
                    </a:ext>
                  </a:extLst>
                </a:gridCol>
                <a:gridCol w="539638">
                  <a:extLst>
                    <a:ext uri="{9D8B030D-6E8A-4147-A177-3AD203B41FA5}">
                      <a16:colId xmlns:a16="http://schemas.microsoft.com/office/drawing/2014/main" val="2883614966"/>
                    </a:ext>
                  </a:extLst>
                </a:gridCol>
                <a:gridCol w="539638">
                  <a:extLst>
                    <a:ext uri="{9D8B030D-6E8A-4147-A177-3AD203B41FA5}">
                      <a16:colId xmlns:a16="http://schemas.microsoft.com/office/drawing/2014/main" val="4195587309"/>
                    </a:ext>
                  </a:extLst>
                </a:gridCol>
              </a:tblGrid>
              <a:tr h="3980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Yıl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Faaliyet Bölümleri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Finansal Oranlar (Kriterler)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587122"/>
                  </a:ext>
                </a:extLst>
              </a:tr>
              <a:tr h="46443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578454"/>
                  </a:ext>
                </a:extLst>
              </a:tr>
              <a:tr h="31780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44,19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39,53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7803,74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54,37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506004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29,41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-0,22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593224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76,64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368180"/>
                  </a:ext>
                </a:extLst>
              </a:tr>
              <a:tr h="2117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71,46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437765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683775"/>
                  </a:ext>
                </a:extLst>
              </a:tr>
              <a:tr h="31780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35,41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5159,45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137,99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371818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26,29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-1,70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467861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176,17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952949"/>
                  </a:ext>
                </a:extLst>
              </a:tr>
              <a:tr h="2117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67,21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023126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958708"/>
                  </a:ext>
                </a:extLst>
              </a:tr>
              <a:tr h="31780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4782,82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57,24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69390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68,03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-0,27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-0,32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-0,85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967761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314,78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562704"/>
                  </a:ext>
                </a:extLst>
              </a:tr>
              <a:tr h="2117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147,78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9,44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381647"/>
                  </a:ext>
                </a:extLst>
              </a:tr>
              <a:tr h="3178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1,07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672" marR="4067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86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327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A6AC05-8D50-37E9-6FD4-BB5C383D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2: </a:t>
            </a:r>
            <a:r>
              <a:rPr lang="tr-T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Normalize Edilmiş Karar Matrisinin (X) Oluşturulması</a:t>
            </a:r>
            <a:br>
              <a:rPr lang="tr-T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4E0F30-3607-7F27-4500-8D4281771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Normalize Edilmiş Karar Matrisi, A matrisinin bilgileri ile aşağıdaki formül kullanılarak hesaplanır: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97B210D-A3C0-09AE-BFF4-333029890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812" y="3429000"/>
            <a:ext cx="3384376" cy="2568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71863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FB0AD5-8DFF-EFCB-0525-CF89448F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Normalize Edilmiş Karar Matrisi (X)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EA837055-167F-EAD9-BCC6-6EF5D8428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856872"/>
              </p:ext>
            </p:extLst>
          </p:nvPr>
        </p:nvGraphicFramePr>
        <p:xfrm>
          <a:off x="1835696" y="1844824"/>
          <a:ext cx="5112568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1224136">
                  <a:extLst>
                    <a:ext uri="{9D8B030D-6E8A-4147-A177-3AD203B41FA5}">
                      <a16:colId xmlns:a16="http://schemas.microsoft.com/office/drawing/2014/main" val="4093159457"/>
                    </a:ext>
                  </a:extLst>
                </a:gridCol>
                <a:gridCol w="201051">
                  <a:extLst>
                    <a:ext uri="{9D8B030D-6E8A-4147-A177-3AD203B41FA5}">
                      <a16:colId xmlns:a16="http://schemas.microsoft.com/office/drawing/2014/main" val="1029939139"/>
                    </a:ext>
                  </a:extLst>
                </a:gridCol>
                <a:gridCol w="927362">
                  <a:extLst>
                    <a:ext uri="{9D8B030D-6E8A-4147-A177-3AD203B41FA5}">
                      <a16:colId xmlns:a16="http://schemas.microsoft.com/office/drawing/2014/main" val="2832854474"/>
                    </a:ext>
                  </a:extLst>
                </a:gridCol>
                <a:gridCol w="877876">
                  <a:extLst>
                    <a:ext uri="{9D8B030D-6E8A-4147-A177-3AD203B41FA5}">
                      <a16:colId xmlns:a16="http://schemas.microsoft.com/office/drawing/2014/main" val="1361109934"/>
                    </a:ext>
                  </a:extLst>
                </a:gridCol>
                <a:gridCol w="838287">
                  <a:extLst>
                    <a:ext uri="{9D8B030D-6E8A-4147-A177-3AD203B41FA5}">
                      <a16:colId xmlns:a16="http://schemas.microsoft.com/office/drawing/2014/main" val="1742290564"/>
                    </a:ext>
                  </a:extLst>
                </a:gridCol>
                <a:gridCol w="927362">
                  <a:extLst>
                    <a:ext uri="{9D8B030D-6E8A-4147-A177-3AD203B41FA5}">
                      <a16:colId xmlns:a16="http://schemas.microsoft.com/office/drawing/2014/main" val="1409785699"/>
                    </a:ext>
                  </a:extLst>
                </a:gridCol>
                <a:gridCol w="116494">
                  <a:extLst>
                    <a:ext uri="{9D8B030D-6E8A-4147-A177-3AD203B41FA5}">
                      <a16:colId xmlns:a16="http://schemas.microsoft.com/office/drawing/2014/main" val="355383253"/>
                    </a:ext>
                  </a:extLst>
                </a:gridCol>
              </a:tblGrid>
              <a:tr h="396309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tr-T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259107"/>
                  </a:ext>
                </a:extLst>
              </a:tr>
              <a:tr h="68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8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8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8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586651"/>
                  </a:ext>
                </a:extLst>
              </a:tr>
              <a:tr h="68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8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8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8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50783"/>
                  </a:ext>
                </a:extLst>
              </a:tr>
              <a:tr h="812528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40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Xij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765290"/>
                  </a:ext>
                </a:extLst>
              </a:tr>
              <a:tr h="68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8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8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019115"/>
                  </a:ext>
                </a:extLst>
              </a:tr>
              <a:tr h="403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098382"/>
                  </a:ext>
                </a:extLst>
              </a:tr>
            </a:tbl>
          </a:graphicData>
        </a:graphic>
      </p:graphicFrame>
      <p:pic>
        <p:nvPicPr>
          <p:cNvPr id="10241" name="Resim 14">
            <a:extLst>
              <a:ext uri="{FF2B5EF4-FFF2-40B4-BE49-F238E27FC236}">
                <a16:creationId xmlns:a16="http://schemas.microsoft.com/office/drawing/2014/main" id="{321C736B-6744-0139-4042-EF72DB9D0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781" y="11839962"/>
            <a:ext cx="2165862" cy="16449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0242" name="Resim 15">
            <a:extLst>
              <a:ext uri="{FF2B5EF4-FFF2-40B4-BE49-F238E27FC236}">
                <a16:creationId xmlns:a16="http://schemas.microsoft.com/office/drawing/2014/main" id="{98FBFF3F-6704-44C2-AC45-CC0B7C8A2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781" y="11839962"/>
            <a:ext cx="2165862" cy="16449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0243" name="Resim 16">
            <a:extLst>
              <a:ext uri="{FF2B5EF4-FFF2-40B4-BE49-F238E27FC236}">
                <a16:creationId xmlns:a16="http://schemas.microsoft.com/office/drawing/2014/main" id="{F33C4061-4366-4D22-F46B-C2211A5FB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781" y="11839962"/>
            <a:ext cx="2165862" cy="16449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4032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33177E-9B28-88E2-B4AD-4A0B9307A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Normalize Edilmiş Karar Matrisi (X)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D36BB2AF-9F3A-60BD-D96A-678DCB706F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241645"/>
              </p:ext>
            </p:extLst>
          </p:nvPr>
        </p:nvGraphicFramePr>
        <p:xfrm>
          <a:off x="457201" y="1417638"/>
          <a:ext cx="8229598" cy="4963688"/>
        </p:xfrm>
        <a:graphic>
          <a:graphicData uri="http://schemas.openxmlformats.org/drawingml/2006/table">
            <a:tbl>
              <a:tblPr firstRow="1" firstCol="1" bandRow="1"/>
              <a:tblGrid>
                <a:gridCol w="1043758">
                  <a:extLst>
                    <a:ext uri="{9D8B030D-6E8A-4147-A177-3AD203B41FA5}">
                      <a16:colId xmlns:a16="http://schemas.microsoft.com/office/drawing/2014/main" val="1430679284"/>
                    </a:ext>
                  </a:extLst>
                </a:gridCol>
                <a:gridCol w="1675157">
                  <a:extLst>
                    <a:ext uri="{9D8B030D-6E8A-4147-A177-3AD203B41FA5}">
                      <a16:colId xmlns:a16="http://schemas.microsoft.com/office/drawing/2014/main" val="758616117"/>
                    </a:ext>
                  </a:extLst>
                </a:gridCol>
                <a:gridCol w="644069">
                  <a:extLst>
                    <a:ext uri="{9D8B030D-6E8A-4147-A177-3AD203B41FA5}">
                      <a16:colId xmlns:a16="http://schemas.microsoft.com/office/drawing/2014/main" val="2581740840"/>
                    </a:ext>
                  </a:extLst>
                </a:gridCol>
                <a:gridCol w="644069">
                  <a:extLst>
                    <a:ext uri="{9D8B030D-6E8A-4147-A177-3AD203B41FA5}">
                      <a16:colId xmlns:a16="http://schemas.microsoft.com/office/drawing/2014/main" val="2647098649"/>
                    </a:ext>
                  </a:extLst>
                </a:gridCol>
                <a:gridCol w="644069">
                  <a:extLst>
                    <a:ext uri="{9D8B030D-6E8A-4147-A177-3AD203B41FA5}">
                      <a16:colId xmlns:a16="http://schemas.microsoft.com/office/drawing/2014/main" val="1023689219"/>
                    </a:ext>
                  </a:extLst>
                </a:gridCol>
                <a:gridCol w="644069">
                  <a:extLst>
                    <a:ext uri="{9D8B030D-6E8A-4147-A177-3AD203B41FA5}">
                      <a16:colId xmlns:a16="http://schemas.microsoft.com/office/drawing/2014/main" val="3225301980"/>
                    </a:ext>
                  </a:extLst>
                </a:gridCol>
                <a:gridCol w="644069">
                  <a:extLst>
                    <a:ext uri="{9D8B030D-6E8A-4147-A177-3AD203B41FA5}">
                      <a16:colId xmlns:a16="http://schemas.microsoft.com/office/drawing/2014/main" val="689202026"/>
                    </a:ext>
                  </a:extLst>
                </a:gridCol>
                <a:gridCol w="763446">
                  <a:extLst>
                    <a:ext uri="{9D8B030D-6E8A-4147-A177-3AD203B41FA5}">
                      <a16:colId xmlns:a16="http://schemas.microsoft.com/office/drawing/2014/main" val="1244666496"/>
                    </a:ext>
                  </a:extLst>
                </a:gridCol>
                <a:gridCol w="763446">
                  <a:extLst>
                    <a:ext uri="{9D8B030D-6E8A-4147-A177-3AD203B41FA5}">
                      <a16:colId xmlns:a16="http://schemas.microsoft.com/office/drawing/2014/main" val="834053135"/>
                    </a:ext>
                  </a:extLst>
                </a:gridCol>
                <a:gridCol w="763446">
                  <a:extLst>
                    <a:ext uri="{9D8B030D-6E8A-4147-A177-3AD203B41FA5}">
                      <a16:colId xmlns:a16="http://schemas.microsoft.com/office/drawing/2014/main" val="420531804"/>
                    </a:ext>
                  </a:extLst>
                </a:gridCol>
              </a:tblGrid>
              <a:tr h="2640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Yıl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Faaliyet Bölümleri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Finansal Oranlar (Kriterler)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137631"/>
                  </a:ext>
                </a:extLst>
              </a:tr>
              <a:tr h="34119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ÖK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888430"/>
                  </a:ext>
                </a:extLst>
              </a:tr>
              <a:tr h="26406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618235"/>
                  </a:ext>
                </a:extLst>
              </a:tr>
              <a:tr h="264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-0,10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831477"/>
                  </a:ext>
                </a:extLst>
              </a:tr>
              <a:tr h="32344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730898"/>
                  </a:ext>
                </a:extLst>
              </a:tr>
              <a:tr h="264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791334"/>
                  </a:ext>
                </a:extLst>
              </a:tr>
              <a:tr h="3151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46412"/>
                  </a:ext>
                </a:extLst>
              </a:tr>
              <a:tr h="26406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949268"/>
                  </a:ext>
                </a:extLst>
              </a:tr>
              <a:tr h="264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-0,17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-0,80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423024"/>
                  </a:ext>
                </a:extLst>
              </a:tr>
              <a:tr h="3820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295463"/>
                  </a:ext>
                </a:extLst>
              </a:tr>
              <a:tr h="264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432795"/>
                  </a:ext>
                </a:extLst>
              </a:tr>
              <a:tr h="3978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113278"/>
                  </a:ext>
                </a:extLst>
              </a:tr>
              <a:tr h="26406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039427"/>
                  </a:ext>
                </a:extLst>
              </a:tr>
              <a:tr h="264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-0,41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-0,40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618042"/>
                  </a:ext>
                </a:extLst>
              </a:tr>
              <a:tr h="29929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857802"/>
                  </a:ext>
                </a:extLst>
              </a:tr>
              <a:tr h="264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796730"/>
                  </a:ext>
                </a:extLst>
              </a:tr>
              <a:tr h="26406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501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80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17CB4C-66A7-06AA-F960-994FAAEA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88" y="446546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TMS/TFRS Hakkında Genel Bilgi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28888F-9240-C2E1-BF44-0ECB954D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1412776"/>
            <a:ext cx="8507288" cy="47412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800" b="1" u="sng" dirty="0"/>
              <a:t>TMS/TFRS:  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Türkiye Muhasebe ve Finansal Raporlama Standartları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b="1" u="sng" dirty="0"/>
              <a:t>Kimler Tâbidir:</a:t>
            </a:r>
          </a:p>
          <a:p>
            <a:pPr marL="0" indent="0">
              <a:buNone/>
            </a:pPr>
            <a:endParaRPr lang="tr-T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/>
              <a:t>Sermaye piyasası araçları </a:t>
            </a:r>
            <a:r>
              <a:rPr lang="tr-TR" sz="2800" dirty="0">
                <a:solidFill>
                  <a:srgbClr val="FF0000"/>
                </a:solidFill>
              </a:rPr>
              <a:t>borsada işlem gören </a:t>
            </a:r>
            <a:r>
              <a:rPr lang="tr-TR" sz="2800" dirty="0"/>
              <a:t>şirketler,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/>
              <a:t>Bankalar,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/>
              <a:t>Sigorta ve emeklilik şirketleri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17602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00D160-EF4D-0A05-44DA-5022E4100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803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3: </a:t>
            </a:r>
            <a:r>
              <a:rPr lang="tr-T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Ağırlıklı Standart Karar Matrisinin (V) Oluşturulması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6AFFAE-72CB-E1F4-BB1B-10DCCF47A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16832"/>
            <a:ext cx="8435280" cy="466653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/>
              <a:t>Bu aşamada öncelikle  değerlendirme faktörlerine ilişkin </a:t>
            </a:r>
            <a:r>
              <a:rPr lang="tr-TR" sz="2800" dirty="0">
                <a:solidFill>
                  <a:srgbClr val="FF0000"/>
                </a:solidFill>
              </a:rPr>
              <a:t>ağırlık dereceleri </a:t>
            </a:r>
            <a:r>
              <a:rPr lang="tr-TR" sz="2800" dirty="0"/>
              <a:t>hesaplanır. Ağırlık dereceleri hesaplanırken ilk olarak her bir kriterin sütun değerleri toplanır. Sonrasında her bir kriterin sütun toplamı bütün kritere ilişkin toplam kriter değerine bölünerek kriter ağırlıkları </a:t>
            </a:r>
            <a:r>
              <a:rPr lang="tr-TR" sz="2800" dirty="0">
                <a:highlight>
                  <a:srgbClr val="FFFF00"/>
                </a:highlight>
              </a:rPr>
              <a:t>(</a:t>
            </a:r>
            <a:r>
              <a:rPr lang="tr-TR" sz="2800" dirty="0" err="1">
                <a:highlight>
                  <a:srgbClr val="FFFF00"/>
                </a:highlight>
              </a:rPr>
              <a:t>wj</a:t>
            </a:r>
            <a:r>
              <a:rPr lang="tr-TR" sz="2800" dirty="0">
                <a:highlight>
                  <a:srgbClr val="FFFF00"/>
                </a:highlight>
              </a:rPr>
              <a:t>) </a:t>
            </a:r>
            <a:r>
              <a:rPr lang="tr-TR" sz="2800" dirty="0"/>
              <a:t>hesaplanır.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/>
              <a:t>Hesaplanan faktörlerine ait </a:t>
            </a:r>
            <a:r>
              <a:rPr lang="tr-TR" sz="2800" dirty="0">
                <a:solidFill>
                  <a:srgbClr val="FF0000"/>
                </a:solidFill>
              </a:rPr>
              <a:t>ağırlık değerleri </a:t>
            </a:r>
            <a:r>
              <a:rPr lang="tr-TR" sz="2800" dirty="0"/>
              <a:t>(</a:t>
            </a:r>
            <a:r>
              <a:rPr lang="tr-TR" sz="2800" dirty="0" err="1">
                <a:highlight>
                  <a:srgbClr val="FFFF00"/>
                </a:highlight>
              </a:rPr>
              <a:t>wj</a:t>
            </a:r>
            <a:r>
              <a:rPr lang="tr-TR" sz="2800" dirty="0"/>
              <a:t>) bir önceki aşamada hesaplanan </a:t>
            </a:r>
            <a:r>
              <a:rPr lang="tr-TR" sz="2800" dirty="0" err="1">
                <a:solidFill>
                  <a:srgbClr val="FF0000"/>
                </a:solidFill>
              </a:rPr>
              <a:t>normalize</a:t>
            </a:r>
            <a:r>
              <a:rPr lang="tr-TR" sz="2800" dirty="0">
                <a:solidFill>
                  <a:srgbClr val="FF0000"/>
                </a:solidFill>
              </a:rPr>
              <a:t> edilmiş </a:t>
            </a:r>
            <a:r>
              <a:rPr lang="tr-TR" sz="2800" dirty="0"/>
              <a:t>değerler </a:t>
            </a:r>
            <a:r>
              <a:rPr lang="tr-TR" sz="2800" dirty="0">
                <a:highlight>
                  <a:srgbClr val="FFFF00"/>
                </a:highlight>
              </a:rPr>
              <a:t>(</a:t>
            </a:r>
            <a:r>
              <a:rPr lang="tr-TR" sz="2800" dirty="0" err="1">
                <a:highlight>
                  <a:srgbClr val="FFFF00"/>
                </a:highlight>
              </a:rPr>
              <a:t>xj</a:t>
            </a:r>
            <a:r>
              <a:rPr lang="tr-TR" sz="2800" dirty="0">
                <a:highlight>
                  <a:srgbClr val="FFFF00"/>
                </a:highlight>
              </a:rPr>
              <a:t>)</a:t>
            </a:r>
            <a:r>
              <a:rPr lang="tr-TR" sz="2800" dirty="0"/>
              <a:t> ile çarpılarak </a:t>
            </a:r>
            <a:r>
              <a:rPr lang="tr-TR" sz="2800" dirty="0" err="1"/>
              <a:t>ağırlıklandırılmış</a:t>
            </a:r>
            <a:r>
              <a:rPr lang="tr-TR" sz="2800" dirty="0"/>
              <a:t> </a:t>
            </a:r>
            <a:r>
              <a:rPr lang="tr-TR" sz="2800" dirty="0" err="1"/>
              <a:t>normalize</a:t>
            </a:r>
            <a:r>
              <a:rPr lang="tr-TR" sz="2800" dirty="0"/>
              <a:t> edilmiş değerler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64092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B7C99981-5007-E657-1655-4858CE51B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Ağırlıklı Standart Karar Matrisinin (V)</a:t>
            </a:r>
            <a:endParaRPr lang="tr-TR" sz="3200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D1BFDCDB-C4DE-34F6-A3B2-04C1FA3A2C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612183"/>
              </p:ext>
            </p:extLst>
          </p:nvPr>
        </p:nvGraphicFramePr>
        <p:xfrm>
          <a:off x="1331640" y="1916832"/>
          <a:ext cx="6048672" cy="3528393"/>
        </p:xfrm>
        <a:graphic>
          <a:graphicData uri="http://schemas.openxmlformats.org/drawingml/2006/table">
            <a:tbl>
              <a:tblPr firstRow="1" firstCol="1" bandRow="1"/>
              <a:tblGrid>
                <a:gridCol w="866687">
                  <a:extLst>
                    <a:ext uri="{9D8B030D-6E8A-4147-A177-3AD203B41FA5}">
                      <a16:colId xmlns:a16="http://schemas.microsoft.com/office/drawing/2014/main" val="2986246181"/>
                    </a:ext>
                  </a:extLst>
                </a:gridCol>
                <a:gridCol w="620790">
                  <a:extLst>
                    <a:ext uri="{9D8B030D-6E8A-4147-A177-3AD203B41FA5}">
                      <a16:colId xmlns:a16="http://schemas.microsoft.com/office/drawing/2014/main" val="1214872300"/>
                    </a:ext>
                  </a:extLst>
                </a:gridCol>
                <a:gridCol w="1278868">
                  <a:extLst>
                    <a:ext uri="{9D8B030D-6E8A-4147-A177-3AD203B41FA5}">
                      <a16:colId xmlns:a16="http://schemas.microsoft.com/office/drawing/2014/main" val="4284936640"/>
                    </a:ext>
                  </a:extLst>
                </a:gridCol>
                <a:gridCol w="1189176">
                  <a:extLst>
                    <a:ext uri="{9D8B030D-6E8A-4147-A177-3AD203B41FA5}">
                      <a16:colId xmlns:a16="http://schemas.microsoft.com/office/drawing/2014/main" val="2775512480"/>
                    </a:ext>
                  </a:extLst>
                </a:gridCol>
                <a:gridCol w="813275">
                  <a:extLst>
                    <a:ext uri="{9D8B030D-6E8A-4147-A177-3AD203B41FA5}">
                      <a16:colId xmlns:a16="http://schemas.microsoft.com/office/drawing/2014/main" val="511936308"/>
                    </a:ext>
                  </a:extLst>
                </a:gridCol>
                <a:gridCol w="639938">
                  <a:extLst>
                    <a:ext uri="{9D8B030D-6E8A-4147-A177-3AD203B41FA5}">
                      <a16:colId xmlns:a16="http://schemas.microsoft.com/office/drawing/2014/main" val="924021997"/>
                    </a:ext>
                  </a:extLst>
                </a:gridCol>
                <a:gridCol w="639938">
                  <a:extLst>
                    <a:ext uri="{9D8B030D-6E8A-4147-A177-3AD203B41FA5}">
                      <a16:colId xmlns:a16="http://schemas.microsoft.com/office/drawing/2014/main" val="405697233"/>
                    </a:ext>
                  </a:extLst>
                </a:gridCol>
              </a:tblGrid>
              <a:tr h="4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042095"/>
                  </a:ext>
                </a:extLst>
              </a:tr>
              <a:tr h="475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02724"/>
                  </a:ext>
                </a:extLst>
              </a:tr>
              <a:tr h="475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095942"/>
                  </a:ext>
                </a:extLst>
              </a:tr>
              <a:tr h="716465"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3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Vij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229739"/>
                  </a:ext>
                </a:extLst>
              </a:tr>
              <a:tr h="98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m1</a:t>
                      </a: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tr-TR" sz="24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371421"/>
                  </a:ext>
                </a:extLst>
              </a:tr>
              <a:tr h="4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2705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19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587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111F03-F225-E776-9EF3-4747FE91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Kriter Ağırlıkları</a:t>
            </a:r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0A69077E-85BC-FBE7-B210-25D09B8305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115914"/>
              </p:ext>
            </p:extLst>
          </p:nvPr>
        </p:nvGraphicFramePr>
        <p:xfrm>
          <a:off x="1331640" y="2423794"/>
          <a:ext cx="6480720" cy="1741975"/>
        </p:xfrm>
        <a:graphic>
          <a:graphicData uri="http://schemas.openxmlformats.org/drawingml/2006/table">
            <a:tbl>
              <a:tblPr firstRow="1" firstCol="1" bandRow="1"/>
              <a:tblGrid>
                <a:gridCol w="1515449">
                  <a:extLst>
                    <a:ext uri="{9D8B030D-6E8A-4147-A177-3AD203B41FA5}">
                      <a16:colId xmlns:a16="http://schemas.microsoft.com/office/drawing/2014/main" val="1701476232"/>
                    </a:ext>
                  </a:extLst>
                </a:gridCol>
                <a:gridCol w="599211">
                  <a:extLst>
                    <a:ext uri="{9D8B030D-6E8A-4147-A177-3AD203B41FA5}">
                      <a16:colId xmlns:a16="http://schemas.microsoft.com/office/drawing/2014/main" val="2398661677"/>
                    </a:ext>
                  </a:extLst>
                </a:gridCol>
                <a:gridCol w="599211">
                  <a:extLst>
                    <a:ext uri="{9D8B030D-6E8A-4147-A177-3AD203B41FA5}">
                      <a16:colId xmlns:a16="http://schemas.microsoft.com/office/drawing/2014/main" val="4214291731"/>
                    </a:ext>
                  </a:extLst>
                </a:gridCol>
                <a:gridCol w="599211">
                  <a:extLst>
                    <a:ext uri="{9D8B030D-6E8A-4147-A177-3AD203B41FA5}">
                      <a16:colId xmlns:a16="http://schemas.microsoft.com/office/drawing/2014/main" val="4191595926"/>
                    </a:ext>
                  </a:extLst>
                </a:gridCol>
                <a:gridCol w="598342">
                  <a:extLst>
                    <a:ext uri="{9D8B030D-6E8A-4147-A177-3AD203B41FA5}">
                      <a16:colId xmlns:a16="http://schemas.microsoft.com/office/drawing/2014/main" val="1618682145"/>
                    </a:ext>
                  </a:extLst>
                </a:gridCol>
                <a:gridCol w="598342">
                  <a:extLst>
                    <a:ext uri="{9D8B030D-6E8A-4147-A177-3AD203B41FA5}">
                      <a16:colId xmlns:a16="http://schemas.microsoft.com/office/drawing/2014/main" val="4283091311"/>
                    </a:ext>
                  </a:extLst>
                </a:gridCol>
                <a:gridCol w="598342">
                  <a:extLst>
                    <a:ext uri="{9D8B030D-6E8A-4147-A177-3AD203B41FA5}">
                      <a16:colId xmlns:a16="http://schemas.microsoft.com/office/drawing/2014/main" val="713392441"/>
                    </a:ext>
                  </a:extLst>
                </a:gridCol>
                <a:gridCol w="686306">
                  <a:extLst>
                    <a:ext uri="{9D8B030D-6E8A-4147-A177-3AD203B41FA5}">
                      <a16:colId xmlns:a16="http://schemas.microsoft.com/office/drawing/2014/main" val="3766019394"/>
                    </a:ext>
                  </a:extLst>
                </a:gridCol>
                <a:gridCol w="686306">
                  <a:extLst>
                    <a:ext uri="{9D8B030D-6E8A-4147-A177-3AD203B41FA5}">
                      <a16:colId xmlns:a16="http://schemas.microsoft.com/office/drawing/2014/main" val="1191887321"/>
                    </a:ext>
                  </a:extLst>
                </a:gridCol>
              </a:tblGrid>
              <a:tr h="42914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Kriterler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177439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9385"/>
                  </a:ext>
                </a:extLst>
              </a:tr>
              <a:tr h="808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Kriter Ağırlıkları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0,173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581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581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4F3247-7253-B68F-FFE0-D7CA5376A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72" y="404664"/>
            <a:ext cx="8229600" cy="707341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Ağırlıklı Standart Karar Matrisinin (V)</a:t>
            </a:r>
            <a:endParaRPr lang="tr-TR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6064488-5EF5-30CA-ECD8-FA6E4485A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397530"/>
              </p:ext>
            </p:extLst>
          </p:nvPr>
        </p:nvGraphicFramePr>
        <p:xfrm>
          <a:off x="719572" y="1417642"/>
          <a:ext cx="7967229" cy="4819671"/>
        </p:xfrm>
        <a:graphic>
          <a:graphicData uri="http://schemas.openxmlformats.org/drawingml/2006/table">
            <a:tbl>
              <a:tblPr firstRow="1" firstCol="1" bandRow="1"/>
              <a:tblGrid>
                <a:gridCol w="803362">
                  <a:extLst>
                    <a:ext uri="{9D8B030D-6E8A-4147-A177-3AD203B41FA5}">
                      <a16:colId xmlns:a16="http://schemas.microsoft.com/office/drawing/2014/main" val="4096785013"/>
                    </a:ext>
                  </a:extLst>
                </a:gridCol>
                <a:gridCol w="1669362">
                  <a:extLst>
                    <a:ext uri="{9D8B030D-6E8A-4147-A177-3AD203B41FA5}">
                      <a16:colId xmlns:a16="http://schemas.microsoft.com/office/drawing/2014/main" val="2981848763"/>
                    </a:ext>
                  </a:extLst>
                </a:gridCol>
                <a:gridCol w="657191">
                  <a:extLst>
                    <a:ext uri="{9D8B030D-6E8A-4147-A177-3AD203B41FA5}">
                      <a16:colId xmlns:a16="http://schemas.microsoft.com/office/drawing/2014/main" val="1712237209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4107871098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4246091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1395710841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1179006544"/>
                    </a:ext>
                  </a:extLst>
                </a:gridCol>
                <a:gridCol w="778077">
                  <a:extLst>
                    <a:ext uri="{9D8B030D-6E8A-4147-A177-3AD203B41FA5}">
                      <a16:colId xmlns:a16="http://schemas.microsoft.com/office/drawing/2014/main" val="191099173"/>
                    </a:ext>
                  </a:extLst>
                </a:gridCol>
                <a:gridCol w="778077">
                  <a:extLst>
                    <a:ext uri="{9D8B030D-6E8A-4147-A177-3AD203B41FA5}">
                      <a16:colId xmlns:a16="http://schemas.microsoft.com/office/drawing/2014/main" val="3406283719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9040998"/>
                    </a:ext>
                  </a:extLst>
                </a:gridCol>
              </a:tblGrid>
              <a:tr h="2396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Yıl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Faaliyet Bölümleri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Finansal Oranlar (Kriterler)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26333"/>
                  </a:ext>
                </a:extLst>
              </a:tr>
              <a:tr h="44763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ÖK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1213"/>
                  </a:ext>
                </a:extLst>
              </a:tr>
              <a:tr h="239611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799618"/>
                  </a:ext>
                </a:extLst>
              </a:tr>
              <a:tr h="2396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740189"/>
                  </a:ext>
                </a:extLst>
              </a:tr>
              <a:tr h="33006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160840"/>
                  </a:ext>
                </a:extLst>
              </a:tr>
              <a:tr h="2396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598335"/>
                  </a:ext>
                </a:extLst>
              </a:tr>
              <a:tr h="28594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185761"/>
                  </a:ext>
                </a:extLst>
              </a:tr>
              <a:tr h="239611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46980"/>
                  </a:ext>
                </a:extLst>
              </a:tr>
              <a:tr h="2396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739574"/>
                  </a:ext>
                </a:extLst>
              </a:tr>
              <a:tr h="3466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113779"/>
                  </a:ext>
                </a:extLst>
              </a:tr>
              <a:tr h="2396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153035"/>
                  </a:ext>
                </a:extLst>
              </a:tr>
              <a:tr h="28594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303619"/>
                  </a:ext>
                </a:extLst>
              </a:tr>
              <a:tr h="239611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480706"/>
                  </a:ext>
                </a:extLst>
              </a:tr>
              <a:tr h="2396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033164"/>
                  </a:ext>
                </a:extLst>
              </a:tr>
              <a:tr h="2715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233200"/>
                  </a:ext>
                </a:extLst>
              </a:tr>
              <a:tr h="2396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261596"/>
                  </a:ext>
                </a:extLst>
              </a:tr>
              <a:tr h="45573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898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004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F25C00-8EAD-7C2C-1AF3-9BAAE10A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4: 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İdeal (A+) ve Negatif İdeal (A-) Çözümlerin Oluşturulması:</a:t>
            </a:r>
            <a:endParaRPr lang="tr-TR" sz="3200" dirty="0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C34C6D04-C02B-4027-2E2D-E651A8D7A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132856"/>
            <a:ext cx="8435280" cy="39933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TOPSİS yönteminde, herbir değerlendirme faktörlerinin </a:t>
            </a:r>
            <a:r>
              <a:rPr lang="tr-TR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artan veya azalan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bir eğilime sahip olduğu varsayılmaktadır. 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İdeal çözüm setinin düzenlenebilmesi için V matrisindeki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ağırlıklandırılmış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değerlendirme faktörlerinin yani;</a:t>
            </a:r>
          </a:p>
          <a:p>
            <a:pPr marL="0" indent="0" algn="just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sütun değerlerinin </a:t>
            </a:r>
            <a:r>
              <a:rPr lang="tr-TR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en büyükleri </a:t>
            </a:r>
          </a:p>
          <a:p>
            <a:pPr marL="0" indent="0" algn="just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ilgili değerlendirme faktörünün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minimizasyon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yönlü olması durumunda ise </a:t>
            </a:r>
            <a:r>
              <a:rPr lang="tr-TR" sz="2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en küçüğü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seçilir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098237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2354F7-F243-6BFF-47DD-4BDDF3355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5556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İdeal (A+) ve Negatif İdeal (A-) Çözümler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74A4E-5689-438F-BB7D-751053D7F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284FAC05-7287-DB20-B32C-C60046B2C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280842"/>
              </p:ext>
            </p:extLst>
          </p:nvPr>
        </p:nvGraphicFramePr>
        <p:xfrm>
          <a:off x="908593" y="2636912"/>
          <a:ext cx="7326813" cy="1963731"/>
        </p:xfrm>
        <a:graphic>
          <a:graphicData uri="http://schemas.openxmlformats.org/drawingml/2006/table">
            <a:tbl>
              <a:tblPr firstRow="1" firstCol="1" bandRow="1"/>
              <a:tblGrid>
                <a:gridCol w="793804">
                  <a:extLst>
                    <a:ext uri="{9D8B030D-6E8A-4147-A177-3AD203B41FA5}">
                      <a16:colId xmlns:a16="http://schemas.microsoft.com/office/drawing/2014/main" val="572503164"/>
                    </a:ext>
                  </a:extLst>
                </a:gridCol>
                <a:gridCol w="774526">
                  <a:extLst>
                    <a:ext uri="{9D8B030D-6E8A-4147-A177-3AD203B41FA5}">
                      <a16:colId xmlns:a16="http://schemas.microsoft.com/office/drawing/2014/main" val="1122337504"/>
                    </a:ext>
                  </a:extLst>
                </a:gridCol>
                <a:gridCol w="774526">
                  <a:extLst>
                    <a:ext uri="{9D8B030D-6E8A-4147-A177-3AD203B41FA5}">
                      <a16:colId xmlns:a16="http://schemas.microsoft.com/office/drawing/2014/main" val="3835131330"/>
                    </a:ext>
                  </a:extLst>
                </a:gridCol>
                <a:gridCol w="774526">
                  <a:extLst>
                    <a:ext uri="{9D8B030D-6E8A-4147-A177-3AD203B41FA5}">
                      <a16:colId xmlns:a16="http://schemas.microsoft.com/office/drawing/2014/main" val="2256694132"/>
                    </a:ext>
                  </a:extLst>
                </a:gridCol>
                <a:gridCol w="774526">
                  <a:extLst>
                    <a:ext uri="{9D8B030D-6E8A-4147-A177-3AD203B41FA5}">
                      <a16:colId xmlns:a16="http://schemas.microsoft.com/office/drawing/2014/main" val="2510250432"/>
                    </a:ext>
                  </a:extLst>
                </a:gridCol>
                <a:gridCol w="774526">
                  <a:extLst>
                    <a:ext uri="{9D8B030D-6E8A-4147-A177-3AD203B41FA5}">
                      <a16:colId xmlns:a16="http://schemas.microsoft.com/office/drawing/2014/main" val="1119073816"/>
                    </a:ext>
                  </a:extLst>
                </a:gridCol>
                <a:gridCol w="886793">
                  <a:extLst>
                    <a:ext uri="{9D8B030D-6E8A-4147-A177-3AD203B41FA5}">
                      <a16:colId xmlns:a16="http://schemas.microsoft.com/office/drawing/2014/main" val="3766873794"/>
                    </a:ext>
                  </a:extLst>
                </a:gridCol>
                <a:gridCol w="886793">
                  <a:extLst>
                    <a:ext uri="{9D8B030D-6E8A-4147-A177-3AD203B41FA5}">
                      <a16:colId xmlns:a16="http://schemas.microsoft.com/office/drawing/2014/main" val="635989741"/>
                    </a:ext>
                  </a:extLst>
                </a:gridCol>
                <a:gridCol w="886793">
                  <a:extLst>
                    <a:ext uri="{9D8B030D-6E8A-4147-A177-3AD203B41FA5}">
                      <a16:colId xmlns:a16="http://schemas.microsoft.com/office/drawing/2014/main" val="1655854801"/>
                    </a:ext>
                  </a:extLst>
                </a:gridCol>
              </a:tblGrid>
              <a:tr h="4246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Kriterler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264957"/>
                  </a:ext>
                </a:extLst>
              </a:tr>
              <a:tr h="44088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SD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AK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ÖK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988632"/>
                  </a:ext>
                </a:extLst>
              </a:tr>
              <a:tr h="5491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A+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0,084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144065"/>
                  </a:ext>
                </a:extLst>
              </a:tr>
              <a:tr h="5491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-0,053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-0,002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131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398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24A999-B30D-8DB6-2DA8-143E803EA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5: </a:t>
            </a:r>
            <a:r>
              <a:rPr lang="tr-T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Ayırım Ölçülerinin Hesaplanması: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EA12BE-8181-3E9D-9894-2D8E29F0D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arar noktalarına ilişkin sapma değerleri ise İdeal Ayrım ( </a:t>
            </a:r>
            <a:r>
              <a:rPr lang="tr-T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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) ile Negatif İdeal Ayrım ( </a:t>
            </a:r>
            <a:r>
              <a:rPr lang="tr-T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) ölçüsü olarak adlandırılmaktadır.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İdeal ayrım </a:t>
            </a:r>
            <a:r>
              <a:rPr lang="tr-TR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tr-TR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tr-TR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* )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 negatif ideal ayrım </a:t>
            </a:r>
            <a:r>
              <a:rPr lang="tr-TR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tr-TR" sz="24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tr-TR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tr-TR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) </a:t>
            </a:r>
            <a:r>
              <a:rPr lang="tr-T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ölçüleri aşağıdaki formüllere göre hesaplanmaktadır 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40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3C6A8E9D-B44D-3292-AEBA-384CBFDC2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457835"/>
            <a:ext cx="5328592" cy="1087103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1E4831F1-D282-BC1A-DAAA-BF66CA388E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4" y="4791999"/>
            <a:ext cx="5328590" cy="108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321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18257C-2A99-5418-2335-6B38CBCF1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356" y="476672"/>
            <a:ext cx="8507288" cy="1143000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Adım 6--</a:t>
            </a:r>
            <a:r>
              <a:rPr lang="tr-TR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İdeal Çözüme Göreli Yakınlığın Hesaplanması:</a:t>
            </a:r>
            <a:endParaRPr lang="tr-TR" sz="60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C2BE8C-71EA-1C91-AE99-A9A1799A1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 aşamada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her bir karar noktasının ideal çözüme göreceli yakınlığının ( </a:t>
            </a:r>
            <a:r>
              <a:rPr lang="tr-TR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Pi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 ) hesaplanmasında ideal ve negatif ideal ayrım ölçülerinden yararlanılır. </a:t>
            </a: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 aşamada kullanılan ölçüt, negatif ideal ayrım ölçüsünün toplam ayrım ölçüsü içindeki payıdır. 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95398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E75B4D-404E-4C02-50A2-032BA040C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188C2D-357D-1E4E-E4FF-088305E0A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İdeal çözüme göreli yakınlık değerinin hesaplanması aşağıdaki formülde gösterilmiştir: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2B0BBC1-987C-2199-24C5-56AB5DF62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429000"/>
            <a:ext cx="5767316" cy="13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269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047A02-ABBF-DF6C-5FC6-6636F4E45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8706"/>
            <a:ext cx="8229600" cy="1143000"/>
          </a:xfrm>
        </p:spPr>
        <p:txBody>
          <a:bodyPr>
            <a:noAutofit/>
          </a:bodyPr>
          <a:lstStyle/>
          <a:p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Adım 7-- Her Bir Alternatifin Göreceli Sıralamasının ve Puanının Bulunması:</a:t>
            </a: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D46547-71E5-501E-CEC0-574895258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önceki adımda elde edilen değerler, büyüklük sırasına göre dizilerek karar noktalarının (alternatiflerin) önem sıraları belirlenmektedir.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30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A6AFEB-5829-3815-10AD-AB04ED5C5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TFRS 8 Faaliyet Bölümleri Standartı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E80057-0C13-37DE-7EBD-95F94B332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2007 yılında yürürlüğe girmiştir</a:t>
            </a:r>
          </a:p>
          <a:p>
            <a:pPr marL="0" indent="0">
              <a:buNone/>
            </a:pPr>
            <a:endParaRPr lang="tr-TR" sz="3600" dirty="0"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36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Temel İlke:</a:t>
            </a:r>
            <a:r>
              <a:rPr lang="tr-TR" sz="36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tr-TR" sz="3600" dirty="0"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000" i="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Bir işletme, finansal tablo kullanıcılarının,  işletmenin gerçekleştirdiği </a:t>
            </a:r>
            <a:r>
              <a:rPr lang="tr-TR" sz="3000" i="0" spc="3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faaliyetler ile faaliyette bulunduğu ekonomik ortamın</a:t>
            </a:r>
            <a:r>
              <a:rPr lang="tr-TR" sz="3000" i="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niteliğini ve finansal etkilerini değerlendirmelerini mümkün kılan bilgileri açıklar.</a:t>
            </a:r>
          </a:p>
          <a:p>
            <a:pPr marL="0" indent="0" algn="r">
              <a:buNone/>
            </a:pPr>
            <a:r>
              <a:rPr lang="tr-TR" sz="3000" spc="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(TFRS 8, </a:t>
            </a:r>
            <a:r>
              <a:rPr lang="tr-TR" sz="3000" spc="3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prf</a:t>
            </a:r>
            <a:r>
              <a:rPr lang="tr-TR" sz="3000" spc="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20)</a:t>
            </a:r>
            <a:endParaRPr lang="tr-TR" sz="3000" i="0" spc="3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3000" i="0" spc="3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5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55670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98DF5A-EEA6-5989-CDFB-A9DA336E5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Faaliyet Bölümlerinin Finansal Performans Sıralaması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9E2946D8-4311-EFA0-193F-546F42F776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172226"/>
              </p:ext>
            </p:extLst>
          </p:nvPr>
        </p:nvGraphicFramePr>
        <p:xfrm>
          <a:off x="450457" y="1417638"/>
          <a:ext cx="8003233" cy="5165724"/>
        </p:xfrm>
        <a:graphic>
          <a:graphicData uri="http://schemas.openxmlformats.org/drawingml/2006/table">
            <a:tbl>
              <a:tblPr firstRow="1" firstCol="1" bandRow="1"/>
              <a:tblGrid>
                <a:gridCol w="895213">
                  <a:extLst>
                    <a:ext uri="{9D8B030D-6E8A-4147-A177-3AD203B41FA5}">
                      <a16:colId xmlns:a16="http://schemas.microsoft.com/office/drawing/2014/main" val="2575364202"/>
                    </a:ext>
                  </a:extLst>
                </a:gridCol>
                <a:gridCol w="2059122">
                  <a:extLst>
                    <a:ext uri="{9D8B030D-6E8A-4147-A177-3AD203B41FA5}">
                      <a16:colId xmlns:a16="http://schemas.microsoft.com/office/drawing/2014/main" val="126798977"/>
                    </a:ext>
                  </a:extLst>
                </a:gridCol>
                <a:gridCol w="984601">
                  <a:extLst>
                    <a:ext uri="{9D8B030D-6E8A-4147-A177-3AD203B41FA5}">
                      <a16:colId xmlns:a16="http://schemas.microsoft.com/office/drawing/2014/main" val="1320327197"/>
                    </a:ext>
                  </a:extLst>
                </a:gridCol>
                <a:gridCol w="1386987">
                  <a:extLst>
                    <a:ext uri="{9D8B030D-6E8A-4147-A177-3AD203B41FA5}">
                      <a16:colId xmlns:a16="http://schemas.microsoft.com/office/drawing/2014/main" val="2686383268"/>
                    </a:ext>
                  </a:extLst>
                </a:gridCol>
                <a:gridCol w="1386987">
                  <a:extLst>
                    <a:ext uri="{9D8B030D-6E8A-4147-A177-3AD203B41FA5}">
                      <a16:colId xmlns:a16="http://schemas.microsoft.com/office/drawing/2014/main" val="3857986558"/>
                    </a:ext>
                  </a:extLst>
                </a:gridCol>
                <a:gridCol w="1290323">
                  <a:extLst>
                    <a:ext uri="{9D8B030D-6E8A-4147-A177-3AD203B41FA5}">
                      <a16:colId xmlns:a16="http://schemas.microsoft.com/office/drawing/2014/main" val="2671894834"/>
                    </a:ext>
                  </a:extLst>
                </a:gridCol>
              </a:tblGrid>
              <a:tr h="611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Yıl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Faaliyet Bölümü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Si+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Performans Puanı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Performans Sırası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4884"/>
                  </a:ext>
                </a:extLst>
              </a:tr>
              <a:tr h="29555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80515"/>
                  </a:ext>
                </a:extLst>
              </a:tr>
              <a:tr h="2955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0,337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042761"/>
                  </a:ext>
                </a:extLst>
              </a:tr>
              <a:tr h="30383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0,218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514491"/>
                  </a:ext>
                </a:extLst>
              </a:tr>
              <a:tr h="2955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0,196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0,181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380348"/>
                  </a:ext>
                </a:extLst>
              </a:tr>
              <a:tr h="3527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0,209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0,133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963956"/>
                  </a:ext>
                </a:extLst>
              </a:tr>
              <a:tr h="29555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0,592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386663"/>
                  </a:ext>
                </a:extLst>
              </a:tr>
              <a:tr h="2955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0,285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898794"/>
                  </a:ext>
                </a:extLst>
              </a:tr>
              <a:tr h="3002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0,201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0,445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20703"/>
                  </a:ext>
                </a:extLst>
              </a:tr>
              <a:tr h="2955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0,198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0,179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0,474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3788"/>
                  </a:ext>
                </a:extLst>
              </a:tr>
              <a:tr h="3527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0,217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0,365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934867"/>
                  </a:ext>
                </a:extLst>
              </a:tr>
              <a:tr h="29555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Holding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0,193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0,173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0,473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483268"/>
                  </a:ext>
                </a:extLst>
              </a:tr>
              <a:tr h="2955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Turizm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0,254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0,105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0,293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5191931"/>
                  </a:ext>
                </a:extLst>
              </a:tr>
              <a:tr h="3002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Sanayi ve Ticaret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0,193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0,188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0,494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947598"/>
                  </a:ext>
                </a:extLst>
              </a:tr>
              <a:tr h="2955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Enerji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0,205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0,171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285695"/>
                  </a:ext>
                </a:extLst>
              </a:tr>
              <a:tr h="28483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Taah. ve Arazi Gel.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0,213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0,377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6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723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998BE3-032C-EAEC-3492-800F8CFF6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4640" y="468515"/>
            <a:ext cx="3394720" cy="6120680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2019-Holding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2021-Sanayi ve Ticaret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2019-Enerji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2020-Enerji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2020-Holding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2021-Enerji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2020-Sanayi ve Ticaret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2019-Sanayi ve Ticaret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2019-Taah. ve Arazi Gel.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2020-Taah.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veArazi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Gel.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2020-Taah.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veArazi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Gel.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2021-Holding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2019-Turizm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2021-Turizm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2020-Turizm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356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3EC023-47F1-F49A-60F2-0C4F5076E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highlight>
                  <a:srgbClr val="FFFF00"/>
                </a:highlight>
              </a:rPr>
              <a:t>Faaliyet bölümü</a:t>
            </a:r>
            <a:r>
              <a:rPr lang="tr-TR" dirty="0"/>
              <a:t>, bir işletmenin: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A093EB-933B-E885-FD07-E662FE22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457200" indent="-457200">
              <a:buAutoNum type="alphaLcParenBoth"/>
            </a:pPr>
            <a:r>
              <a:rPr lang="tr-TR" sz="2400" b="1" dirty="0">
                <a:solidFill>
                  <a:srgbClr val="FF0000"/>
                </a:solidFill>
              </a:rPr>
              <a:t>Hasılat</a:t>
            </a:r>
            <a:r>
              <a:rPr lang="tr-TR" sz="2400" dirty="0"/>
              <a:t> elde edebildiği ve </a:t>
            </a:r>
            <a:r>
              <a:rPr lang="tr-TR" sz="2400" b="1" dirty="0">
                <a:solidFill>
                  <a:srgbClr val="FF0000"/>
                </a:solidFill>
              </a:rPr>
              <a:t>harcama yapabildiği </a:t>
            </a:r>
            <a:r>
              <a:rPr lang="tr-TR" sz="2400" dirty="0"/>
              <a:t>(aynı işletmenin diğer kısımları ile yapılan işlemlere ilişkin hasılat ve giderler de dahil olmak üzere) işletme faaliyetlerinde bulunan,</a:t>
            </a:r>
          </a:p>
          <a:p>
            <a:pPr marL="457200" indent="-457200">
              <a:buAutoNum type="alphaLcParenBoth"/>
            </a:pPr>
            <a:r>
              <a:rPr lang="tr-TR" sz="2400" b="1" dirty="0">
                <a:solidFill>
                  <a:srgbClr val="FF0000"/>
                </a:solidFill>
              </a:rPr>
              <a:t>Faaliyet sonuçlarının</a:t>
            </a:r>
            <a:r>
              <a:rPr lang="tr-TR" sz="2400" dirty="0"/>
              <a:t>, bölüme tahsis edilecek kaynaklara ilişkin kararların alınması ve bölümün performansının değerlendirilmesi amacıyla işletmenin faaliyetlere ilişkin karar almaya yetkili mercii tarafından </a:t>
            </a:r>
            <a:r>
              <a:rPr lang="tr-TR" sz="2400" b="1" dirty="0">
                <a:solidFill>
                  <a:srgbClr val="FF0000"/>
                </a:solidFill>
              </a:rPr>
              <a:t>düzenli olarak gözden geçirildiği</a:t>
            </a:r>
            <a:r>
              <a:rPr lang="tr-TR" sz="2400" dirty="0"/>
              <a:t> ve</a:t>
            </a:r>
          </a:p>
          <a:p>
            <a:pPr marL="457200" indent="-457200">
              <a:buAutoNum type="alphaLcParenBoth"/>
            </a:pPr>
            <a:r>
              <a:rPr lang="tr-TR" sz="2400" dirty="0"/>
              <a:t>Hakkında </a:t>
            </a:r>
            <a:r>
              <a:rPr lang="tr-TR" sz="2400" b="1" u="sng" dirty="0"/>
              <a:t>ayrı finansal bilgilerin mevcut olduğu </a:t>
            </a:r>
            <a:r>
              <a:rPr lang="tr-TR" sz="2400" dirty="0"/>
              <a:t>bir kısmıdır.</a:t>
            </a:r>
          </a:p>
          <a:p>
            <a:pPr marL="457200" indent="-457200">
              <a:buAutoNum type="alphaLcParenBoth"/>
            </a:pPr>
            <a:endParaRPr lang="tr-TR" sz="2400" dirty="0"/>
          </a:p>
          <a:p>
            <a:pPr marL="0" indent="0" algn="r">
              <a:buNone/>
            </a:pPr>
            <a:r>
              <a:rPr lang="tr-TR" sz="2400" dirty="0"/>
              <a:t>(TFRS 8, </a:t>
            </a:r>
            <a:r>
              <a:rPr lang="tr-TR" sz="2400" dirty="0" err="1"/>
              <a:t>prf</a:t>
            </a:r>
            <a:r>
              <a:rPr lang="tr-TR" sz="2400" dirty="0"/>
              <a:t> 5.)</a:t>
            </a:r>
          </a:p>
        </p:txBody>
      </p:sp>
    </p:spTree>
    <p:extLst>
      <p:ext uri="{BB962C8B-B14F-4D97-AF65-F5344CB8AC3E}">
        <p14:creationId xmlns:p14="http://schemas.microsoft.com/office/powerpoint/2010/main" val="4151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8733F6-7908-D5CB-A2CD-9C7DD27A2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TFRS 8 Literatür Taraması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DBCEA2-BBA7-BE37-E522-CF41FFF74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Teorik İncelemeler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TFRS 8’in uygulama düzeyi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TFRS 8’in farklı sektörlerde uygulanması</a:t>
            </a:r>
          </a:p>
        </p:txBody>
      </p:sp>
    </p:spTree>
    <p:extLst>
      <p:ext uri="{BB962C8B-B14F-4D97-AF65-F5344CB8AC3E}">
        <p14:creationId xmlns:p14="http://schemas.microsoft.com/office/powerpoint/2010/main" val="770049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E2F868-0616-D9E7-02B4-9C20B36DE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640" y="1124744"/>
            <a:ext cx="8229600" cy="752947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Teorik incelemeler (IAS 14 –IFRS 8)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6497AD-A4D8-B29A-F116-70BCAB895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IAS 14-IFRS 8 (TFRS 8)’İn içeriği, farkları vb.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Tamer (2006)</a:t>
            </a:r>
          </a:p>
          <a:p>
            <a:r>
              <a:rPr lang="tr-TR" dirty="0"/>
              <a:t>Arsoy (2006)</a:t>
            </a:r>
          </a:p>
          <a:p>
            <a:r>
              <a:rPr lang="tr-TR" dirty="0" err="1"/>
              <a:t>Franzen</a:t>
            </a:r>
            <a:r>
              <a:rPr lang="tr-TR" dirty="0"/>
              <a:t> ve  </a:t>
            </a:r>
            <a:r>
              <a:rPr lang="tr-TR" dirty="0" err="1"/>
              <a:t>Weißenberger</a:t>
            </a:r>
            <a:r>
              <a:rPr lang="tr-TR" dirty="0"/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449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530641-8678-6085-80C1-7A1A763BA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TFRS 8’in </a:t>
            </a:r>
            <a:r>
              <a:rPr lang="tr-TR" u="sng" dirty="0">
                <a:solidFill>
                  <a:srgbClr val="FF0000"/>
                </a:solidFill>
              </a:rPr>
              <a:t>Uygulanma ve Bilgi Açıklama</a:t>
            </a:r>
            <a:br>
              <a:rPr lang="tr-TR" dirty="0"/>
            </a:br>
            <a:r>
              <a:rPr lang="tr-TR" dirty="0"/>
              <a:t>Düzeyini Etkileyen Faktörler</a:t>
            </a:r>
          </a:p>
        </p:txBody>
      </p:sp>
      <p:graphicFrame>
        <p:nvGraphicFramePr>
          <p:cNvPr id="8" name="Nesne 7">
            <a:extLst>
              <a:ext uri="{FF2B5EF4-FFF2-40B4-BE49-F238E27FC236}">
                <a16:creationId xmlns:a16="http://schemas.microsoft.com/office/drawing/2014/main" id="{CF1ADA65-D1BD-A529-0C17-E81CF9743C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982630"/>
              </p:ext>
            </p:extLst>
          </p:nvPr>
        </p:nvGraphicFramePr>
        <p:xfrm>
          <a:off x="390364" y="2315237"/>
          <a:ext cx="8363272" cy="3253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3" imgW="4286115" imgH="1638150" progId="Excel.Sheet.12">
                  <p:embed/>
                </p:oleObj>
              </mc:Choice>
              <mc:Fallback>
                <p:oleObj name="Worksheet" r:id="rId3" imgW="4286115" imgH="16381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0364" y="2315237"/>
                        <a:ext cx="8363272" cy="3253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5146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E65A45-B2FC-C1F0-07F7-81B28F50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507288" cy="72008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TFRS 8’in farklı sektörlerde uygulanması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315E98C3-7CE1-1DAD-0525-76BC745DC8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921395"/>
              </p:ext>
            </p:extLst>
          </p:nvPr>
        </p:nvGraphicFramePr>
        <p:xfrm>
          <a:off x="318356" y="2132856"/>
          <a:ext cx="8646132" cy="4104457"/>
        </p:xfrm>
        <a:graphic>
          <a:graphicData uri="http://schemas.openxmlformats.org/drawingml/2006/table">
            <a:tbl>
              <a:tblPr firstRow="1" firstCol="1" bandRow="1"/>
              <a:tblGrid>
                <a:gridCol w="3033537">
                  <a:extLst>
                    <a:ext uri="{9D8B030D-6E8A-4147-A177-3AD203B41FA5}">
                      <a16:colId xmlns:a16="http://schemas.microsoft.com/office/drawing/2014/main" val="1172942215"/>
                    </a:ext>
                  </a:extLst>
                </a:gridCol>
                <a:gridCol w="5612595">
                  <a:extLst>
                    <a:ext uri="{9D8B030D-6E8A-4147-A177-3AD203B41FA5}">
                      <a16:colId xmlns:a16="http://schemas.microsoft.com/office/drawing/2014/main" val="991510338"/>
                    </a:ext>
                  </a:extLst>
                </a:gridCol>
              </a:tblGrid>
              <a:tr h="586351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</a:t>
                      </a:r>
                      <a:endParaRPr lang="tr-TR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Uygulanan Sektör</a:t>
                      </a:r>
                      <a:endParaRPr lang="tr-TR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467313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Ünal (2010)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03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Tekstil ve İnşaat şirketi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482014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Elitas ve Özdemir (2012) 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03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İnşaat, Turizm, üretim-ticaret ve enerji faaliyeti olan bir A.Ş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409609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Bekçi vd. (2013)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03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Bir İnşaat Şirketi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446216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Kahramanoğlu ve Acar (2017)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03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İşletmeleri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329979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İbiş ve Tutcu (2017)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03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Eğitim Sektörü-bir üniversite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6941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indent="381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Güler ve Alagöz (2019)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03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BİST 'de İşlem Gören Bir Futbol Kulübü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942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389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2A9356-F560-FA21-E7DC-17E53DE8C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Araştırmanın Kapsamı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B4C95A-5C82-C4DB-22F2-D7EEABCCD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BİST’de</a:t>
            </a:r>
            <a:r>
              <a:rPr lang="tr-TR" dirty="0"/>
              <a:t> işlem gören </a:t>
            </a: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Holdingler ve Yatırım Şirketleri </a:t>
            </a: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(48 Adet)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TFRS 8 kapsamında</a:t>
            </a:r>
          </a:p>
          <a:p>
            <a:pPr marL="0" indent="0">
              <a:buNone/>
            </a:pPr>
            <a:r>
              <a:rPr lang="tr-TR" dirty="0"/>
              <a:t>Faaliyet Bölümlerine Göre Raporlama Yapan</a:t>
            </a: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(27 Adet)</a:t>
            </a:r>
          </a:p>
        </p:txBody>
      </p:sp>
    </p:spTree>
    <p:extLst>
      <p:ext uri="{BB962C8B-B14F-4D97-AF65-F5344CB8AC3E}">
        <p14:creationId xmlns:p14="http://schemas.microsoft.com/office/powerpoint/2010/main" val="77581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2034</Words>
  <Application>Microsoft Office PowerPoint</Application>
  <PresentationFormat>Ekran Gösterisi (4:3)</PresentationFormat>
  <Paragraphs>1030</Paragraphs>
  <Slides>31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Ofis Teması</vt:lpstr>
      <vt:lpstr>Microsoft Excel Çalışma Sayfası</vt:lpstr>
      <vt:lpstr>TFRS 8 Kapsamında Faaliyet Bölümlerine Göre Mali Tablo Analizi:  Bir Holding Örneği </vt:lpstr>
      <vt:lpstr>TMS/TFRS Hakkında Genel Bilgi</vt:lpstr>
      <vt:lpstr>TFRS 8 Faaliyet Bölümleri Standartı</vt:lpstr>
      <vt:lpstr>Faaliyet bölümü, bir işletmenin:</vt:lpstr>
      <vt:lpstr>TFRS 8 Literatür Taraması</vt:lpstr>
      <vt:lpstr>Teorik incelemeler (IAS 14 –IFRS 8) </vt:lpstr>
      <vt:lpstr>TFRS 8’in Uygulanma ve Bilgi Açıklama Düzeyini Etkileyen Faktörler</vt:lpstr>
      <vt:lpstr>TFRS 8’in farklı sektörlerde uygulanması</vt:lpstr>
      <vt:lpstr>Araştırmanın Kapsamı</vt:lpstr>
      <vt:lpstr>PowerPoint Sunusu</vt:lpstr>
      <vt:lpstr>Mali Tablo Analizine Uygun Olanlar</vt:lpstr>
      <vt:lpstr>Çalışmada Hesaplanan Oranlar</vt:lpstr>
      <vt:lpstr>Finansal Oranlar</vt:lpstr>
      <vt:lpstr>TOPSİS Yöntemi</vt:lpstr>
      <vt:lpstr>1.Adım: Standart Karar Matrisi</vt:lpstr>
      <vt:lpstr>Standart Karar Matrisi</vt:lpstr>
      <vt:lpstr>Adım 2: Normalize Edilmiş Karar Matrisinin (X) Oluşturulması </vt:lpstr>
      <vt:lpstr>Normalize Edilmiş Karar Matrisi (X)</vt:lpstr>
      <vt:lpstr>Normalize Edilmiş Karar Matrisi (X)</vt:lpstr>
      <vt:lpstr>Adım 3: Ağırlıklı Standart Karar Matrisinin (V) Oluşturulması</vt:lpstr>
      <vt:lpstr>Ağırlıklı Standart Karar Matrisinin (V)</vt:lpstr>
      <vt:lpstr>Kriter Ağırlıkları</vt:lpstr>
      <vt:lpstr>Ağırlıklı Standart Karar Matrisinin (V)</vt:lpstr>
      <vt:lpstr>Adım 4: İdeal (A+) ve Negatif İdeal (A-) Çözümlerin Oluşturulması:</vt:lpstr>
      <vt:lpstr>İdeal (A+) ve Negatif İdeal (A-) Çözümler</vt:lpstr>
      <vt:lpstr>Adım 5: Ayırım Ölçülerinin Hesaplanması:</vt:lpstr>
      <vt:lpstr>Adım 6--İdeal Çözüme Göreli Yakınlığın Hesaplanması:</vt:lpstr>
      <vt:lpstr>PowerPoint Sunusu</vt:lpstr>
      <vt:lpstr>Adım 7-- Her Bir Alternatifin Göreceli Sıralamasının ve Puanının Bulunması:</vt:lpstr>
      <vt:lpstr>Faaliyet Bölümlerinin Finansal Performans Sıralaması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 DENETİMİ</dc:title>
  <dc:creator>asus</dc:creator>
  <cp:lastModifiedBy>serkan yücel</cp:lastModifiedBy>
  <cp:revision>20</cp:revision>
  <dcterms:created xsi:type="dcterms:W3CDTF">2018-03-18T13:47:28Z</dcterms:created>
  <dcterms:modified xsi:type="dcterms:W3CDTF">2022-05-13T16:18:37Z</dcterms:modified>
</cp:coreProperties>
</file>