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8.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9.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10.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11.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notesMasterIdLst>
    <p:notesMasterId r:id="rId21"/>
  </p:notesMasterIdLst>
  <p:sldIdLst>
    <p:sldId id="256" r:id="rId2"/>
    <p:sldId id="257" r:id="rId3"/>
    <p:sldId id="258" r:id="rId4"/>
    <p:sldId id="319" r:id="rId5"/>
    <p:sldId id="320" r:id="rId6"/>
    <p:sldId id="321" r:id="rId7"/>
    <p:sldId id="322" r:id="rId8"/>
    <p:sldId id="266" r:id="rId9"/>
    <p:sldId id="323" r:id="rId10"/>
    <p:sldId id="308" r:id="rId11"/>
    <p:sldId id="309" r:id="rId12"/>
    <p:sldId id="315" r:id="rId13"/>
    <p:sldId id="314" r:id="rId14"/>
    <p:sldId id="317" r:id="rId15"/>
    <p:sldId id="316" r:id="rId16"/>
    <p:sldId id="318" r:id="rId17"/>
    <p:sldId id="324" r:id="rId18"/>
    <p:sldId id="325" r:id="rId19"/>
    <p:sldId id="30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snapToGrid="0">
      <p:cViewPr varScale="1">
        <p:scale>
          <a:sx n="74" d="100"/>
          <a:sy n="74" d="100"/>
        </p:scale>
        <p:origin x="93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5.bin"/><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6.bin"/><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0"/>
      <c:rotY val="20"/>
      <c:rAngAx val="0"/>
    </c:view3D>
    <c:floor>
      <c:thickness val="0"/>
    </c:floor>
    <c:sideWall>
      <c:thickness val="0"/>
    </c:sideWall>
    <c:backWall>
      <c:thickness val="0"/>
    </c:backWall>
    <c:plotArea>
      <c:layout>
        <c:manualLayout>
          <c:layoutTarget val="inner"/>
          <c:xMode val="edge"/>
          <c:yMode val="edge"/>
          <c:x val="0.11308333333333333"/>
          <c:y val="5.3912219305920092E-2"/>
          <c:w val="0.87810192475940507"/>
          <c:h val="0.75253062117235336"/>
        </c:manualLayout>
      </c:layout>
      <c:bar3DChart>
        <c:barDir val="col"/>
        <c:grouping val="clustered"/>
        <c:varyColors val="0"/>
        <c:ser>
          <c:idx val="0"/>
          <c:order val="0"/>
          <c:tx>
            <c:strRef>
              <c:f>Sheet1!$B$3</c:f>
              <c:strCache>
                <c:ptCount val="1"/>
                <c:pt idx="0">
                  <c:v>20 - 40</c:v>
                </c:pt>
              </c:strCache>
            </c:strRef>
          </c:tx>
          <c:spPr>
            <a:solidFill>
              <a:srgbClr val="00B050"/>
            </a:solidFill>
          </c:spPr>
          <c:invertIfNegative val="0"/>
          <c:cat>
            <c:multiLvlStrRef>
              <c:f>Sheet1!$C$1:$F$2</c:f>
              <c:multiLvlStrCache>
                <c:ptCount val="4"/>
                <c:lvl>
                  <c:pt idx="0">
                    <c:v> Control</c:v>
                  </c:pt>
                  <c:pt idx="1">
                    <c:v>Benign tumor</c:v>
                  </c:pt>
                  <c:pt idx="2">
                    <c:v>Newly D BC </c:v>
                  </c:pt>
                  <c:pt idx="3">
                    <c:v>Under T BC </c:v>
                  </c:pt>
                </c:lvl>
                <c:lvl>
                  <c:pt idx="0">
                    <c:v>Studied groups</c:v>
                  </c:pt>
                </c:lvl>
              </c:multiLvlStrCache>
            </c:multiLvlStrRef>
          </c:cat>
          <c:val>
            <c:numRef>
              <c:f>Sheet1!$C$3:$F$3</c:f>
              <c:numCache>
                <c:formatCode>0.00%</c:formatCode>
                <c:ptCount val="4"/>
                <c:pt idx="0">
                  <c:v>0.17599999999999999</c:v>
                </c:pt>
                <c:pt idx="1">
                  <c:v>0.61499999999999999</c:v>
                </c:pt>
                <c:pt idx="2">
                  <c:v>0.23799999999999999</c:v>
                </c:pt>
                <c:pt idx="3">
                  <c:v>0.13500000000000001</c:v>
                </c:pt>
              </c:numCache>
            </c:numRef>
          </c:val>
          <c:extLst>
            <c:ext xmlns:c16="http://schemas.microsoft.com/office/drawing/2014/chart" uri="{C3380CC4-5D6E-409C-BE32-E72D297353CC}">
              <c16:uniqueId val="{00000000-E76F-46B7-AA32-1EB4DD8C8BDF}"/>
            </c:ext>
          </c:extLst>
        </c:ser>
        <c:ser>
          <c:idx val="1"/>
          <c:order val="1"/>
          <c:tx>
            <c:strRef>
              <c:f>Sheet1!$B$4</c:f>
              <c:strCache>
                <c:ptCount val="1"/>
                <c:pt idx="0">
                  <c:v>41 - 60</c:v>
                </c:pt>
              </c:strCache>
            </c:strRef>
          </c:tx>
          <c:spPr>
            <a:solidFill>
              <a:srgbClr val="FF0000"/>
            </a:solidFill>
          </c:spPr>
          <c:invertIfNegative val="0"/>
          <c:cat>
            <c:multiLvlStrRef>
              <c:f>Sheet1!$C$1:$F$2</c:f>
              <c:multiLvlStrCache>
                <c:ptCount val="4"/>
                <c:lvl>
                  <c:pt idx="0">
                    <c:v> Control</c:v>
                  </c:pt>
                  <c:pt idx="1">
                    <c:v>Benign tumor</c:v>
                  </c:pt>
                  <c:pt idx="2">
                    <c:v>Newly D BC </c:v>
                  </c:pt>
                  <c:pt idx="3">
                    <c:v>Under T BC </c:v>
                  </c:pt>
                </c:lvl>
                <c:lvl>
                  <c:pt idx="0">
                    <c:v>Studied groups</c:v>
                  </c:pt>
                </c:lvl>
              </c:multiLvlStrCache>
            </c:multiLvlStrRef>
          </c:cat>
          <c:val>
            <c:numRef>
              <c:f>Sheet1!$C$4:$F$4</c:f>
              <c:numCache>
                <c:formatCode>0.00%</c:formatCode>
                <c:ptCount val="4"/>
                <c:pt idx="0">
                  <c:v>0.70599999999999996</c:v>
                </c:pt>
                <c:pt idx="1">
                  <c:v>0.308</c:v>
                </c:pt>
                <c:pt idx="2">
                  <c:v>0.71399999999999997</c:v>
                </c:pt>
                <c:pt idx="3" formatCode="0%">
                  <c:v>0.73</c:v>
                </c:pt>
              </c:numCache>
            </c:numRef>
          </c:val>
          <c:extLst>
            <c:ext xmlns:c16="http://schemas.microsoft.com/office/drawing/2014/chart" uri="{C3380CC4-5D6E-409C-BE32-E72D297353CC}">
              <c16:uniqueId val="{00000001-E76F-46B7-AA32-1EB4DD8C8BDF}"/>
            </c:ext>
          </c:extLst>
        </c:ser>
        <c:ser>
          <c:idx val="2"/>
          <c:order val="2"/>
          <c:tx>
            <c:strRef>
              <c:f>Sheet1!$B$5</c:f>
              <c:strCache>
                <c:ptCount val="1"/>
                <c:pt idx="0">
                  <c:v>61 - 80</c:v>
                </c:pt>
              </c:strCache>
            </c:strRef>
          </c:tx>
          <c:spPr>
            <a:solidFill>
              <a:srgbClr val="0070C0"/>
            </a:solidFill>
          </c:spPr>
          <c:invertIfNegative val="0"/>
          <c:cat>
            <c:multiLvlStrRef>
              <c:f>Sheet1!$C$1:$F$2</c:f>
              <c:multiLvlStrCache>
                <c:ptCount val="4"/>
                <c:lvl>
                  <c:pt idx="0">
                    <c:v> Control</c:v>
                  </c:pt>
                  <c:pt idx="1">
                    <c:v>Benign tumor</c:v>
                  </c:pt>
                  <c:pt idx="2">
                    <c:v>Newly D BC </c:v>
                  </c:pt>
                  <c:pt idx="3">
                    <c:v>Under T BC </c:v>
                  </c:pt>
                </c:lvl>
                <c:lvl>
                  <c:pt idx="0">
                    <c:v>Studied groups</c:v>
                  </c:pt>
                </c:lvl>
              </c:multiLvlStrCache>
            </c:multiLvlStrRef>
          </c:cat>
          <c:val>
            <c:numRef>
              <c:f>Sheet1!$C$5:$F$5</c:f>
              <c:numCache>
                <c:formatCode>0.00%</c:formatCode>
                <c:ptCount val="4"/>
                <c:pt idx="0">
                  <c:v>0.11799999999999999</c:v>
                </c:pt>
                <c:pt idx="1">
                  <c:v>7.6999999999999999E-2</c:v>
                </c:pt>
                <c:pt idx="2">
                  <c:v>4.8000000000000001E-2</c:v>
                </c:pt>
                <c:pt idx="3">
                  <c:v>0.13500000000000001</c:v>
                </c:pt>
              </c:numCache>
            </c:numRef>
          </c:val>
          <c:extLst>
            <c:ext xmlns:c16="http://schemas.microsoft.com/office/drawing/2014/chart" uri="{C3380CC4-5D6E-409C-BE32-E72D297353CC}">
              <c16:uniqueId val="{00000002-E76F-46B7-AA32-1EB4DD8C8BDF}"/>
            </c:ext>
          </c:extLst>
        </c:ser>
        <c:dLbls>
          <c:showLegendKey val="0"/>
          <c:showVal val="0"/>
          <c:showCatName val="0"/>
          <c:showSerName val="0"/>
          <c:showPercent val="0"/>
          <c:showBubbleSize val="0"/>
        </c:dLbls>
        <c:gapWidth val="150"/>
        <c:shape val="cylinder"/>
        <c:axId val="152509440"/>
        <c:axId val="152643072"/>
        <c:axId val="0"/>
      </c:bar3DChart>
      <c:catAx>
        <c:axId val="152509440"/>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152643072"/>
        <c:crosses val="autoZero"/>
        <c:auto val="1"/>
        <c:lblAlgn val="ctr"/>
        <c:lblOffset val="100"/>
        <c:noMultiLvlLbl val="0"/>
      </c:catAx>
      <c:valAx>
        <c:axId val="152643072"/>
        <c:scaling>
          <c:orientation val="minMax"/>
          <c:max val="0.8"/>
        </c:scaling>
        <c:delete val="0"/>
        <c:axPos val="l"/>
        <c:numFmt formatCode="0%"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152509440"/>
        <c:crosses val="autoZero"/>
        <c:crossBetween val="between"/>
      </c:valAx>
    </c:plotArea>
    <c:legend>
      <c:legendPos val="r"/>
      <c:layout>
        <c:manualLayout>
          <c:xMode val="edge"/>
          <c:yMode val="edge"/>
          <c:x val="0.46306255468066493"/>
          <c:y val="4.4230096237970251E-2"/>
          <c:w val="0.1230485564304462"/>
          <c:h val="0.23561351706036746"/>
        </c:manualLayout>
      </c:layout>
      <c:overlay val="0"/>
      <c:txPr>
        <a:bodyPr/>
        <a:lstStyle/>
        <a:p>
          <a:pPr>
            <a:defRPr b="1">
              <a:latin typeface="Times New Roman" pitchFamily="18" charset="0"/>
              <a:cs typeface="Times New Roman" pitchFamily="18" charset="0"/>
            </a:defRPr>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15"/>
      <c:rAngAx val="0"/>
    </c:view3D>
    <c:floor>
      <c:thickness val="0"/>
    </c:floor>
    <c:sideWall>
      <c:thickness val="0"/>
    </c:sideWall>
    <c:backWall>
      <c:thickness val="0"/>
    </c:backWall>
    <c:plotArea>
      <c:layout>
        <c:manualLayout>
          <c:layoutTarget val="inner"/>
          <c:xMode val="edge"/>
          <c:yMode val="edge"/>
          <c:x val="9.2043963254593172E-2"/>
          <c:y val="3.75116652085156E-2"/>
          <c:w val="0.90113713910761151"/>
          <c:h val="0.74673228346456688"/>
        </c:manualLayout>
      </c:layout>
      <c:bar3DChart>
        <c:barDir val="col"/>
        <c:grouping val="clustered"/>
        <c:varyColors val="0"/>
        <c:ser>
          <c:idx val="0"/>
          <c:order val="0"/>
          <c:tx>
            <c:strRef>
              <c:f>Sheet1!$C$28</c:f>
              <c:strCache>
                <c:ptCount val="1"/>
                <c:pt idx="0">
                  <c:v> Control</c:v>
                </c:pt>
              </c:strCache>
            </c:strRef>
          </c:tx>
          <c:spPr>
            <a:solidFill>
              <a:srgbClr val="00B050"/>
            </a:solidFill>
          </c:spPr>
          <c:invertIfNegative val="0"/>
          <c:cat>
            <c:multiLvlStrRef>
              <c:f>Sheet1!$A$29:$B$30</c:f>
              <c:multiLvlStrCache>
                <c:ptCount val="2"/>
                <c:lvl>
                  <c:pt idx="0">
                    <c:v>With</c:v>
                  </c:pt>
                  <c:pt idx="1">
                    <c:v>Without</c:v>
                  </c:pt>
                </c:lvl>
                <c:lvl>
                  <c:pt idx="0">
                    <c:v>Family History</c:v>
                  </c:pt>
                </c:lvl>
              </c:multiLvlStrCache>
            </c:multiLvlStrRef>
          </c:cat>
          <c:val>
            <c:numRef>
              <c:f>Sheet1!$C$29:$C$30</c:f>
              <c:numCache>
                <c:formatCode>0.00%</c:formatCode>
                <c:ptCount val="2"/>
                <c:pt idx="0">
                  <c:v>0.11799999999999999</c:v>
                </c:pt>
                <c:pt idx="1">
                  <c:v>0.88200000000000001</c:v>
                </c:pt>
              </c:numCache>
            </c:numRef>
          </c:val>
          <c:extLst>
            <c:ext xmlns:c16="http://schemas.microsoft.com/office/drawing/2014/chart" uri="{C3380CC4-5D6E-409C-BE32-E72D297353CC}">
              <c16:uniqueId val="{00000000-7D57-4EBF-806E-A5C934686857}"/>
            </c:ext>
          </c:extLst>
        </c:ser>
        <c:ser>
          <c:idx val="1"/>
          <c:order val="1"/>
          <c:tx>
            <c:strRef>
              <c:f>Sheet1!$D$28</c:f>
              <c:strCache>
                <c:ptCount val="1"/>
                <c:pt idx="0">
                  <c:v>Benign tumor</c:v>
                </c:pt>
              </c:strCache>
            </c:strRef>
          </c:tx>
          <c:spPr>
            <a:solidFill>
              <a:srgbClr val="FF0000"/>
            </a:solidFill>
          </c:spPr>
          <c:invertIfNegative val="0"/>
          <c:cat>
            <c:multiLvlStrRef>
              <c:f>Sheet1!$A$29:$B$30</c:f>
              <c:multiLvlStrCache>
                <c:ptCount val="2"/>
                <c:lvl>
                  <c:pt idx="0">
                    <c:v>With</c:v>
                  </c:pt>
                  <c:pt idx="1">
                    <c:v>Without</c:v>
                  </c:pt>
                </c:lvl>
                <c:lvl>
                  <c:pt idx="0">
                    <c:v>Family History</c:v>
                  </c:pt>
                </c:lvl>
              </c:multiLvlStrCache>
            </c:multiLvlStrRef>
          </c:cat>
          <c:val>
            <c:numRef>
              <c:f>Sheet1!$D$29:$D$30</c:f>
              <c:numCache>
                <c:formatCode>0.00%</c:formatCode>
                <c:ptCount val="2"/>
                <c:pt idx="0">
                  <c:v>0.46200000000000002</c:v>
                </c:pt>
                <c:pt idx="1">
                  <c:v>0.53800000000000003</c:v>
                </c:pt>
              </c:numCache>
            </c:numRef>
          </c:val>
          <c:extLst>
            <c:ext xmlns:c16="http://schemas.microsoft.com/office/drawing/2014/chart" uri="{C3380CC4-5D6E-409C-BE32-E72D297353CC}">
              <c16:uniqueId val="{00000001-7D57-4EBF-806E-A5C934686857}"/>
            </c:ext>
          </c:extLst>
        </c:ser>
        <c:ser>
          <c:idx val="2"/>
          <c:order val="2"/>
          <c:tx>
            <c:strRef>
              <c:f>Sheet1!$E$28</c:f>
              <c:strCache>
                <c:ptCount val="1"/>
                <c:pt idx="0">
                  <c:v>Newly D BC </c:v>
                </c:pt>
              </c:strCache>
            </c:strRef>
          </c:tx>
          <c:spPr>
            <a:solidFill>
              <a:srgbClr val="0070C0"/>
            </a:solidFill>
          </c:spPr>
          <c:invertIfNegative val="0"/>
          <c:cat>
            <c:multiLvlStrRef>
              <c:f>Sheet1!$A$29:$B$30</c:f>
              <c:multiLvlStrCache>
                <c:ptCount val="2"/>
                <c:lvl>
                  <c:pt idx="0">
                    <c:v>With</c:v>
                  </c:pt>
                  <c:pt idx="1">
                    <c:v>Without</c:v>
                  </c:pt>
                </c:lvl>
                <c:lvl>
                  <c:pt idx="0">
                    <c:v>Family History</c:v>
                  </c:pt>
                </c:lvl>
              </c:multiLvlStrCache>
            </c:multiLvlStrRef>
          </c:cat>
          <c:val>
            <c:numRef>
              <c:f>Sheet1!$E$29:$E$30</c:f>
              <c:numCache>
                <c:formatCode>0.00%</c:formatCode>
                <c:ptCount val="2"/>
                <c:pt idx="0">
                  <c:v>0.42899999999999999</c:v>
                </c:pt>
                <c:pt idx="1">
                  <c:v>0.57099999999999995</c:v>
                </c:pt>
              </c:numCache>
            </c:numRef>
          </c:val>
          <c:extLst>
            <c:ext xmlns:c16="http://schemas.microsoft.com/office/drawing/2014/chart" uri="{C3380CC4-5D6E-409C-BE32-E72D297353CC}">
              <c16:uniqueId val="{00000002-7D57-4EBF-806E-A5C934686857}"/>
            </c:ext>
          </c:extLst>
        </c:ser>
        <c:ser>
          <c:idx val="3"/>
          <c:order val="3"/>
          <c:tx>
            <c:strRef>
              <c:f>Sheet1!$F$28</c:f>
              <c:strCache>
                <c:ptCount val="1"/>
                <c:pt idx="0">
                  <c:v>Under T BC </c:v>
                </c:pt>
              </c:strCache>
            </c:strRef>
          </c:tx>
          <c:spPr>
            <a:solidFill>
              <a:schemeClr val="accent6"/>
            </a:solidFill>
          </c:spPr>
          <c:invertIfNegative val="0"/>
          <c:cat>
            <c:multiLvlStrRef>
              <c:f>Sheet1!$A$29:$B$30</c:f>
              <c:multiLvlStrCache>
                <c:ptCount val="2"/>
                <c:lvl>
                  <c:pt idx="0">
                    <c:v>With</c:v>
                  </c:pt>
                  <c:pt idx="1">
                    <c:v>Without</c:v>
                  </c:pt>
                </c:lvl>
                <c:lvl>
                  <c:pt idx="0">
                    <c:v>Family History</c:v>
                  </c:pt>
                </c:lvl>
              </c:multiLvlStrCache>
            </c:multiLvlStrRef>
          </c:cat>
          <c:val>
            <c:numRef>
              <c:f>Sheet1!$F$29:$F$30</c:f>
              <c:numCache>
                <c:formatCode>0.00%</c:formatCode>
                <c:ptCount val="2"/>
                <c:pt idx="0">
                  <c:v>0.54100000000000004</c:v>
                </c:pt>
                <c:pt idx="1">
                  <c:v>0.45900000000000002</c:v>
                </c:pt>
              </c:numCache>
            </c:numRef>
          </c:val>
          <c:extLst>
            <c:ext xmlns:c16="http://schemas.microsoft.com/office/drawing/2014/chart" uri="{C3380CC4-5D6E-409C-BE32-E72D297353CC}">
              <c16:uniqueId val="{00000003-7D57-4EBF-806E-A5C934686857}"/>
            </c:ext>
          </c:extLst>
        </c:ser>
        <c:dLbls>
          <c:showLegendKey val="0"/>
          <c:showVal val="0"/>
          <c:showCatName val="0"/>
          <c:showSerName val="0"/>
          <c:showPercent val="0"/>
          <c:showBubbleSize val="0"/>
        </c:dLbls>
        <c:gapWidth val="150"/>
        <c:shape val="cylinder"/>
        <c:axId val="47772800"/>
        <c:axId val="47774336"/>
        <c:axId val="0"/>
      </c:bar3DChart>
      <c:catAx>
        <c:axId val="47772800"/>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47774336"/>
        <c:crosses val="autoZero"/>
        <c:auto val="1"/>
        <c:lblAlgn val="ctr"/>
        <c:lblOffset val="100"/>
        <c:noMultiLvlLbl val="0"/>
      </c:catAx>
      <c:valAx>
        <c:axId val="47774336"/>
        <c:scaling>
          <c:orientation val="minMax"/>
        </c:scaling>
        <c:delete val="0"/>
        <c:axPos val="l"/>
        <c:numFmt formatCode="0%"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47772800"/>
        <c:crosses val="autoZero"/>
        <c:crossBetween val="between"/>
      </c:valAx>
    </c:plotArea>
    <c:legend>
      <c:legendPos val="r"/>
      <c:layout>
        <c:manualLayout>
          <c:xMode val="edge"/>
          <c:yMode val="edge"/>
          <c:x val="0.24298665791776028"/>
          <c:y val="2.7010061242344712E-2"/>
          <c:w val="0.20871522309711285"/>
          <c:h val="0.31415135608048994"/>
        </c:manualLayout>
      </c:layout>
      <c:overlay val="0"/>
      <c:txPr>
        <a:bodyPr/>
        <a:lstStyle/>
        <a:p>
          <a:pPr>
            <a:defRPr b="1">
              <a:latin typeface="Times New Roman" pitchFamily="18" charset="0"/>
              <a:cs typeface="Times New Roman" pitchFamily="18" charset="0"/>
            </a:defRPr>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Sheet1!$C$41</c:f>
              <c:strCache>
                <c:ptCount val="1"/>
                <c:pt idx="0">
                  <c:v> Control</c:v>
                </c:pt>
              </c:strCache>
            </c:strRef>
          </c:tx>
          <c:spPr>
            <a:solidFill>
              <a:srgbClr val="00B050"/>
            </a:solidFill>
          </c:spPr>
          <c:invertIfNegative val="0"/>
          <c:cat>
            <c:multiLvlStrRef>
              <c:f>Sheet1!$A$42:$B$43</c:f>
              <c:multiLvlStrCache>
                <c:ptCount val="2"/>
                <c:lvl>
                  <c:pt idx="0">
                    <c:v>Married</c:v>
                  </c:pt>
                  <c:pt idx="1">
                    <c:v>single </c:v>
                  </c:pt>
                </c:lvl>
                <c:lvl>
                  <c:pt idx="0">
                    <c:v>Social Status</c:v>
                  </c:pt>
                </c:lvl>
              </c:multiLvlStrCache>
            </c:multiLvlStrRef>
          </c:cat>
          <c:val>
            <c:numRef>
              <c:f>Sheet1!$C$42:$C$43</c:f>
              <c:numCache>
                <c:formatCode>0.00%</c:formatCode>
                <c:ptCount val="2"/>
                <c:pt idx="0">
                  <c:v>0.82399999999999995</c:v>
                </c:pt>
                <c:pt idx="1">
                  <c:v>0.17599999999999999</c:v>
                </c:pt>
              </c:numCache>
            </c:numRef>
          </c:val>
          <c:extLst>
            <c:ext xmlns:c16="http://schemas.microsoft.com/office/drawing/2014/chart" uri="{C3380CC4-5D6E-409C-BE32-E72D297353CC}">
              <c16:uniqueId val="{00000000-8FBA-491B-B8F8-28EEBEFB8245}"/>
            </c:ext>
          </c:extLst>
        </c:ser>
        <c:ser>
          <c:idx val="1"/>
          <c:order val="1"/>
          <c:tx>
            <c:strRef>
              <c:f>Sheet1!$D$41</c:f>
              <c:strCache>
                <c:ptCount val="1"/>
                <c:pt idx="0">
                  <c:v>Benign tumor</c:v>
                </c:pt>
              </c:strCache>
            </c:strRef>
          </c:tx>
          <c:spPr>
            <a:solidFill>
              <a:srgbClr val="FF0000"/>
            </a:solidFill>
          </c:spPr>
          <c:invertIfNegative val="0"/>
          <c:cat>
            <c:multiLvlStrRef>
              <c:f>Sheet1!$A$42:$B$43</c:f>
              <c:multiLvlStrCache>
                <c:ptCount val="2"/>
                <c:lvl>
                  <c:pt idx="0">
                    <c:v>Married</c:v>
                  </c:pt>
                  <c:pt idx="1">
                    <c:v>single </c:v>
                  </c:pt>
                </c:lvl>
                <c:lvl>
                  <c:pt idx="0">
                    <c:v>Social Status</c:v>
                  </c:pt>
                </c:lvl>
              </c:multiLvlStrCache>
            </c:multiLvlStrRef>
          </c:cat>
          <c:val>
            <c:numRef>
              <c:f>Sheet1!$D$42:$D$43</c:f>
              <c:numCache>
                <c:formatCode>0.00%</c:formatCode>
                <c:ptCount val="2"/>
                <c:pt idx="0">
                  <c:v>0.69199999999999995</c:v>
                </c:pt>
                <c:pt idx="1">
                  <c:v>0.308</c:v>
                </c:pt>
              </c:numCache>
            </c:numRef>
          </c:val>
          <c:extLst>
            <c:ext xmlns:c16="http://schemas.microsoft.com/office/drawing/2014/chart" uri="{C3380CC4-5D6E-409C-BE32-E72D297353CC}">
              <c16:uniqueId val="{00000001-8FBA-491B-B8F8-28EEBEFB8245}"/>
            </c:ext>
          </c:extLst>
        </c:ser>
        <c:ser>
          <c:idx val="2"/>
          <c:order val="2"/>
          <c:tx>
            <c:strRef>
              <c:f>Sheet1!$E$41</c:f>
              <c:strCache>
                <c:ptCount val="1"/>
                <c:pt idx="0">
                  <c:v>Newly D BC </c:v>
                </c:pt>
              </c:strCache>
            </c:strRef>
          </c:tx>
          <c:spPr>
            <a:solidFill>
              <a:srgbClr val="0070C0"/>
            </a:solidFill>
          </c:spPr>
          <c:invertIfNegative val="0"/>
          <c:cat>
            <c:multiLvlStrRef>
              <c:f>Sheet1!$A$42:$B$43</c:f>
              <c:multiLvlStrCache>
                <c:ptCount val="2"/>
                <c:lvl>
                  <c:pt idx="0">
                    <c:v>Married</c:v>
                  </c:pt>
                  <c:pt idx="1">
                    <c:v>single </c:v>
                  </c:pt>
                </c:lvl>
                <c:lvl>
                  <c:pt idx="0">
                    <c:v>Social Status</c:v>
                  </c:pt>
                </c:lvl>
              </c:multiLvlStrCache>
            </c:multiLvlStrRef>
          </c:cat>
          <c:val>
            <c:numRef>
              <c:f>Sheet1!$E$42:$E$43</c:f>
              <c:numCache>
                <c:formatCode>0.00%</c:formatCode>
                <c:ptCount val="2"/>
                <c:pt idx="0">
                  <c:v>0.90500000000000003</c:v>
                </c:pt>
                <c:pt idx="1">
                  <c:v>9.5000000000000001E-2</c:v>
                </c:pt>
              </c:numCache>
            </c:numRef>
          </c:val>
          <c:extLst>
            <c:ext xmlns:c16="http://schemas.microsoft.com/office/drawing/2014/chart" uri="{C3380CC4-5D6E-409C-BE32-E72D297353CC}">
              <c16:uniqueId val="{00000002-8FBA-491B-B8F8-28EEBEFB8245}"/>
            </c:ext>
          </c:extLst>
        </c:ser>
        <c:ser>
          <c:idx val="3"/>
          <c:order val="3"/>
          <c:tx>
            <c:strRef>
              <c:f>Sheet1!$F$41</c:f>
              <c:strCache>
                <c:ptCount val="1"/>
                <c:pt idx="0">
                  <c:v>Under T BC </c:v>
                </c:pt>
              </c:strCache>
            </c:strRef>
          </c:tx>
          <c:spPr>
            <a:solidFill>
              <a:schemeClr val="accent6"/>
            </a:solidFill>
          </c:spPr>
          <c:invertIfNegative val="0"/>
          <c:cat>
            <c:multiLvlStrRef>
              <c:f>Sheet1!$A$42:$B$43</c:f>
              <c:multiLvlStrCache>
                <c:ptCount val="2"/>
                <c:lvl>
                  <c:pt idx="0">
                    <c:v>Married</c:v>
                  </c:pt>
                  <c:pt idx="1">
                    <c:v>single </c:v>
                  </c:pt>
                </c:lvl>
                <c:lvl>
                  <c:pt idx="0">
                    <c:v>Social Status</c:v>
                  </c:pt>
                </c:lvl>
              </c:multiLvlStrCache>
            </c:multiLvlStrRef>
          </c:cat>
          <c:val>
            <c:numRef>
              <c:f>Sheet1!$F$42:$F$43</c:f>
              <c:numCache>
                <c:formatCode>0.00%</c:formatCode>
                <c:ptCount val="2"/>
                <c:pt idx="0">
                  <c:v>0.89200000000000002</c:v>
                </c:pt>
                <c:pt idx="1">
                  <c:v>0.108</c:v>
                </c:pt>
              </c:numCache>
            </c:numRef>
          </c:val>
          <c:extLst>
            <c:ext xmlns:c16="http://schemas.microsoft.com/office/drawing/2014/chart" uri="{C3380CC4-5D6E-409C-BE32-E72D297353CC}">
              <c16:uniqueId val="{00000003-8FBA-491B-B8F8-28EEBEFB8245}"/>
            </c:ext>
          </c:extLst>
        </c:ser>
        <c:dLbls>
          <c:showLegendKey val="0"/>
          <c:showVal val="0"/>
          <c:showCatName val="0"/>
          <c:showSerName val="0"/>
          <c:showPercent val="0"/>
          <c:showBubbleSize val="0"/>
        </c:dLbls>
        <c:gapWidth val="0"/>
        <c:gapDepth val="0"/>
        <c:shape val="cylinder"/>
        <c:axId val="48179840"/>
        <c:axId val="48185728"/>
        <c:axId val="48183040"/>
      </c:bar3DChart>
      <c:catAx>
        <c:axId val="48179840"/>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48185728"/>
        <c:crosses val="autoZero"/>
        <c:auto val="1"/>
        <c:lblAlgn val="ctr"/>
        <c:lblOffset val="100"/>
        <c:noMultiLvlLbl val="0"/>
      </c:catAx>
      <c:valAx>
        <c:axId val="48185728"/>
        <c:scaling>
          <c:orientation val="minMax"/>
        </c:scaling>
        <c:delete val="0"/>
        <c:axPos val="l"/>
        <c:numFmt formatCode="0%"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48179840"/>
        <c:crosses val="autoZero"/>
        <c:crossBetween val="between"/>
      </c:valAx>
      <c:serAx>
        <c:axId val="48183040"/>
        <c:scaling>
          <c:orientation val="minMax"/>
        </c:scaling>
        <c:delete val="0"/>
        <c:axPos val="b"/>
        <c:majorTickMark val="none"/>
        <c:minorTickMark val="none"/>
        <c:tickLblPos val="nextTo"/>
        <c:txPr>
          <a:bodyPr/>
          <a:lstStyle/>
          <a:p>
            <a:pPr>
              <a:defRPr b="1">
                <a:latin typeface="Times New Roman" pitchFamily="18" charset="0"/>
                <a:cs typeface="Times New Roman" pitchFamily="18" charset="0"/>
              </a:defRPr>
            </a:pPr>
            <a:endParaRPr lang="en-US"/>
          </a:p>
        </c:txPr>
        <c:crossAx val="48185728"/>
        <c:crosses val="autoZero"/>
      </c:ser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Sheet1!$C$61</c:f>
              <c:strCache>
                <c:ptCount val="1"/>
                <c:pt idx="0">
                  <c:v>Newly D BC </c:v>
                </c:pt>
              </c:strCache>
            </c:strRef>
          </c:tx>
          <c:spPr>
            <a:solidFill>
              <a:srgbClr val="00B050"/>
            </a:solidFill>
          </c:spPr>
          <c:invertIfNegative val="0"/>
          <c:cat>
            <c:multiLvlStrRef>
              <c:f>Sheet1!$A$62:$B$63</c:f>
              <c:multiLvlStrCache>
                <c:ptCount val="2"/>
                <c:lvl>
                  <c:pt idx="0">
                    <c:v>Positive</c:v>
                  </c:pt>
                  <c:pt idx="1">
                    <c:v>Negative</c:v>
                  </c:pt>
                </c:lvl>
                <c:lvl>
                  <c:pt idx="0">
                    <c:v>HER2</c:v>
                  </c:pt>
                </c:lvl>
              </c:multiLvlStrCache>
            </c:multiLvlStrRef>
          </c:cat>
          <c:val>
            <c:numRef>
              <c:f>Sheet1!$C$62:$C$63</c:f>
              <c:numCache>
                <c:formatCode>0.00%</c:formatCode>
                <c:ptCount val="2"/>
                <c:pt idx="0">
                  <c:v>0.52400000000000002</c:v>
                </c:pt>
                <c:pt idx="1">
                  <c:v>0.47599999999999998</c:v>
                </c:pt>
              </c:numCache>
            </c:numRef>
          </c:val>
          <c:extLst>
            <c:ext xmlns:c16="http://schemas.microsoft.com/office/drawing/2014/chart" uri="{C3380CC4-5D6E-409C-BE32-E72D297353CC}">
              <c16:uniqueId val="{00000000-0126-435C-A162-E92BE4CA01F1}"/>
            </c:ext>
          </c:extLst>
        </c:ser>
        <c:ser>
          <c:idx val="1"/>
          <c:order val="1"/>
          <c:tx>
            <c:strRef>
              <c:f>Sheet1!$D$61</c:f>
              <c:strCache>
                <c:ptCount val="1"/>
                <c:pt idx="0">
                  <c:v>Under T BC </c:v>
                </c:pt>
              </c:strCache>
            </c:strRef>
          </c:tx>
          <c:spPr>
            <a:solidFill>
              <a:srgbClr val="FF0000"/>
            </a:solidFill>
          </c:spPr>
          <c:invertIfNegative val="0"/>
          <c:cat>
            <c:multiLvlStrRef>
              <c:f>Sheet1!$A$62:$B$63</c:f>
              <c:multiLvlStrCache>
                <c:ptCount val="2"/>
                <c:lvl>
                  <c:pt idx="0">
                    <c:v>Positive</c:v>
                  </c:pt>
                  <c:pt idx="1">
                    <c:v>Negative</c:v>
                  </c:pt>
                </c:lvl>
                <c:lvl>
                  <c:pt idx="0">
                    <c:v>HER2</c:v>
                  </c:pt>
                </c:lvl>
              </c:multiLvlStrCache>
            </c:multiLvlStrRef>
          </c:cat>
          <c:val>
            <c:numRef>
              <c:f>Sheet1!$D$62:$D$63</c:f>
              <c:numCache>
                <c:formatCode>0.00%</c:formatCode>
                <c:ptCount val="2"/>
                <c:pt idx="0">
                  <c:v>0.78400000000000003</c:v>
                </c:pt>
                <c:pt idx="1">
                  <c:v>0.216</c:v>
                </c:pt>
              </c:numCache>
            </c:numRef>
          </c:val>
          <c:extLst>
            <c:ext xmlns:c16="http://schemas.microsoft.com/office/drawing/2014/chart" uri="{C3380CC4-5D6E-409C-BE32-E72D297353CC}">
              <c16:uniqueId val="{00000001-0126-435C-A162-E92BE4CA01F1}"/>
            </c:ext>
          </c:extLst>
        </c:ser>
        <c:dLbls>
          <c:showLegendKey val="0"/>
          <c:showVal val="0"/>
          <c:showCatName val="0"/>
          <c:showSerName val="0"/>
          <c:showPercent val="0"/>
          <c:showBubbleSize val="0"/>
        </c:dLbls>
        <c:gapWidth val="0"/>
        <c:gapDepth val="0"/>
        <c:shape val="cylinder"/>
        <c:axId val="48344064"/>
        <c:axId val="48354048"/>
        <c:axId val="212096320"/>
      </c:bar3DChart>
      <c:catAx>
        <c:axId val="48344064"/>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48354048"/>
        <c:crosses val="autoZero"/>
        <c:auto val="1"/>
        <c:lblAlgn val="ctr"/>
        <c:lblOffset val="100"/>
        <c:noMultiLvlLbl val="0"/>
      </c:catAx>
      <c:valAx>
        <c:axId val="48354048"/>
        <c:scaling>
          <c:orientation val="minMax"/>
          <c:max val="1"/>
        </c:scaling>
        <c:delete val="0"/>
        <c:axPos val="l"/>
        <c:numFmt formatCode="0%"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48344064"/>
        <c:crosses val="autoZero"/>
        <c:crossBetween val="between"/>
      </c:valAx>
      <c:serAx>
        <c:axId val="212096320"/>
        <c:scaling>
          <c:orientation val="minMax"/>
        </c:scaling>
        <c:delete val="0"/>
        <c:axPos val="b"/>
        <c:majorTickMark val="none"/>
        <c:minorTickMark val="none"/>
        <c:tickLblPos val="nextTo"/>
        <c:txPr>
          <a:bodyPr/>
          <a:lstStyle/>
          <a:p>
            <a:pPr>
              <a:defRPr b="1">
                <a:latin typeface="Times New Roman" pitchFamily="18" charset="0"/>
                <a:cs typeface="Times New Roman" pitchFamily="18" charset="0"/>
              </a:defRPr>
            </a:pPr>
            <a:endParaRPr lang="en-US"/>
          </a:p>
        </c:txPr>
        <c:crossAx val="48354048"/>
        <c:crosses val="autoZero"/>
      </c:serAx>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Sheet1!$C$87</c:f>
              <c:strCache>
                <c:ptCount val="1"/>
                <c:pt idx="0">
                  <c:v>Newly D BC </c:v>
                </c:pt>
              </c:strCache>
            </c:strRef>
          </c:tx>
          <c:spPr>
            <a:solidFill>
              <a:srgbClr val="00B050"/>
            </a:solidFill>
          </c:spPr>
          <c:invertIfNegative val="0"/>
          <c:cat>
            <c:multiLvlStrRef>
              <c:f>Sheet1!$A$88:$B$89</c:f>
              <c:multiLvlStrCache>
                <c:ptCount val="2"/>
                <c:lvl>
                  <c:pt idx="0">
                    <c:v>Positive</c:v>
                  </c:pt>
                  <c:pt idx="1">
                    <c:v>Negative</c:v>
                  </c:pt>
                </c:lvl>
                <c:lvl>
                  <c:pt idx="0">
                    <c:v>CA15 - 3</c:v>
                  </c:pt>
                </c:lvl>
              </c:multiLvlStrCache>
            </c:multiLvlStrRef>
          </c:cat>
          <c:val>
            <c:numRef>
              <c:f>Sheet1!$C$88:$C$89</c:f>
              <c:numCache>
                <c:formatCode>0.00%</c:formatCode>
                <c:ptCount val="2"/>
                <c:pt idx="0">
                  <c:v>0.90500000000000003</c:v>
                </c:pt>
                <c:pt idx="1">
                  <c:v>9.5000000000000001E-2</c:v>
                </c:pt>
              </c:numCache>
            </c:numRef>
          </c:val>
          <c:extLst>
            <c:ext xmlns:c16="http://schemas.microsoft.com/office/drawing/2014/chart" uri="{C3380CC4-5D6E-409C-BE32-E72D297353CC}">
              <c16:uniqueId val="{00000000-F6B3-4ADA-9322-DF64EDDF71D9}"/>
            </c:ext>
          </c:extLst>
        </c:ser>
        <c:ser>
          <c:idx val="1"/>
          <c:order val="1"/>
          <c:tx>
            <c:strRef>
              <c:f>Sheet1!$D$87</c:f>
              <c:strCache>
                <c:ptCount val="1"/>
                <c:pt idx="0">
                  <c:v>Under T BC </c:v>
                </c:pt>
              </c:strCache>
            </c:strRef>
          </c:tx>
          <c:spPr>
            <a:solidFill>
              <a:srgbClr val="FF0000"/>
            </a:solidFill>
          </c:spPr>
          <c:invertIfNegative val="0"/>
          <c:cat>
            <c:multiLvlStrRef>
              <c:f>Sheet1!$A$88:$B$89</c:f>
              <c:multiLvlStrCache>
                <c:ptCount val="2"/>
                <c:lvl>
                  <c:pt idx="0">
                    <c:v>Positive</c:v>
                  </c:pt>
                  <c:pt idx="1">
                    <c:v>Negative</c:v>
                  </c:pt>
                </c:lvl>
                <c:lvl>
                  <c:pt idx="0">
                    <c:v>CA15 - 3</c:v>
                  </c:pt>
                </c:lvl>
              </c:multiLvlStrCache>
            </c:multiLvlStrRef>
          </c:cat>
          <c:val>
            <c:numRef>
              <c:f>Sheet1!$D$88:$D$89</c:f>
              <c:numCache>
                <c:formatCode>0.00%</c:formatCode>
                <c:ptCount val="2"/>
                <c:pt idx="0">
                  <c:v>0.97299999999999998</c:v>
                </c:pt>
                <c:pt idx="1">
                  <c:v>2.7E-2</c:v>
                </c:pt>
              </c:numCache>
            </c:numRef>
          </c:val>
          <c:extLst>
            <c:ext xmlns:c16="http://schemas.microsoft.com/office/drawing/2014/chart" uri="{C3380CC4-5D6E-409C-BE32-E72D297353CC}">
              <c16:uniqueId val="{00000001-F6B3-4ADA-9322-DF64EDDF71D9}"/>
            </c:ext>
          </c:extLst>
        </c:ser>
        <c:dLbls>
          <c:showLegendKey val="0"/>
          <c:showVal val="0"/>
          <c:showCatName val="0"/>
          <c:showSerName val="0"/>
          <c:showPercent val="0"/>
          <c:showBubbleSize val="0"/>
        </c:dLbls>
        <c:gapWidth val="0"/>
        <c:gapDepth val="0"/>
        <c:shape val="cylinder"/>
        <c:axId val="48524288"/>
        <c:axId val="48530176"/>
        <c:axId val="214793280"/>
      </c:bar3DChart>
      <c:catAx>
        <c:axId val="48524288"/>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48530176"/>
        <c:crosses val="autoZero"/>
        <c:auto val="1"/>
        <c:lblAlgn val="ctr"/>
        <c:lblOffset val="100"/>
        <c:noMultiLvlLbl val="0"/>
      </c:catAx>
      <c:valAx>
        <c:axId val="48530176"/>
        <c:scaling>
          <c:orientation val="minMax"/>
        </c:scaling>
        <c:delete val="0"/>
        <c:axPos val="l"/>
        <c:numFmt formatCode="0%"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48524288"/>
        <c:crosses val="autoZero"/>
        <c:crossBetween val="between"/>
      </c:valAx>
      <c:serAx>
        <c:axId val="214793280"/>
        <c:scaling>
          <c:orientation val="minMax"/>
        </c:scaling>
        <c:delete val="0"/>
        <c:axPos val="b"/>
        <c:majorTickMark val="none"/>
        <c:minorTickMark val="none"/>
        <c:tickLblPos val="nextTo"/>
        <c:txPr>
          <a:bodyPr/>
          <a:lstStyle/>
          <a:p>
            <a:pPr>
              <a:defRPr b="1">
                <a:latin typeface="Times New Roman" pitchFamily="18" charset="0"/>
                <a:cs typeface="Times New Roman" pitchFamily="18" charset="0"/>
              </a:defRPr>
            </a:pPr>
            <a:endParaRPr lang="en-US"/>
          </a:p>
        </c:txPr>
        <c:crossAx val="48530176"/>
        <c:crosses val="autoZero"/>
      </c:ser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spPr>
            <a:solidFill>
              <a:srgbClr val="FF0000"/>
            </a:solidFill>
          </c:spPr>
          <c:invertIfNegative val="0"/>
          <c:dPt>
            <c:idx val="0"/>
            <c:invertIfNegative val="0"/>
            <c:bubble3D val="0"/>
            <c:spPr>
              <a:solidFill>
                <a:srgbClr val="00B050"/>
              </a:solidFill>
            </c:spPr>
            <c:extLst>
              <c:ext xmlns:c16="http://schemas.microsoft.com/office/drawing/2014/chart" uri="{C3380CC4-5D6E-409C-BE32-E72D297353CC}">
                <c16:uniqueId val="{00000001-A3FD-4161-BD76-980F39E58231}"/>
              </c:ext>
            </c:extLst>
          </c:dPt>
          <c:dPt>
            <c:idx val="2"/>
            <c:invertIfNegative val="0"/>
            <c:bubble3D val="0"/>
            <c:spPr>
              <a:solidFill>
                <a:srgbClr val="0070C0"/>
              </a:solidFill>
            </c:spPr>
            <c:extLst>
              <c:ext xmlns:c16="http://schemas.microsoft.com/office/drawing/2014/chart" uri="{C3380CC4-5D6E-409C-BE32-E72D297353CC}">
                <c16:uniqueId val="{00000003-A3FD-4161-BD76-980F39E58231}"/>
              </c:ext>
            </c:extLst>
          </c:dPt>
          <c:dPt>
            <c:idx val="3"/>
            <c:invertIfNegative val="0"/>
            <c:bubble3D val="0"/>
            <c:spPr>
              <a:solidFill>
                <a:schemeClr val="accent6"/>
              </a:solidFill>
            </c:spPr>
            <c:extLst>
              <c:ext xmlns:c16="http://schemas.microsoft.com/office/drawing/2014/chart" uri="{C3380CC4-5D6E-409C-BE32-E72D297353CC}">
                <c16:uniqueId val="{00000005-A3FD-4161-BD76-980F39E58231}"/>
              </c:ext>
            </c:extLst>
          </c:dPt>
          <c:cat>
            <c:multiLvlStrRef>
              <c:f>Sheet1!$B$101:$C$104</c:f>
              <c:multiLvlStrCache>
                <c:ptCount val="4"/>
                <c:lvl>
                  <c:pt idx="0">
                    <c:v> Control</c:v>
                  </c:pt>
                  <c:pt idx="1">
                    <c:v>Benign tumor</c:v>
                  </c:pt>
                  <c:pt idx="2">
                    <c:v>Newly D BC</c:v>
                  </c:pt>
                  <c:pt idx="3">
                    <c:v>Under T BC</c:v>
                  </c:pt>
                </c:lvl>
                <c:lvl>
                  <c:pt idx="0">
                    <c:v>Studied groups</c:v>
                  </c:pt>
                </c:lvl>
              </c:multiLvlStrCache>
            </c:multiLvlStrRef>
          </c:cat>
          <c:val>
            <c:numRef>
              <c:f>Sheet1!$D$101:$D$104</c:f>
              <c:numCache>
                <c:formatCode>General</c:formatCode>
                <c:ptCount val="4"/>
                <c:pt idx="0">
                  <c:v>0.39729999999999999</c:v>
                </c:pt>
                <c:pt idx="1">
                  <c:v>0.34799999999999998</c:v>
                </c:pt>
                <c:pt idx="2">
                  <c:v>0.40739999999999998</c:v>
                </c:pt>
                <c:pt idx="3">
                  <c:v>0.31480000000000002</c:v>
                </c:pt>
              </c:numCache>
            </c:numRef>
          </c:val>
          <c:extLst>
            <c:ext xmlns:c16="http://schemas.microsoft.com/office/drawing/2014/chart" uri="{C3380CC4-5D6E-409C-BE32-E72D297353CC}">
              <c16:uniqueId val="{00000006-A3FD-4161-BD76-980F39E58231}"/>
            </c:ext>
          </c:extLst>
        </c:ser>
        <c:dLbls>
          <c:showLegendKey val="0"/>
          <c:showVal val="0"/>
          <c:showCatName val="0"/>
          <c:showSerName val="0"/>
          <c:showPercent val="0"/>
          <c:showBubbleSize val="0"/>
        </c:dLbls>
        <c:gapWidth val="0"/>
        <c:gapDepth val="0"/>
        <c:shape val="cylinder"/>
        <c:axId val="48562560"/>
        <c:axId val="48564096"/>
        <c:axId val="0"/>
      </c:bar3DChart>
      <c:catAx>
        <c:axId val="48562560"/>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en-US"/>
          </a:p>
        </c:txPr>
        <c:crossAx val="48564096"/>
        <c:crosses val="autoZero"/>
        <c:auto val="1"/>
        <c:lblAlgn val="ctr"/>
        <c:lblOffset val="100"/>
        <c:noMultiLvlLbl val="0"/>
      </c:catAx>
      <c:valAx>
        <c:axId val="48564096"/>
        <c:scaling>
          <c:orientation val="minMax"/>
        </c:scaling>
        <c:delete val="0"/>
        <c:axPos val="l"/>
        <c:title>
          <c:tx>
            <c:rich>
              <a:bodyPr/>
              <a:lstStyle/>
              <a:p>
                <a:pPr>
                  <a:defRPr sz="1200">
                    <a:latin typeface="Times New Roman" pitchFamily="18" charset="0"/>
                    <a:cs typeface="Times New Roman" pitchFamily="18" charset="0"/>
                  </a:defRPr>
                </a:pPr>
                <a:r>
                  <a:rPr lang="en-US" sz="1200" b="1" i="0" u="none" strike="noStrike" baseline="0">
                    <a:effectLst/>
                    <a:latin typeface="Times New Roman" pitchFamily="18" charset="0"/>
                    <a:cs typeface="Times New Roman" pitchFamily="18" charset="0"/>
                  </a:rPr>
                  <a:t>Mean of human Golgi protein 73</a:t>
                </a:r>
                <a:r>
                  <a:rPr lang="en-US" sz="1200" b="1" i="0" u="none" strike="noStrike" baseline="0">
                    <a:latin typeface="Times New Roman" pitchFamily="18" charset="0"/>
                    <a:cs typeface="Times New Roman" pitchFamily="18" charset="0"/>
                  </a:rPr>
                  <a:t> </a:t>
                </a:r>
                <a:endParaRPr lang="en-US" sz="1200">
                  <a:latin typeface="Times New Roman" pitchFamily="18" charset="0"/>
                  <a:cs typeface="Times New Roman" pitchFamily="18" charset="0"/>
                </a:endParaRPr>
              </a:p>
            </c:rich>
          </c:tx>
          <c:layout>
            <c:manualLayout>
              <c:xMode val="edge"/>
              <c:yMode val="edge"/>
              <c:x val="2.6994969378827647E-2"/>
              <c:y val="0.14345753789323343"/>
            </c:manualLayout>
          </c:layout>
          <c:overlay val="0"/>
        </c:title>
        <c:numFmt formatCode="General" sourceLinked="1"/>
        <c:majorTickMark val="out"/>
        <c:minorTickMark val="none"/>
        <c:tickLblPos val="nextTo"/>
        <c:txPr>
          <a:bodyPr/>
          <a:lstStyle/>
          <a:p>
            <a:pPr>
              <a:defRPr sz="1200" b="1">
                <a:latin typeface="Times New Roman" pitchFamily="18" charset="0"/>
                <a:cs typeface="Times New Roman" pitchFamily="18" charset="0"/>
              </a:defRPr>
            </a:pPr>
            <a:endParaRPr lang="en-US"/>
          </a:p>
        </c:txPr>
        <c:crossAx val="48562560"/>
        <c:crosses val="autoZero"/>
        <c:crossBetween val="between"/>
        <c:majorUnit val="0.1"/>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27F137-9C40-43F5-8C36-0E761E26E94E}" type="datetimeFigureOut">
              <a:rPr lang="en-US" smtClean="0"/>
              <a:t>12/15/2023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6C369C-0A57-4D98-B993-511908BC7E48}" type="slidenum">
              <a:rPr lang="en-US" smtClean="0"/>
              <a:t>‹#›</a:t>
            </a:fld>
            <a:endParaRPr lang="en-US"/>
          </a:p>
        </p:txBody>
      </p:sp>
    </p:spTree>
    <p:extLst>
      <p:ext uri="{BB962C8B-B14F-4D97-AF65-F5344CB8AC3E}">
        <p14:creationId xmlns:p14="http://schemas.microsoft.com/office/powerpoint/2010/main" val="142781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6C369C-0A57-4D98-B993-511908BC7E48}" type="slidenum">
              <a:rPr lang="en-US" smtClean="0"/>
              <a:t>3</a:t>
            </a:fld>
            <a:endParaRPr lang="en-US"/>
          </a:p>
        </p:txBody>
      </p:sp>
    </p:spTree>
    <p:extLst>
      <p:ext uri="{BB962C8B-B14F-4D97-AF65-F5344CB8AC3E}">
        <p14:creationId xmlns:p14="http://schemas.microsoft.com/office/powerpoint/2010/main" val="1864001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15</a:t>
            </a:fld>
            <a:endParaRPr lang="en-US"/>
          </a:p>
        </p:txBody>
      </p:sp>
    </p:spTree>
    <p:extLst>
      <p:ext uri="{BB962C8B-B14F-4D97-AF65-F5344CB8AC3E}">
        <p14:creationId xmlns:p14="http://schemas.microsoft.com/office/powerpoint/2010/main" val="1253358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16</a:t>
            </a:fld>
            <a:endParaRPr lang="en-US"/>
          </a:p>
        </p:txBody>
      </p:sp>
    </p:spTree>
    <p:extLst>
      <p:ext uri="{BB962C8B-B14F-4D97-AF65-F5344CB8AC3E}">
        <p14:creationId xmlns:p14="http://schemas.microsoft.com/office/powerpoint/2010/main" val="923964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6C369C-0A57-4D98-B993-511908BC7E48}" type="slidenum">
              <a:rPr lang="en-US" smtClean="0"/>
              <a:t>4</a:t>
            </a:fld>
            <a:endParaRPr lang="en-US"/>
          </a:p>
        </p:txBody>
      </p:sp>
    </p:spTree>
    <p:extLst>
      <p:ext uri="{BB962C8B-B14F-4D97-AF65-F5344CB8AC3E}">
        <p14:creationId xmlns:p14="http://schemas.microsoft.com/office/powerpoint/2010/main" val="4140477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6C369C-0A57-4D98-B993-511908BC7E48}" type="slidenum">
              <a:rPr lang="en-US" smtClean="0"/>
              <a:t>5</a:t>
            </a:fld>
            <a:endParaRPr lang="en-US"/>
          </a:p>
        </p:txBody>
      </p:sp>
    </p:spTree>
    <p:extLst>
      <p:ext uri="{BB962C8B-B14F-4D97-AF65-F5344CB8AC3E}">
        <p14:creationId xmlns:p14="http://schemas.microsoft.com/office/powerpoint/2010/main" val="3570147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6C369C-0A57-4D98-B993-511908BC7E48}" type="slidenum">
              <a:rPr lang="en-US" smtClean="0"/>
              <a:t>6</a:t>
            </a:fld>
            <a:endParaRPr lang="en-US"/>
          </a:p>
        </p:txBody>
      </p:sp>
    </p:spTree>
    <p:extLst>
      <p:ext uri="{BB962C8B-B14F-4D97-AF65-F5344CB8AC3E}">
        <p14:creationId xmlns:p14="http://schemas.microsoft.com/office/powerpoint/2010/main" val="241617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6C369C-0A57-4D98-B993-511908BC7E48}" type="slidenum">
              <a:rPr lang="en-US" smtClean="0"/>
              <a:t>7</a:t>
            </a:fld>
            <a:endParaRPr lang="en-US"/>
          </a:p>
        </p:txBody>
      </p:sp>
    </p:spTree>
    <p:extLst>
      <p:ext uri="{BB962C8B-B14F-4D97-AF65-F5344CB8AC3E}">
        <p14:creationId xmlns:p14="http://schemas.microsoft.com/office/powerpoint/2010/main" val="2499198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252525"/>
                </a:solidFill>
                <a:effectLst/>
              </a:rPr>
              <a:t>This table shows a graduated increase in serum beta between groups.</a:t>
            </a:r>
          </a:p>
        </p:txBody>
      </p:sp>
      <p:sp>
        <p:nvSpPr>
          <p:cNvPr id="4" name="Slide Number Placeholder 3"/>
          <p:cNvSpPr>
            <a:spLocks noGrp="1"/>
          </p:cNvSpPr>
          <p:nvPr>
            <p:ph type="sldNum" sz="quarter" idx="5"/>
          </p:nvPr>
        </p:nvSpPr>
        <p:spPr/>
        <p:txBody>
          <a:bodyPr/>
          <a:lstStyle/>
          <a:p>
            <a:fld id="{A76C369C-0A57-4D98-B993-511908BC7E48}" type="slidenum">
              <a:rPr lang="en-US" smtClean="0"/>
              <a:t>10</a:t>
            </a:fld>
            <a:endParaRPr lang="en-US"/>
          </a:p>
        </p:txBody>
      </p:sp>
    </p:spTree>
    <p:extLst>
      <p:ext uri="{BB962C8B-B14F-4D97-AF65-F5344CB8AC3E}">
        <p14:creationId xmlns:p14="http://schemas.microsoft.com/office/powerpoint/2010/main" val="426834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12</a:t>
            </a:fld>
            <a:endParaRPr lang="en-US"/>
          </a:p>
        </p:txBody>
      </p:sp>
    </p:spTree>
    <p:extLst>
      <p:ext uri="{BB962C8B-B14F-4D97-AF65-F5344CB8AC3E}">
        <p14:creationId xmlns:p14="http://schemas.microsoft.com/office/powerpoint/2010/main" val="3522720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13</a:t>
            </a:fld>
            <a:endParaRPr lang="en-US"/>
          </a:p>
        </p:txBody>
      </p:sp>
    </p:spTree>
    <p:extLst>
      <p:ext uri="{BB962C8B-B14F-4D97-AF65-F5344CB8AC3E}">
        <p14:creationId xmlns:p14="http://schemas.microsoft.com/office/powerpoint/2010/main" val="673975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6C369C-0A57-4D98-B993-511908BC7E48}" type="slidenum">
              <a:rPr lang="en-US" smtClean="0"/>
              <a:t>14</a:t>
            </a:fld>
            <a:endParaRPr lang="en-US"/>
          </a:p>
        </p:txBody>
      </p:sp>
    </p:spTree>
    <p:extLst>
      <p:ext uri="{BB962C8B-B14F-4D97-AF65-F5344CB8AC3E}">
        <p14:creationId xmlns:p14="http://schemas.microsoft.com/office/powerpoint/2010/main" val="622365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A17CF-623A-B5FC-7BD4-BE4BC61991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69ABEB-8A59-B787-E9F9-1777D39ABA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AA279D-BE8A-44F4-91E3-D72ECEC9AB23}"/>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5" name="Footer Placeholder 4">
            <a:extLst>
              <a:ext uri="{FF2B5EF4-FFF2-40B4-BE49-F238E27FC236}">
                <a16:creationId xmlns:a16="http://schemas.microsoft.com/office/drawing/2014/main" id="{DC5DB8DD-73D3-3E77-9E14-9B24C7746A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AD350B-F4F7-DD79-658E-693623F296BB}"/>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3916255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93CD3-D7F6-4D5F-E34F-29D753F97E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273F89-3790-3E2A-66EF-ED9FCDAB4E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7F537-6C20-2930-9C98-8F26298965A6}"/>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5" name="Footer Placeholder 4">
            <a:extLst>
              <a:ext uri="{FF2B5EF4-FFF2-40B4-BE49-F238E27FC236}">
                <a16:creationId xmlns:a16="http://schemas.microsoft.com/office/drawing/2014/main" id="{D8C6B41B-3D9D-506B-7E41-50227E2D28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73CD73-4BEB-0BAD-9451-F6F1B0820EA2}"/>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3662871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2E26F0-A8D3-3530-ADD7-A7B87B3AD6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F34056-4C78-CEE3-C7C5-BAAE96A293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2462AF-3E65-B658-DA25-5BAD71458AE2}"/>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5" name="Footer Placeholder 4">
            <a:extLst>
              <a:ext uri="{FF2B5EF4-FFF2-40B4-BE49-F238E27FC236}">
                <a16:creationId xmlns:a16="http://schemas.microsoft.com/office/drawing/2014/main" id="{23BDC28F-2689-D5D0-8E49-D2A2D5C895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17F946-A17B-3BD6-6233-37A93910C42B}"/>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108562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FE7AC-33B2-B387-61C1-7978EEB97F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69EC11-075A-BB82-8E8B-06C0218B91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42E387-075A-7090-088E-8ED290EE50E9}"/>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5" name="Footer Placeholder 4">
            <a:extLst>
              <a:ext uri="{FF2B5EF4-FFF2-40B4-BE49-F238E27FC236}">
                <a16:creationId xmlns:a16="http://schemas.microsoft.com/office/drawing/2014/main" id="{C0833264-0257-7929-5004-048DD6EA22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D00D1A-9717-6129-CED1-6ADA1387CDBF}"/>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532300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A3AED-12C1-FD3A-4A1F-62738DA92E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6A527B-0077-1350-C9B2-D2E48FC7D7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806406-5993-8AF3-DEF1-56CCB49BDB84}"/>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5" name="Footer Placeholder 4">
            <a:extLst>
              <a:ext uri="{FF2B5EF4-FFF2-40B4-BE49-F238E27FC236}">
                <a16:creationId xmlns:a16="http://schemas.microsoft.com/office/drawing/2014/main" id="{B00DF5F6-B2D5-29A7-051A-9BBA2CC90F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04561-1408-8049-D3C0-99B541FA3C5C}"/>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3354289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3482C-2B8C-23FD-A280-452F215FD8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A09097-5C15-1246-60A4-3B981BC014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AE1D4F-943E-E4B3-5BD4-546D6A496B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BCF8DA-2185-B479-4834-75A451D7964F}"/>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6" name="Footer Placeholder 5">
            <a:extLst>
              <a:ext uri="{FF2B5EF4-FFF2-40B4-BE49-F238E27FC236}">
                <a16:creationId xmlns:a16="http://schemas.microsoft.com/office/drawing/2014/main" id="{289D151C-53F6-0585-1D86-7481E26E7D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1E9879-3F4B-2537-8D1C-B254D15BB476}"/>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2647238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6C3F5-CCBF-5D8A-DE1C-1DE5605F55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3695A7-D71A-62A2-4C48-41F72821F1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6267FB-177B-3E36-1DDF-3284023319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4A8B63-D1EA-BBE6-F348-3D968ECC4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2E9720-16B6-466C-AA6F-75E20588B4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52DA03-A56C-1D5A-F70B-577081A293BD}"/>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8" name="Footer Placeholder 7">
            <a:extLst>
              <a:ext uri="{FF2B5EF4-FFF2-40B4-BE49-F238E27FC236}">
                <a16:creationId xmlns:a16="http://schemas.microsoft.com/office/drawing/2014/main" id="{9DBD623D-F30A-D6AA-465F-FAA061CDCB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B2D904-19E9-7FF6-E4EA-7FEF6D3FCFE8}"/>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249905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C44DB-3245-AD95-739F-AAAA50C87D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CF83DD-3DB9-6257-0A63-C608950B8AB3}"/>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4" name="Footer Placeholder 3">
            <a:extLst>
              <a:ext uri="{FF2B5EF4-FFF2-40B4-BE49-F238E27FC236}">
                <a16:creationId xmlns:a16="http://schemas.microsoft.com/office/drawing/2014/main" id="{B4589980-7DF9-5DC5-F6FD-F9239917D2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6BE4D7-7C9A-BCA0-E287-996848056137}"/>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2445002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D4E363-4975-B1CC-EF51-1002B1E58355}"/>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3" name="Footer Placeholder 2">
            <a:extLst>
              <a:ext uri="{FF2B5EF4-FFF2-40B4-BE49-F238E27FC236}">
                <a16:creationId xmlns:a16="http://schemas.microsoft.com/office/drawing/2014/main" id="{74B3005D-AC1C-D6BA-5C92-A66622FB28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D4A0AC-CB2A-EDA8-B1BC-94AE75DBBC13}"/>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2805123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CF064-70D5-378E-A469-DBAC48BEB4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FD05CB-D39B-2F91-7B42-733865D314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59C1A2-7350-59A5-FB6C-F9CE576005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045D36-5DE0-C4B6-9788-1312ACDE6F37}"/>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6" name="Footer Placeholder 5">
            <a:extLst>
              <a:ext uri="{FF2B5EF4-FFF2-40B4-BE49-F238E27FC236}">
                <a16:creationId xmlns:a16="http://schemas.microsoft.com/office/drawing/2014/main" id="{146485DA-D2C6-AAA1-F359-0999268C41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3A6266-FF0A-76A4-CD11-6E3FB539DED5}"/>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4809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8FB3F-7AFC-649C-13B7-91F4C72DC4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4DB434-54D4-4A8D-9A94-A7D23EA066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7047B2-4822-79B5-67D4-FC421F86F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AABDD4-009D-D955-67CD-407FDDC894DD}"/>
              </a:ext>
            </a:extLst>
          </p:cNvPr>
          <p:cNvSpPr>
            <a:spLocks noGrp="1"/>
          </p:cNvSpPr>
          <p:nvPr>
            <p:ph type="dt" sz="half" idx="10"/>
          </p:nvPr>
        </p:nvSpPr>
        <p:spPr/>
        <p:txBody>
          <a:bodyPr/>
          <a:lstStyle/>
          <a:p>
            <a:fld id="{ABFFC8FD-D993-40C4-AFF1-2337CA1EBB58}" type="datetimeFigureOut">
              <a:rPr lang="en-US" smtClean="0"/>
              <a:t>12/15/2023</a:t>
            </a:fld>
            <a:endParaRPr lang="en-US"/>
          </a:p>
        </p:txBody>
      </p:sp>
      <p:sp>
        <p:nvSpPr>
          <p:cNvPr id="6" name="Footer Placeholder 5">
            <a:extLst>
              <a:ext uri="{FF2B5EF4-FFF2-40B4-BE49-F238E27FC236}">
                <a16:creationId xmlns:a16="http://schemas.microsoft.com/office/drawing/2014/main" id="{29B03CAA-6912-7080-8C41-6DDB40C372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E9624F-BC30-C53F-C6A7-284613906650}"/>
              </a:ext>
            </a:extLst>
          </p:cNvPr>
          <p:cNvSpPr>
            <a:spLocks noGrp="1"/>
          </p:cNvSpPr>
          <p:nvPr>
            <p:ph type="sldNum" sz="quarter" idx="12"/>
          </p:nvPr>
        </p:nvSpPr>
        <p:spPr/>
        <p:txBody>
          <a:bodyPr/>
          <a:lstStyle/>
          <a:p>
            <a:fld id="{9A76F7F2-72B8-40C7-AAAD-4801BBF8FF64}" type="slidenum">
              <a:rPr lang="en-US" smtClean="0"/>
              <a:t>‹#›</a:t>
            </a:fld>
            <a:endParaRPr lang="en-US"/>
          </a:p>
        </p:txBody>
      </p:sp>
    </p:spTree>
    <p:extLst>
      <p:ext uri="{BB962C8B-B14F-4D97-AF65-F5344CB8AC3E}">
        <p14:creationId xmlns:p14="http://schemas.microsoft.com/office/powerpoint/2010/main" val="2634790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9820C2-1BE2-541F-9D16-A62EDA1CCC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D0B7BD-49EE-DB9F-1697-A8A35A994A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C812DE-418E-EFB4-0E19-F3E42C313A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FC8FD-D993-40C4-AFF1-2337CA1EBB58}" type="datetimeFigureOut">
              <a:rPr lang="en-US" smtClean="0"/>
              <a:t>12/15/2023</a:t>
            </a:fld>
            <a:endParaRPr lang="en-US"/>
          </a:p>
        </p:txBody>
      </p:sp>
      <p:sp>
        <p:nvSpPr>
          <p:cNvPr id="5" name="Footer Placeholder 4">
            <a:extLst>
              <a:ext uri="{FF2B5EF4-FFF2-40B4-BE49-F238E27FC236}">
                <a16:creationId xmlns:a16="http://schemas.microsoft.com/office/drawing/2014/main" id="{A1365214-6D7D-CC5B-85B7-412FFC6D21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39DCCC-55BD-4E64-E007-5720BD6BEE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6F7F2-72B8-40C7-AAAD-4801BBF8FF64}" type="slidenum">
              <a:rPr lang="en-US" smtClean="0"/>
              <a:t>‹#›</a:t>
            </a:fld>
            <a:endParaRPr lang="en-US"/>
          </a:p>
        </p:txBody>
      </p:sp>
    </p:spTree>
    <p:extLst>
      <p:ext uri="{BB962C8B-B14F-4D97-AF65-F5344CB8AC3E}">
        <p14:creationId xmlns:p14="http://schemas.microsoft.com/office/powerpoint/2010/main" val="1019463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D386A-7BE1-B318-4BFC-5670782B53DB}"/>
              </a:ext>
            </a:extLst>
          </p:cNvPr>
          <p:cNvSpPr>
            <a:spLocks noGrp="1"/>
          </p:cNvSpPr>
          <p:nvPr>
            <p:ph type="ctrTitle"/>
          </p:nvPr>
        </p:nvSpPr>
        <p:spPr>
          <a:xfrm>
            <a:off x="1326572" y="2528189"/>
            <a:ext cx="9144000" cy="1300017"/>
          </a:xfrm>
          <a:solidFill>
            <a:schemeClr val="bg1"/>
          </a:solidFill>
          <a:ln>
            <a:solidFill>
              <a:srgbClr val="FFFF00"/>
            </a:solidFill>
          </a:ln>
          <a:effectLst>
            <a:glow rad="139700">
              <a:schemeClr val="accent1">
                <a:satMod val="175000"/>
                <a:alpha val="40000"/>
              </a:schemeClr>
            </a:glow>
          </a:effectLst>
        </p:spPr>
        <p:txBody>
          <a:bodyPr>
            <a:noAutofit/>
          </a:bodyPr>
          <a:lstStyle/>
          <a:p>
            <a:pPr>
              <a:lnSpc>
                <a:spcPct val="150000"/>
              </a:lnSpc>
            </a:pPr>
            <a:r>
              <a:rPr lang="en-GB" sz="2400" dirty="0">
                <a:latin typeface="Times New Roman" panose="02020603050405020304" pitchFamily="18" charset="0"/>
                <a:cs typeface="Times New Roman" panose="02020603050405020304" pitchFamily="18" charset="0"/>
              </a:rPr>
              <a:t>Investigation of Golgi protein concentration and ca15- 3 </a:t>
            </a:r>
            <a:r>
              <a:rPr lang="en-GB" sz="2400" dirty="0" err="1">
                <a:latin typeface="Times New Roman" panose="02020603050405020304" pitchFamily="18" charset="0"/>
                <a:cs typeface="Times New Roman" panose="02020603050405020304" pitchFamily="18" charset="0"/>
              </a:rPr>
              <a:t>tumor</a:t>
            </a:r>
            <a:r>
              <a:rPr lang="en-GB" sz="2400" dirty="0">
                <a:latin typeface="Times New Roman" panose="02020603050405020304" pitchFamily="18" charset="0"/>
                <a:cs typeface="Times New Roman" panose="02020603050405020304" pitchFamily="18" charset="0"/>
              </a:rPr>
              <a:t> marker in women with breast cancer</a:t>
            </a:r>
            <a:endParaRPr lang="en-US" sz="2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53A99A63-89F3-57A2-52A6-5FD72571C7CD}"/>
              </a:ext>
            </a:extLst>
          </p:cNvPr>
          <p:cNvSpPr>
            <a:spLocks noGrp="1"/>
          </p:cNvSpPr>
          <p:nvPr>
            <p:ph type="subTitle" idx="1"/>
          </p:nvPr>
        </p:nvSpPr>
        <p:spPr>
          <a:xfrm>
            <a:off x="539646" y="4459288"/>
            <a:ext cx="11184994" cy="1828800"/>
          </a:xfrm>
        </p:spPr>
        <p:txBody>
          <a:bodyPr/>
          <a:lstStyle/>
          <a:p>
            <a:r>
              <a:rPr lang="en-US" dirty="0">
                <a:latin typeface="Times New Roman" panose="02020603050405020304" pitchFamily="18" charset="0"/>
                <a:cs typeface="Times New Roman" panose="02020603050405020304" pitchFamily="18" charset="0"/>
              </a:rPr>
              <a:t>By</a:t>
            </a:r>
          </a:p>
          <a:p>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NOOR SABAR YASIR </a:t>
            </a:r>
            <a:r>
              <a:rPr lang="en-US"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YASIR</a:t>
            </a:r>
            <a:endParaRPr lang="en-US" dirty="0"/>
          </a:p>
          <a:p>
            <a:pPr marL="0" marR="0" algn="l">
              <a:lnSpc>
                <a:spcPct val="150000"/>
              </a:lnSpc>
              <a:spcBef>
                <a:spcPts val="0"/>
              </a:spcBef>
              <a:spcAft>
                <a:spcPts val="0"/>
              </a:spcAft>
            </a:pP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TextBox 3">
            <a:extLst>
              <a:ext uri="{FF2B5EF4-FFF2-40B4-BE49-F238E27FC236}">
                <a16:creationId xmlns:a16="http://schemas.microsoft.com/office/drawing/2014/main" id="{5EF1E63C-84D0-A784-8A8B-81E79C2423DB}"/>
              </a:ext>
            </a:extLst>
          </p:cNvPr>
          <p:cNvSpPr txBox="1"/>
          <p:nvPr/>
        </p:nvSpPr>
        <p:spPr>
          <a:xfrm>
            <a:off x="629690" y="295281"/>
            <a:ext cx="3290508" cy="786754"/>
          </a:xfrm>
          <a:prstGeom prst="rect">
            <a:avLst/>
          </a:prstGeom>
          <a:noFill/>
        </p:spPr>
        <p:txBody>
          <a:bodyPr wrap="square">
            <a:spAutoFit/>
          </a:bodyPr>
          <a:lstStyle/>
          <a:p>
            <a:pPr algn="ctr" defTabSz="457200">
              <a:lnSpc>
                <a:spcPct val="150000"/>
              </a:lnSpc>
            </a:pPr>
            <a:r>
              <a:rPr lang="en-GB" sz="1600" dirty="0">
                <a:latin typeface="Times New Roman" panose="02020603050405020304" pitchFamily="18" charset="0"/>
                <a:cs typeface="Times New Roman" panose="02020603050405020304" pitchFamily="18" charset="0"/>
              </a:rPr>
              <a:t>21-22 Dec. 2023, of Cankiri </a:t>
            </a:r>
            <a:r>
              <a:rPr lang="en-GB" sz="1600" dirty="0" err="1">
                <a:latin typeface="Times New Roman" panose="02020603050405020304" pitchFamily="18" charset="0"/>
                <a:cs typeface="Times New Roman" panose="02020603050405020304" pitchFamily="18" charset="0"/>
              </a:rPr>
              <a:t>Karatekin</a:t>
            </a:r>
            <a:r>
              <a:rPr lang="en-GB" sz="1600" dirty="0">
                <a:latin typeface="Times New Roman" panose="02020603050405020304" pitchFamily="18" charset="0"/>
                <a:cs typeface="Times New Roman" panose="02020603050405020304" pitchFamily="18" charset="0"/>
              </a:rPr>
              <a:t> University</a:t>
            </a:r>
          </a:p>
        </p:txBody>
      </p:sp>
      <p:sp>
        <p:nvSpPr>
          <p:cNvPr id="5" name="TextBox 4">
            <a:extLst>
              <a:ext uri="{FF2B5EF4-FFF2-40B4-BE49-F238E27FC236}">
                <a16:creationId xmlns:a16="http://schemas.microsoft.com/office/drawing/2014/main" id="{D73AE69E-0447-182C-002C-D1E5C38B1FED}"/>
              </a:ext>
            </a:extLst>
          </p:cNvPr>
          <p:cNvSpPr txBox="1"/>
          <p:nvPr/>
        </p:nvSpPr>
        <p:spPr>
          <a:xfrm>
            <a:off x="7540052" y="152242"/>
            <a:ext cx="4184588" cy="786754"/>
          </a:xfrm>
          <a:prstGeom prst="rect">
            <a:avLst/>
          </a:prstGeom>
          <a:noFill/>
        </p:spPr>
        <p:txBody>
          <a:bodyPr wrap="square">
            <a:spAutoFit/>
          </a:bodyPr>
          <a:lstStyle/>
          <a:p>
            <a:pPr algn="ctr" defTabSz="457200">
              <a:lnSpc>
                <a:spcPct val="150000"/>
              </a:lnSpc>
            </a:pPr>
            <a:r>
              <a:rPr lang="en-GB" sz="1600" dirty="0">
                <a:latin typeface="Times New Roman" panose="02020603050405020304" pitchFamily="18" charset="0"/>
                <a:ea typeface="Calibri" panose="020F0502020204030204" pitchFamily="34" charset="0"/>
                <a:cs typeface="Times New Roman" panose="02020603050405020304" pitchFamily="18" charset="0"/>
              </a:rPr>
              <a:t>KARATEKIN SCIENCE AND TECHNOLOGY CONFERENCE (IKSTC2ND)</a:t>
            </a:r>
            <a:endParaRPr lang="en-GB"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252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1524000" y="76198"/>
            <a:ext cx="9144000" cy="583400"/>
          </a:xfrm>
          <a:solidFill>
            <a:schemeClr val="accent1">
              <a:lumMod val="40000"/>
              <a:lumOff val="60000"/>
            </a:schemeClr>
          </a:solidFill>
        </p:spPr>
        <p:txBody>
          <a:bodyPr>
            <a:normAutofit/>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11701998" cy="5437147"/>
          </a:xfrm>
        </p:spPr>
        <p:txBody>
          <a:bodyPr/>
          <a:lstStyle/>
          <a:p>
            <a:r>
              <a:rPr lang="en-US" dirty="0">
                <a:solidFill>
                  <a:schemeClr val="bg1"/>
                </a:solidFill>
              </a:rPr>
              <a:t>.</a:t>
            </a:r>
          </a:p>
        </p:txBody>
      </p:sp>
      <p:sp>
        <p:nvSpPr>
          <p:cNvPr id="6" name="TextBox 5">
            <a:extLst>
              <a:ext uri="{FF2B5EF4-FFF2-40B4-BE49-F238E27FC236}">
                <a16:creationId xmlns:a16="http://schemas.microsoft.com/office/drawing/2014/main" id="{91BECF36-05C4-D255-D041-C07B9E46EBE8}"/>
              </a:ext>
            </a:extLst>
          </p:cNvPr>
          <p:cNvSpPr txBox="1"/>
          <p:nvPr/>
        </p:nvSpPr>
        <p:spPr>
          <a:xfrm>
            <a:off x="978478" y="1395166"/>
            <a:ext cx="10235044" cy="5011949"/>
          </a:xfrm>
          <a:prstGeom prst="rect">
            <a:avLst/>
          </a:prstGeom>
          <a:noFill/>
        </p:spPr>
        <p:txBody>
          <a:bodyPr wrap="square">
            <a:spAutoFit/>
          </a:bodyPr>
          <a:lstStyle/>
          <a:p>
            <a:pPr marL="342900" indent="-342900" algn="just">
              <a:lnSpc>
                <a:spcPct val="150000"/>
              </a:lnSpc>
              <a:buFont typeface="Wingdings" panose="05000000000000000000" pitchFamily="2" charset="2"/>
              <a:buChar char="v"/>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After hysterectomy, venous blood from women in the four groups (healthy, benign, newly diagnosed breast cancer, and breast cancer under treatment) pooled in gel tubes to a depth of five millimeters. </a:t>
            </a:r>
          </a:p>
          <a:p>
            <a:pPr marL="342900" indent="-342900" algn="just">
              <a:lnSpc>
                <a:spcPct val="150000"/>
              </a:lnSpc>
              <a:buFont typeface="Wingdings" panose="05000000000000000000" pitchFamily="2" charset="2"/>
              <a:buChar char="v"/>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After taking blood samples in a gel tube, we centrifuge them at 4000 rpm for 10 minutes. </a:t>
            </a:r>
          </a:p>
          <a:p>
            <a:pPr marL="342900" indent="-342900" algn="just">
              <a:lnSpc>
                <a:spcPct val="150000"/>
              </a:lnSpc>
              <a:buFont typeface="Wingdings" panose="05000000000000000000" pitchFamily="2" charset="2"/>
              <a:buChar char="v"/>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After using a tiny pipette to separate the serum from the opposing cells, it is placed in three EPPENDORF tubes and stored at -20 ° C until it is needed for the test.</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v"/>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52301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1524000" y="106069"/>
            <a:ext cx="9144000" cy="526553"/>
          </a:xfrm>
          <a:solidFill>
            <a:schemeClr val="accent1">
              <a:lumMod val="40000"/>
              <a:lumOff val="60000"/>
            </a:schemeClr>
          </a:solidFill>
        </p:spPr>
        <p:txBody>
          <a:bodyPr>
            <a:normAutofit/>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AGE</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682599" y="769901"/>
            <a:ext cx="4783019" cy="5115311"/>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From (Table 1 and Figure 1), showed there were a statistically significant difference </a:t>
            </a:r>
            <a:r>
              <a:rPr lang="en-GB"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(P = 0.034 at P&lt;0.05), when compared between age groups / Year of studied groups; with (41 – 60 Year) predominant in {Healthy control 24, (70.6%), newly diagnosis 30, (71.4%) &amp; under treatment 54, (73%)}, except benign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{20 – 40 year 16, (61.5%)}. While within groups, documented that a highly significant difference (P = 0.00, P = 0.003, P = 0.00 &amp; P = 0.00 respectively at P&lt;0.01).</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C37EF848-8BEF-1871-71B5-B9B80AB534E4}"/>
              </a:ext>
            </a:extLst>
          </p:cNvPr>
          <p:cNvGraphicFramePr>
            <a:graphicFrameLocks noGrp="1"/>
          </p:cNvGraphicFramePr>
          <p:nvPr>
            <p:extLst>
              <p:ext uri="{D42A27DB-BD31-4B8C-83A1-F6EECF244321}">
                <p14:modId xmlns:p14="http://schemas.microsoft.com/office/powerpoint/2010/main" val="1217592657"/>
              </p:ext>
            </p:extLst>
          </p:nvPr>
        </p:nvGraphicFramePr>
        <p:xfrm>
          <a:off x="5927464" y="1136777"/>
          <a:ext cx="5900420" cy="2926065"/>
        </p:xfrm>
        <a:graphic>
          <a:graphicData uri="http://schemas.openxmlformats.org/drawingml/2006/table">
            <a:tbl>
              <a:tblPr firstRow="1" firstCol="1" bandRow="1">
                <a:tableStyleId>{5C22544A-7EE6-4342-B048-85BDC9FD1C3A}</a:tableStyleId>
              </a:tblPr>
              <a:tblGrid>
                <a:gridCol w="800100">
                  <a:extLst>
                    <a:ext uri="{9D8B030D-6E8A-4147-A177-3AD203B41FA5}">
                      <a16:colId xmlns:a16="http://schemas.microsoft.com/office/drawing/2014/main" val="221289630"/>
                    </a:ext>
                  </a:extLst>
                </a:gridCol>
                <a:gridCol w="742950">
                  <a:extLst>
                    <a:ext uri="{9D8B030D-6E8A-4147-A177-3AD203B41FA5}">
                      <a16:colId xmlns:a16="http://schemas.microsoft.com/office/drawing/2014/main" val="1404099045"/>
                    </a:ext>
                  </a:extLst>
                </a:gridCol>
                <a:gridCol w="805815">
                  <a:extLst>
                    <a:ext uri="{9D8B030D-6E8A-4147-A177-3AD203B41FA5}">
                      <a16:colId xmlns:a16="http://schemas.microsoft.com/office/drawing/2014/main" val="1185216460"/>
                    </a:ext>
                  </a:extLst>
                </a:gridCol>
                <a:gridCol w="805815">
                  <a:extLst>
                    <a:ext uri="{9D8B030D-6E8A-4147-A177-3AD203B41FA5}">
                      <a16:colId xmlns:a16="http://schemas.microsoft.com/office/drawing/2014/main" val="2447091894"/>
                    </a:ext>
                  </a:extLst>
                </a:gridCol>
                <a:gridCol w="887095">
                  <a:extLst>
                    <a:ext uri="{9D8B030D-6E8A-4147-A177-3AD203B41FA5}">
                      <a16:colId xmlns:a16="http://schemas.microsoft.com/office/drawing/2014/main" val="2975318186"/>
                    </a:ext>
                  </a:extLst>
                </a:gridCol>
                <a:gridCol w="887095">
                  <a:extLst>
                    <a:ext uri="{9D8B030D-6E8A-4147-A177-3AD203B41FA5}">
                      <a16:colId xmlns:a16="http://schemas.microsoft.com/office/drawing/2014/main" val="3887670376"/>
                    </a:ext>
                  </a:extLst>
                </a:gridCol>
                <a:gridCol w="971550">
                  <a:extLst>
                    <a:ext uri="{9D8B030D-6E8A-4147-A177-3AD203B41FA5}">
                      <a16:colId xmlns:a16="http://schemas.microsoft.com/office/drawing/2014/main" val="1675504749"/>
                    </a:ext>
                  </a:extLst>
                </a:gridCol>
              </a:tblGrid>
              <a:tr h="210591">
                <a:tc rowSpan="2" gridSpan="2">
                  <a:txBody>
                    <a:bodyPr/>
                    <a:lstStyle/>
                    <a:p>
                      <a:pPr marL="38100" marR="38100" algn="ctr">
                        <a:lnSpc>
                          <a:spcPct val="115000"/>
                        </a:lnSpc>
                        <a:spcAft>
                          <a:spcPts val="1000"/>
                        </a:spcAft>
                      </a:pPr>
                      <a:r>
                        <a:rPr lang="en-US" sz="1000">
                          <a:effectLst/>
                        </a:rPr>
                        <a:t>Age groups</a:t>
                      </a:r>
                      <a:endParaRPr lang="en-GB" sz="1100">
                        <a:effectLst/>
                      </a:endParaRPr>
                    </a:p>
                    <a:p>
                      <a:pPr marL="38100" marR="38100" algn="ctr">
                        <a:lnSpc>
                          <a:spcPct val="115000"/>
                        </a:lnSpc>
                        <a:spcAft>
                          <a:spcPts val="1000"/>
                        </a:spcAft>
                      </a:pPr>
                      <a:r>
                        <a:rPr lang="en-US" sz="1000">
                          <a:effectLst/>
                        </a:rPr>
                        <a:t>/ Year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hMerge="1">
                  <a:txBody>
                    <a:bodyPr/>
                    <a:lstStyle/>
                    <a:p>
                      <a:endParaRPr lang="en-GB"/>
                    </a:p>
                  </a:txBody>
                  <a:tcPr/>
                </a:tc>
                <a:tc gridSpan="4">
                  <a:txBody>
                    <a:bodyPr/>
                    <a:lstStyle/>
                    <a:p>
                      <a:pPr marL="38100" marR="38100" algn="ctr">
                        <a:lnSpc>
                          <a:spcPct val="115000"/>
                        </a:lnSpc>
                        <a:spcAft>
                          <a:spcPts val="1000"/>
                        </a:spcAft>
                      </a:pPr>
                      <a:r>
                        <a:rPr lang="en-US" sz="10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04718847"/>
                  </a:ext>
                </a:extLst>
              </a:tr>
              <a:tr h="820155">
                <a:tc gridSpan="2" vMerge="1">
                  <a:txBody>
                    <a:bodyPr/>
                    <a:lstStyle/>
                    <a:p>
                      <a:endParaRPr lang="en-GB"/>
                    </a:p>
                  </a:txBody>
                  <a:tcPr/>
                </a:tc>
                <a:tc hMerge="1" vMerge="1">
                  <a:txBody>
                    <a:bodyPr/>
                    <a:lstStyle/>
                    <a:p>
                      <a:endParaRPr lang="en-GB"/>
                    </a:p>
                  </a:txBody>
                  <a:tcPr/>
                </a:tc>
                <a:tc>
                  <a:txBody>
                    <a:bodyPr/>
                    <a:lstStyle/>
                    <a:p>
                      <a:pPr marL="38100" marR="38100" algn="ctr">
                        <a:lnSpc>
                          <a:spcPct val="115000"/>
                        </a:lnSpc>
                        <a:spcAft>
                          <a:spcPts val="1000"/>
                        </a:spcAft>
                      </a:pPr>
                      <a:r>
                        <a:rPr lang="en-US" sz="1000">
                          <a:effectLst/>
                        </a:rPr>
                        <a:t>Healthy control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Benign tumor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Newly</a:t>
                      </a:r>
                      <a:endParaRPr lang="en-GB" sz="1100">
                        <a:effectLst/>
                      </a:endParaRPr>
                    </a:p>
                    <a:p>
                      <a:pPr marL="38100" marR="38100" algn="ctr">
                        <a:lnSpc>
                          <a:spcPct val="115000"/>
                        </a:lnSpc>
                        <a:spcAft>
                          <a:spcPts val="1000"/>
                        </a:spcAft>
                      </a:pPr>
                      <a:r>
                        <a:rPr lang="en-US" sz="1000">
                          <a:effectLst/>
                        </a:rPr>
                        <a:t>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Under</a:t>
                      </a:r>
                      <a:endParaRPr lang="en-GB" sz="1100">
                        <a:effectLst/>
                      </a:endParaRPr>
                    </a:p>
                    <a:p>
                      <a:pPr marL="38100" marR="38100" algn="ctr">
                        <a:lnSpc>
                          <a:spcPct val="115000"/>
                        </a:lnSpc>
                        <a:spcAft>
                          <a:spcPts val="1000"/>
                        </a:spcAft>
                      </a:pPr>
                      <a:r>
                        <a:rPr lang="en-US" sz="1000">
                          <a:effectLst/>
                        </a:rPr>
                        <a:t>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605086507"/>
                  </a:ext>
                </a:extLst>
              </a:tr>
              <a:tr h="210591">
                <a:tc rowSpan="2">
                  <a:txBody>
                    <a:bodyPr/>
                    <a:lstStyle/>
                    <a:p>
                      <a:pPr marL="38100" marR="38100" algn="ctr">
                        <a:lnSpc>
                          <a:spcPct val="115000"/>
                        </a:lnSpc>
                        <a:spcAft>
                          <a:spcPts val="1000"/>
                        </a:spcAft>
                      </a:pPr>
                      <a:r>
                        <a:rPr lang="en-US" sz="1000">
                          <a:effectLst/>
                        </a:rPr>
                        <a:t>20 - 40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9">
                  <a:txBody>
                    <a:bodyPr/>
                    <a:lstStyle/>
                    <a:p>
                      <a:pPr marL="38100" marR="38100" algn="ctr">
                        <a:lnSpc>
                          <a:spcPct val="115000"/>
                        </a:lnSpc>
                        <a:spcAft>
                          <a:spcPts val="1000"/>
                        </a:spcAft>
                      </a:pPr>
                      <a:r>
                        <a:rPr lang="en-US" sz="1000">
                          <a:effectLst/>
                        </a:rPr>
                        <a:t>P = 0.034</a:t>
                      </a:r>
                      <a:endParaRPr lang="en-GB" sz="1100">
                        <a:effectLst/>
                      </a:endParaRPr>
                    </a:p>
                    <a:p>
                      <a:pPr marL="38100" marR="38100" algn="ctr">
                        <a:lnSpc>
                          <a:spcPct val="115000"/>
                        </a:lnSpc>
                        <a:spcAft>
                          <a:spcPts val="1000"/>
                        </a:spcAft>
                      </a:pPr>
                      <a:r>
                        <a:rPr lang="en-US" sz="1000">
                          <a:effectLst/>
                        </a:rPr>
                        <a:t>Sign.</a:t>
                      </a:r>
                      <a:endParaRPr lang="en-GB" sz="1100">
                        <a:effectLst/>
                      </a:endParaRPr>
                    </a:p>
                    <a:p>
                      <a:pPr marL="38100" marR="38100" algn="ctr">
                        <a:lnSpc>
                          <a:spcPct val="115000"/>
                        </a:lnSpc>
                        <a:spcAft>
                          <a:spcPts val="1000"/>
                        </a:spcAft>
                      </a:pPr>
                      <a:r>
                        <a:rPr lang="en-US" sz="1000">
                          <a:effectLst/>
                        </a:rPr>
                        <a:t>(P&lt;0.05)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990781323"/>
                  </a:ext>
                </a:extLst>
              </a:tr>
              <a:tr h="210591">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17.6%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61.5%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13.5%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509749771"/>
                  </a:ext>
                </a:extLst>
              </a:tr>
              <a:tr h="210591">
                <a:tc rowSpan="2">
                  <a:txBody>
                    <a:bodyPr/>
                    <a:lstStyle/>
                    <a:p>
                      <a:pPr marL="38100" marR="38100" algn="ctr">
                        <a:lnSpc>
                          <a:spcPct val="115000"/>
                        </a:lnSpc>
                        <a:spcAft>
                          <a:spcPts val="1000"/>
                        </a:spcAft>
                      </a:pPr>
                      <a:r>
                        <a:rPr lang="en-US" sz="1000">
                          <a:effectLst/>
                        </a:rPr>
                        <a:t>41 - 60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54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823045926"/>
                  </a:ext>
                </a:extLst>
              </a:tr>
              <a:tr h="210591">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70.6%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30.8%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71.4%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973162159"/>
                  </a:ext>
                </a:extLst>
              </a:tr>
              <a:tr h="210591">
                <a:tc rowSpan="2">
                  <a:txBody>
                    <a:bodyPr/>
                    <a:lstStyle/>
                    <a:p>
                      <a:pPr marL="38100" marR="38100" algn="ctr">
                        <a:lnSpc>
                          <a:spcPct val="115000"/>
                        </a:lnSpc>
                        <a:spcAft>
                          <a:spcPts val="1000"/>
                        </a:spcAft>
                      </a:pPr>
                      <a:r>
                        <a:rPr lang="en-US" sz="1000">
                          <a:effectLst/>
                        </a:rPr>
                        <a:t>61 - 80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040330950"/>
                  </a:ext>
                </a:extLst>
              </a:tr>
              <a:tr h="210591">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11.8%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13.5%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207621195"/>
                  </a:ext>
                </a:extLst>
              </a:tr>
              <a:tr h="210591">
                <a:tc rowSpan="2">
                  <a:txBody>
                    <a:bodyPr/>
                    <a:lstStyle/>
                    <a:p>
                      <a:pPr algn="ctr">
                        <a:lnSpc>
                          <a:spcPct val="115000"/>
                        </a:lnSpc>
                        <a:spcAft>
                          <a:spcPts val="1000"/>
                        </a:spcAft>
                      </a:pPr>
                      <a:r>
                        <a:rPr lang="en-US" sz="1000">
                          <a:effectLst/>
                        </a:rPr>
                        <a:t>Total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566152076"/>
                  </a:ext>
                </a:extLst>
              </a:tr>
              <a:tr h="210591">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203099568"/>
                  </a:ext>
                </a:extLst>
              </a:tr>
              <a:tr h="210591">
                <a:tc gridSpan="2">
                  <a:txBody>
                    <a:bodyPr/>
                    <a:lstStyle/>
                    <a:p>
                      <a:pPr marL="38100" marR="38100"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a:txBody>
                    <a:bodyPr/>
                    <a:lstStyle/>
                    <a:p>
                      <a:pPr marL="38100" marR="38100" algn="ctr">
                        <a:lnSpc>
                          <a:spcPct val="115000"/>
                        </a:lnSpc>
                        <a:spcAft>
                          <a:spcPts val="1000"/>
                        </a:spcAft>
                      </a:pPr>
                      <a:r>
                        <a:rPr lang="en-US" sz="10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P= 0.003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dirty="0">
                          <a:effectLst/>
                        </a:rPr>
                        <a:t>P = 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12557615"/>
                  </a:ext>
                </a:extLst>
              </a:tr>
            </a:tbl>
          </a:graphicData>
        </a:graphic>
      </p:graphicFrame>
      <p:sp>
        <p:nvSpPr>
          <p:cNvPr id="8" name="TextBox 7">
            <a:extLst>
              <a:ext uri="{FF2B5EF4-FFF2-40B4-BE49-F238E27FC236}">
                <a16:creationId xmlns:a16="http://schemas.microsoft.com/office/drawing/2014/main" id="{229024B4-DF96-D00F-C0CD-679F6906D7A6}"/>
              </a:ext>
            </a:extLst>
          </p:cNvPr>
          <p:cNvSpPr txBox="1"/>
          <p:nvPr/>
        </p:nvSpPr>
        <p:spPr>
          <a:xfrm>
            <a:off x="6549738" y="815968"/>
            <a:ext cx="4783019" cy="276999"/>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Table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Age groups / Year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9" name="Chart 8">
            <a:extLst>
              <a:ext uri="{FF2B5EF4-FFF2-40B4-BE49-F238E27FC236}">
                <a16:creationId xmlns:a16="http://schemas.microsoft.com/office/drawing/2014/main" id="{B0ED7D41-0B3F-7C19-33E6-8E0FAA7C94EF}"/>
              </a:ext>
            </a:extLst>
          </p:cNvPr>
          <p:cNvGraphicFramePr/>
          <p:nvPr>
            <p:extLst>
              <p:ext uri="{D42A27DB-BD31-4B8C-83A1-F6EECF244321}">
                <p14:modId xmlns:p14="http://schemas.microsoft.com/office/powerpoint/2010/main" val="4103318664"/>
              </p:ext>
            </p:extLst>
          </p:nvPr>
        </p:nvGraphicFramePr>
        <p:xfrm>
          <a:off x="6293297" y="4192159"/>
          <a:ext cx="5295900" cy="2337955"/>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823A38AC-BBEA-F37F-AA48-F0C0AC50E5A2}"/>
              </a:ext>
            </a:extLst>
          </p:cNvPr>
          <p:cNvSpPr txBox="1"/>
          <p:nvPr/>
        </p:nvSpPr>
        <p:spPr>
          <a:xfrm>
            <a:off x="6580911" y="6518227"/>
            <a:ext cx="4610098" cy="339773"/>
          </a:xfrm>
          <a:prstGeom prst="rect">
            <a:avLst/>
          </a:prstGeom>
          <a:noFill/>
        </p:spPr>
        <p:txBody>
          <a:bodyPr wrap="square">
            <a:spAutoFit/>
          </a:bodyPr>
          <a:lstStyle/>
          <a:p>
            <a:pPr>
              <a:lnSpc>
                <a:spcPct val="150000"/>
              </a:lnSpc>
              <a:spcBef>
                <a:spcPts val="600"/>
              </a:spcBef>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Age groups / Year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211360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1524000" y="106069"/>
            <a:ext cx="9144000" cy="526553"/>
          </a:xfrm>
          <a:solidFill>
            <a:schemeClr val="accent1">
              <a:lumMod val="40000"/>
              <a:lumOff val="60000"/>
            </a:schemeClr>
          </a:solidFill>
        </p:spPr>
        <p:txBody>
          <a:bodyPr>
            <a:normAutofit/>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FAMILY HISTORY </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400866" y="769901"/>
            <a:ext cx="5366089" cy="5632311"/>
          </a:xfrm>
          <a:prstGeom prst="rect">
            <a:avLst/>
          </a:prstGeom>
          <a:noFill/>
        </p:spPr>
        <p:txBody>
          <a:bodyPr wrap="square">
            <a:spAutoFit/>
          </a:bodyPr>
          <a:lstStyle/>
          <a:p>
            <a:pPr marR="0" algn="just"/>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Study (Table 2 and Figure 2), presented that a significant difference (P = 0.031 at P&lt;0.05), when compared between studied groups of family history breast cancer; without history of the disease was high frequency in healthy control 30, (88.2%) than with history 4, (11.8%), but in other groups was comparable frequency even with or without history of the disease; benign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without history 14, (53.8%) &amp; with history 12, (46.2%), newly diagnosis: without history 24, (57.1%) &amp; with history 18, (42.9%) &amp; finally, under treatment: without history 34, (45.9%) &amp; with history 40, (54.1%).</a:t>
            </a:r>
          </a:p>
          <a:p>
            <a:pPr marR="0" algn="just"/>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Whereas, within groups, showed that a highly significant difference (Healthy control: P = 0.00, at P&lt;0.01) &amp; non-significant difference (Benign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P = 0.845, newly diagnosis: P = 0.441 &amp; under treatment: P = 0.561 at P&gt;0.05).</a:t>
            </a:r>
          </a:p>
        </p:txBody>
      </p:sp>
      <p:graphicFrame>
        <p:nvGraphicFramePr>
          <p:cNvPr id="4" name="Table 3">
            <a:extLst>
              <a:ext uri="{FF2B5EF4-FFF2-40B4-BE49-F238E27FC236}">
                <a16:creationId xmlns:a16="http://schemas.microsoft.com/office/drawing/2014/main" id="{B9AEE686-C75E-D044-1DFA-29A0DF4A30D0}"/>
              </a:ext>
            </a:extLst>
          </p:cNvPr>
          <p:cNvGraphicFramePr>
            <a:graphicFrameLocks noGrp="1"/>
          </p:cNvGraphicFramePr>
          <p:nvPr>
            <p:extLst>
              <p:ext uri="{D42A27DB-BD31-4B8C-83A1-F6EECF244321}">
                <p14:modId xmlns:p14="http://schemas.microsoft.com/office/powerpoint/2010/main" val="1700794337"/>
              </p:ext>
            </p:extLst>
          </p:nvPr>
        </p:nvGraphicFramePr>
        <p:xfrm>
          <a:off x="5966914" y="1092967"/>
          <a:ext cx="5824220" cy="2595804"/>
        </p:xfrm>
        <a:graphic>
          <a:graphicData uri="http://schemas.openxmlformats.org/drawingml/2006/table">
            <a:tbl>
              <a:tblPr firstRow="1" firstCol="1" bandRow="1">
                <a:tableStyleId>{5C22544A-7EE6-4342-B048-85BDC9FD1C3A}</a:tableStyleId>
              </a:tblPr>
              <a:tblGrid>
                <a:gridCol w="755650">
                  <a:extLst>
                    <a:ext uri="{9D8B030D-6E8A-4147-A177-3AD203B41FA5}">
                      <a16:colId xmlns:a16="http://schemas.microsoft.com/office/drawing/2014/main" val="2522184436"/>
                    </a:ext>
                  </a:extLst>
                </a:gridCol>
                <a:gridCol w="738505">
                  <a:extLst>
                    <a:ext uri="{9D8B030D-6E8A-4147-A177-3AD203B41FA5}">
                      <a16:colId xmlns:a16="http://schemas.microsoft.com/office/drawing/2014/main" val="2956393197"/>
                    </a:ext>
                  </a:extLst>
                </a:gridCol>
                <a:gridCol w="738505">
                  <a:extLst>
                    <a:ext uri="{9D8B030D-6E8A-4147-A177-3AD203B41FA5}">
                      <a16:colId xmlns:a16="http://schemas.microsoft.com/office/drawing/2014/main" val="3123235443"/>
                    </a:ext>
                  </a:extLst>
                </a:gridCol>
                <a:gridCol w="887095">
                  <a:extLst>
                    <a:ext uri="{9D8B030D-6E8A-4147-A177-3AD203B41FA5}">
                      <a16:colId xmlns:a16="http://schemas.microsoft.com/office/drawing/2014/main" val="3656554387"/>
                    </a:ext>
                  </a:extLst>
                </a:gridCol>
                <a:gridCol w="887095">
                  <a:extLst>
                    <a:ext uri="{9D8B030D-6E8A-4147-A177-3AD203B41FA5}">
                      <a16:colId xmlns:a16="http://schemas.microsoft.com/office/drawing/2014/main" val="2950663457"/>
                    </a:ext>
                  </a:extLst>
                </a:gridCol>
                <a:gridCol w="856615">
                  <a:extLst>
                    <a:ext uri="{9D8B030D-6E8A-4147-A177-3AD203B41FA5}">
                      <a16:colId xmlns:a16="http://schemas.microsoft.com/office/drawing/2014/main" val="1989712502"/>
                    </a:ext>
                  </a:extLst>
                </a:gridCol>
                <a:gridCol w="960755">
                  <a:extLst>
                    <a:ext uri="{9D8B030D-6E8A-4147-A177-3AD203B41FA5}">
                      <a16:colId xmlns:a16="http://schemas.microsoft.com/office/drawing/2014/main" val="1004068093"/>
                    </a:ext>
                  </a:extLst>
                </a:gridCol>
              </a:tblGrid>
              <a:tr h="218235">
                <a:tc rowSpan="2" gridSpan="2">
                  <a:txBody>
                    <a:bodyPr/>
                    <a:lstStyle/>
                    <a:p>
                      <a:pPr marL="38100" marR="38100" algn="ctr">
                        <a:lnSpc>
                          <a:spcPct val="115000"/>
                        </a:lnSpc>
                        <a:spcAft>
                          <a:spcPts val="1000"/>
                        </a:spcAft>
                      </a:pPr>
                      <a:r>
                        <a:rPr lang="en-US" sz="1000">
                          <a:effectLst/>
                        </a:rPr>
                        <a:t>Family History</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hMerge="1">
                  <a:txBody>
                    <a:bodyPr/>
                    <a:lstStyle/>
                    <a:p>
                      <a:endParaRPr lang="en-GB"/>
                    </a:p>
                  </a:txBody>
                  <a:tcPr/>
                </a:tc>
                <a:tc gridSpan="4">
                  <a:txBody>
                    <a:bodyPr/>
                    <a:lstStyle/>
                    <a:p>
                      <a:pPr marL="38100" marR="38100" algn="ctr">
                        <a:lnSpc>
                          <a:spcPct val="115000"/>
                        </a:lnSpc>
                        <a:spcAft>
                          <a:spcPts val="1000"/>
                        </a:spcAft>
                      </a:pPr>
                      <a:r>
                        <a:rPr lang="en-US" sz="10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593849292"/>
                  </a:ext>
                </a:extLst>
              </a:tr>
              <a:tr h="849924">
                <a:tc gridSpan="2" vMerge="1">
                  <a:txBody>
                    <a:bodyPr/>
                    <a:lstStyle/>
                    <a:p>
                      <a:endParaRPr lang="en-GB"/>
                    </a:p>
                  </a:txBody>
                  <a:tcPr/>
                </a:tc>
                <a:tc hMerge="1" vMerge="1">
                  <a:txBody>
                    <a:bodyPr/>
                    <a:lstStyle/>
                    <a:p>
                      <a:endParaRPr lang="en-GB"/>
                    </a:p>
                  </a:txBody>
                  <a:tcPr/>
                </a:tc>
                <a:tc>
                  <a:txBody>
                    <a:bodyPr/>
                    <a:lstStyle/>
                    <a:p>
                      <a:pPr marL="38100" marR="38100" algn="ctr">
                        <a:lnSpc>
                          <a:spcPct val="115000"/>
                        </a:lnSpc>
                        <a:spcAft>
                          <a:spcPts val="1000"/>
                        </a:spcAft>
                      </a:pPr>
                      <a:r>
                        <a:rPr lang="en-US" sz="1000">
                          <a:effectLst/>
                        </a:rPr>
                        <a:t>Healthy control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Benign tumor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Newly</a:t>
                      </a:r>
                      <a:endParaRPr lang="en-GB" sz="1100">
                        <a:effectLst/>
                      </a:endParaRPr>
                    </a:p>
                    <a:p>
                      <a:pPr marL="38100" marR="38100" algn="ctr">
                        <a:lnSpc>
                          <a:spcPct val="115000"/>
                        </a:lnSpc>
                        <a:spcAft>
                          <a:spcPts val="1000"/>
                        </a:spcAft>
                      </a:pPr>
                      <a:r>
                        <a:rPr lang="en-US" sz="1000">
                          <a:effectLst/>
                        </a:rPr>
                        <a:t>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Under</a:t>
                      </a:r>
                      <a:endParaRPr lang="en-GB" sz="1100">
                        <a:effectLst/>
                      </a:endParaRPr>
                    </a:p>
                    <a:p>
                      <a:pPr marL="38100" marR="38100" algn="ctr">
                        <a:lnSpc>
                          <a:spcPct val="115000"/>
                        </a:lnSpc>
                        <a:spcAft>
                          <a:spcPts val="1000"/>
                        </a:spcAft>
                      </a:pPr>
                      <a:r>
                        <a:rPr lang="en-US" sz="1000">
                          <a:effectLst/>
                        </a:rPr>
                        <a:t>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076855990"/>
                  </a:ext>
                </a:extLst>
              </a:tr>
              <a:tr h="218235">
                <a:tc rowSpan="2">
                  <a:txBody>
                    <a:bodyPr/>
                    <a:lstStyle/>
                    <a:p>
                      <a:pPr marL="38100" marR="38100" algn="ctr">
                        <a:lnSpc>
                          <a:spcPct val="115000"/>
                        </a:lnSpc>
                        <a:spcAft>
                          <a:spcPts val="1000"/>
                        </a:spcAft>
                      </a:pPr>
                      <a:r>
                        <a:rPr lang="en-US" sz="1000">
                          <a:effectLst/>
                        </a:rPr>
                        <a:t>With</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7">
                  <a:txBody>
                    <a:bodyPr/>
                    <a:lstStyle/>
                    <a:p>
                      <a:pPr marL="38100" marR="38100" algn="ctr">
                        <a:lnSpc>
                          <a:spcPct val="115000"/>
                        </a:lnSpc>
                        <a:spcAft>
                          <a:spcPts val="1000"/>
                        </a:spcAft>
                      </a:pPr>
                      <a:r>
                        <a:rPr lang="en-US" sz="1000">
                          <a:effectLst/>
                        </a:rPr>
                        <a:t>P = 0.031</a:t>
                      </a:r>
                      <a:endParaRPr lang="en-GB" sz="1100">
                        <a:effectLst/>
                      </a:endParaRPr>
                    </a:p>
                    <a:p>
                      <a:pPr marL="38100" marR="38100" algn="ctr">
                        <a:lnSpc>
                          <a:spcPct val="115000"/>
                        </a:lnSpc>
                        <a:spcAft>
                          <a:spcPts val="1000"/>
                        </a:spcAft>
                      </a:pPr>
                      <a:r>
                        <a:rPr lang="en-US" sz="1000">
                          <a:effectLst/>
                        </a:rPr>
                        <a:t>Sign.</a:t>
                      </a:r>
                      <a:endParaRPr lang="en-GB" sz="1100">
                        <a:effectLst/>
                      </a:endParaRPr>
                    </a:p>
                    <a:p>
                      <a:pPr marL="38100" marR="38100" algn="ctr">
                        <a:lnSpc>
                          <a:spcPct val="115000"/>
                        </a:lnSpc>
                        <a:spcAft>
                          <a:spcPts val="1000"/>
                        </a:spcAft>
                      </a:pPr>
                      <a:r>
                        <a:rPr lang="en-US" sz="1000">
                          <a:effectLst/>
                        </a:rPr>
                        <a:t>(P&lt;0.05)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837758796"/>
                  </a:ext>
                </a:extLst>
              </a:tr>
              <a:tr h="218235">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11.8%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46.2%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42.9%</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54.1%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433969711"/>
                  </a:ext>
                </a:extLst>
              </a:tr>
              <a:tr h="218235">
                <a:tc rowSpan="2">
                  <a:txBody>
                    <a:bodyPr/>
                    <a:lstStyle/>
                    <a:p>
                      <a:pPr marL="38100" marR="38100" algn="ctr">
                        <a:lnSpc>
                          <a:spcPct val="115000"/>
                        </a:lnSpc>
                        <a:spcAft>
                          <a:spcPts val="1000"/>
                        </a:spcAft>
                      </a:pPr>
                      <a:r>
                        <a:rPr lang="en-US" sz="1000">
                          <a:effectLst/>
                        </a:rPr>
                        <a:t>Without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532077730"/>
                  </a:ext>
                </a:extLst>
              </a:tr>
              <a:tr h="218235">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88.2%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53.8%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57.1%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45.9%</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816865629"/>
                  </a:ext>
                </a:extLst>
              </a:tr>
              <a:tr h="218235">
                <a:tc rowSpan="2">
                  <a:txBody>
                    <a:bodyPr/>
                    <a:lstStyle/>
                    <a:p>
                      <a:pPr algn="ctr">
                        <a:lnSpc>
                          <a:spcPct val="115000"/>
                        </a:lnSpc>
                        <a:spcAft>
                          <a:spcPts val="1000"/>
                        </a:spcAft>
                      </a:pPr>
                      <a:r>
                        <a:rPr lang="en-US" sz="1000">
                          <a:effectLst/>
                        </a:rPr>
                        <a:t>Total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215659274"/>
                  </a:ext>
                </a:extLst>
              </a:tr>
              <a:tr h="218235">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675568067"/>
                  </a:ext>
                </a:extLst>
              </a:tr>
              <a:tr h="218235">
                <a:tc gridSpan="2">
                  <a:txBody>
                    <a:bodyPr/>
                    <a:lstStyle/>
                    <a:p>
                      <a:pPr marL="38100" marR="38100"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a:txBody>
                    <a:bodyPr/>
                    <a:lstStyle/>
                    <a:p>
                      <a:pPr marL="38100" marR="38100" algn="ctr">
                        <a:lnSpc>
                          <a:spcPct val="115000"/>
                        </a:lnSpc>
                        <a:spcAft>
                          <a:spcPts val="1000"/>
                        </a:spcAft>
                      </a:pPr>
                      <a:r>
                        <a:rPr lang="en-US" sz="10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P=0.845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P = 0.441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dirty="0">
                          <a:effectLst/>
                        </a:rPr>
                        <a:t>P = 0.561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169492942"/>
                  </a:ext>
                </a:extLst>
              </a:tr>
            </a:tbl>
          </a:graphicData>
        </a:graphic>
      </p:graphicFrame>
      <p:sp>
        <p:nvSpPr>
          <p:cNvPr id="10" name="TextBox 9">
            <a:extLst>
              <a:ext uri="{FF2B5EF4-FFF2-40B4-BE49-F238E27FC236}">
                <a16:creationId xmlns:a16="http://schemas.microsoft.com/office/drawing/2014/main" id="{DF775AAB-5A0D-AA79-62EA-CC1F2A42ECBA}"/>
              </a:ext>
            </a:extLst>
          </p:cNvPr>
          <p:cNvSpPr txBox="1"/>
          <p:nvPr/>
        </p:nvSpPr>
        <p:spPr>
          <a:xfrm>
            <a:off x="6600824" y="769901"/>
            <a:ext cx="4683703" cy="276999"/>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Table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4.4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Family history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12" name="Chart 11">
            <a:extLst>
              <a:ext uri="{FF2B5EF4-FFF2-40B4-BE49-F238E27FC236}">
                <a16:creationId xmlns:a16="http://schemas.microsoft.com/office/drawing/2014/main" id="{29C941E7-6D24-2A0B-8690-088DB3D75F68}"/>
              </a:ext>
            </a:extLst>
          </p:cNvPr>
          <p:cNvGraphicFramePr/>
          <p:nvPr>
            <p:extLst>
              <p:ext uri="{D42A27DB-BD31-4B8C-83A1-F6EECF244321}">
                <p14:modId xmlns:p14="http://schemas.microsoft.com/office/powerpoint/2010/main" val="4096562932"/>
              </p:ext>
            </p:extLst>
          </p:nvPr>
        </p:nvGraphicFramePr>
        <p:xfrm>
          <a:off x="6425047" y="4008731"/>
          <a:ext cx="5242560" cy="2225814"/>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12E8D1D4-86EB-E8E3-A0EA-CE8B300BA269}"/>
              </a:ext>
            </a:extLst>
          </p:cNvPr>
          <p:cNvSpPr txBox="1"/>
          <p:nvPr/>
        </p:nvSpPr>
        <p:spPr>
          <a:xfrm>
            <a:off x="6643257" y="6360227"/>
            <a:ext cx="4765961" cy="339773"/>
          </a:xfrm>
          <a:prstGeom prst="rect">
            <a:avLst/>
          </a:prstGeom>
          <a:noFill/>
        </p:spPr>
        <p:txBody>
          <a:bodyPr wrap="square">
            <a:spAutoFit/>
          </a:bodyPr>
          <a:lstStyle/>
          <a:p>
            <a:pPr algn="just">
              <a:lnSpc>
                <a:spcPct val="150000"/>
              </a:lnSpc>
              <a:spcBef>
                <a:spcPts val="600"/>
              </a:spcBef>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4.3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Family history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8317272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1524000" y="106069"/>
            <a:ext cx="9144000" cy="526553"/>
          </a:xfrm>
          <a:solidFill>
            <a:schemeClr val="accent1">
              <a:lumMod val="40000"/>
              <a:lumOff val="60000"/>
            </a:schemeClr>
          </a:solidFill>
        </p:spPr>
        <p:txBody>
          <a:bodyPr>
            <a:normAutofit/>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SOCIAL STATUS </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412172" y="953138"/>
            <a:ext cx="5680364" cy="5576976"/>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Table </a:t>
            </a:r>
            <a:r>
              <a:rPr lang="en-GB" sz="2000" dirty="0">
                <a:latin typeface="Times New Roman" panose="02020603050405020304" pitchFamily="18" charset="0"/>
                <a:ea typeface="Times New Roman" panose="02020603050405020304" pitchFamily="18" charset="0"/>
                <a:cs typeface="Times New Roman" panose="02020603050405020304" pitchFamily="18" charset="0"/>
              </a:rPr>
              <a:t>3</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and Figure </a:t>
            </a:r>
            <a:r>
              <a:rPr lang="en-GB" sz="2000" dirty="0">
                <a:latin typeface="Times New Roman" panose="02020603050405020304" pitchFamily="18" charset="0"/>
                <a:ea typeface="Times New Roman" panose="02020603050405020304" pitchFamily="18" charset="0"/>
                <a:cs typeface="Times New Roman" panose="02020603050405020304" pitchFamily="18" charset="0"/>
              </a:rPr>
              <a:t>3</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presented that a non-significant (P = 0.299 at P&gt;0.05), when compared between studied groups of social status with breast cancer disease; married {Healthy control 28, (82.4%), benign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18, (69.2%), newly diagnosis 38, (90.5%) &amp; under treatment 66, (89.2%)}; more than single {Healthy control 6, (17.6%), benign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8, (30.8%), newly diagnosis 4, (9.5%) &amp; under treatment 8, (10.8%)}. However, within groups, showed that a non-significant difference (Benign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P = 0.076, at P&gt;0.05) &amp; highly significant difference (P = 0.00, at P&lt;0.01) for other groups.</a:t>
            </a:r>
          </a:p>
        </p:txBody>
      </p:sp>
      <p:graphicFrame>
        <p:nvGraphicFramePr>
          <p:cNvPr id="4" name="Table 3">
            <a:extLst>
              <a:ext uri="{FF2B5EF4-FFF2-40B4-BE49-F238E27FC236}">
                <a16:creationId xmlns:a16="http://schemas.microsoft.com/office/drawing/2014/main" id="{617D48E6-6C87-80A7-7045-9BC6337B5990}"/>
              </a:ext>
            </a:extLst>
          </p:cNvPr>
          <p:cNvGraphicFramePr>
            <a:graphicFrameLocks noGrp="1"/>
          </p:cNvGraphicFramePr>
          <p:nvPr>
            <p:extLst>
              <p:ext uri="{D42A27DB-BD31-4B8C-83A1-F6EECF244321}">
                <p14:modId xmlns:p14="http://schemas.microsoft.com/office/powerpoint/2010/main" val="354898931"/>
              </p:ext>
            </p:extLst>
          </p:nvPr>
        </p:nvGraphicFramePr>
        <p:xfrm>
          <a:off x="6259707" y="1319759"/>
          <a:ext cx="5823585" cy="2379406"/>
        </p:xfrm>
        <a:graphic>
          <a:graphicData uri="http://schemas.openxmlformats.org/drawingml/2006/table">
            <a:tbl>
              <a:tblPr firstRow="1" firstCol="1" bandRow="1">
                <a:tableStyleId>{5C22544A-7EE6-4342-B048-85BDC9FD1C3A}</a:tableStyleId>
              </a:tblPr>
              <a:tblGrid>
                <a:gridCol w="763905">
                  <a:extLst>
                    <a:ext uri="{9D8B030D-6E8A-4147-A177-3AD203B41FA5}">
                      <a16:colId xmlns:a16="http://schemas.microsoft.com/office/drawing/2014/main" val="3750517812"/>
                    </a:ext>
                  </a:extLst>
                </a:gridCol>
                <a:gridCol w="738505">
                  <a:extLst>
                    <a:ext uri="{9D8B030D-6E8A-4147-A177-3AD203B41FA5}">
                      <a16:colId xmlns:a16="http://schemas.microsoft.com/office/drawing/2014/main" val="2874775032"/>
                    </a:ext>
                  </a:extLst>
                </a:gridCol>
                <a:gridCol w="738505">
                  <a:extLst>
                    <a:ext uri="{9D8B030D-6E8A-4147-A177-3AD203B41FA5}">
                      <a16:colId xmlns:a16="http://schemas.microsoft.com/office/drawing/2014/main" val="668982723"/>
                    </a:ext>
                  </a:extLst>
                </a:gridCol>
                <a:gridCol w="886460">
                  <a:extLst>
                    <a:ext uri="{9D8B030D-6E8A-4147-A177-3AD203B41FA5}">
                      <a16:colId xmlns:a16="http://schemas.microsoft.com/office/drawing/2014/main" val="3167788035"/>
                    </a:ext>
                  </a:extLst>
                </a:gridCol>
                <a:gridCol w="886460">
                  <a:extLst>
                    <a:ext uri="{9D8B030D-6E8A-4147-A177-3AD203B41FA5}">
                      <a16:colId xmlns:a16="http://schemas.microsoft.com/office/drawing/2014/main" val="2816190398"/>
                    </a:ext>
                  </a:extLst>
                </a:gridCol>
                <a:gridCol w="856615">
                  <a:extLst>
                    <a:ext uri="{9D8B030D-6E8A-4147-A177-3AD203B41FA5}">
                      <a16:colId xmlns:a16="http://schemas.microsoft.com/office/drawing/2014/main" val="1972692533"/>
                    </a:ext>
                  </a:extLst>
                </a:gridCol>
                <a:gridCol w="953135">
                  <a:extLst>
                    <a:ext uri="{9D8B030D-6E8A-4147-A177-3AD203B41FA5}">
                      <a16:colId xmlns:a16="http://schemas.microsoft.com/office/drawing/2014/main" val="249947687"/>
                    </a:ext>
                  </a:extLst>
                </a:gridCol>
              </a:tblGrid>
              <a:tr h="200042">
                <a:tc rowSpan="2" gridSpan="2">
                  <a:txBody>
                    <a:bodyPr/>
                    <a:lstStyle/>
                    <a:p>
                      <a:pPr marL="38100" marR="38100" algn="ctr">
                        <a:lnSpc>
                          <a:spcPct val="115000"/>
                        </a:lnSpc>
                        <a:spcAft>
                          <a:spcPts val="1000"/>
                        </a:spcAft>
                      </a:pPr>
                      <a:r>
                        <a:rPr lang="en-US" sz="1000">
                          <a:effectLst/>
                        </a:rPr>
                        <a:t>Social Status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hMerge="1">
                  <a:txBody>
                    <a:bodyPr/>
                    <a:lstStyle/>
                    <a:p>
                      <a:endParaRPr lang="en-GB"/>
                    </a:p>
                  </a:txBody>
                  <a:tcPr/>
                </a:tc>
                <a:tc gridSpan="4">
                  <a:txBody>
                    <a:bodyPr/>
                    <a:lstStyle/>
                    <a:p>
                      <a:pPr marL="38100" marR="38100" algn="ctr">
                        <a:lnSpc>
                          <a:spcPct val="115000"/>
                        </a:lnSpc>
                        <a:spcAft>
                          <a:spcPts val="1000"/>
                        </a:spcAft>
                      </a:pPr>
                      <a:r>
                        <a:rPr lang="en-US" sz="10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303540645"/>
                  </a:ext>
                </a:extLst>
              </a:tr>
              <a:tr h="779070">
                <a:tc gridSpan="2" vMerge="1">
                  <a:txBody>
                    <a:bodyPr/>
                    <a:lstStyle/>
                    <a:p>
                      <a:endParaRPr lang="en-GB"/>
                    </a:p>
                  </a:txBody>
                  <a:tcPr/>
                </a:tc>
                <a:tc hMerge="1" vMerge="1">
                  <a:txBody>
                    <a:bodyPr/>
                    <a:lstStyle/>
                    <a:p>
                      <a:endParaRPr lang="en-GB"/>
                    </a:p>
                  </a:txBody>
                  <a:tcPr/>
                </a:tc>
                <a:tc>
                  <a:txBody>
                    <a:bodyPr/>
                    <a:lstStyle/>
                    <a:p>
                      <a:pPr marL="38100" marR="38100" algn="ctr">
                        <a:lnSpc>
                          <a:spcPct val="115000"/>
                        </a:lnSpc>
                        <a:spcAft>
                          <a:spcPts val="1000"/>
                        </a:spcAft>
                      </a:pPr>
                      <a:r>
                        <a:rPr lang="en-US" sz="1000">
                          <a:effectLst/>
                        </a:rPr>
                        <a:t>Healthy control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Benign tumor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Newly</a:t>
                      </a:r>
                      <a:endParaRPr lang="en-GB" sz="1100">
                        <a:effectLst/>
                      </a:endParaRPr>
                    </a:p>
                    <a:p>
                      <a:pPr marL="38100" marR="38100" algn="ctr">
                        <a:lnSpc>
                          <a:spcPct val="115000"/>
                        </a:lnSpc>
                        <a:spcAft>
                          <a:spcPts val="1000"/>
                        </a:spcAft>
                      </a:pPr>
                      <a:r>
                        <a:rPr lang="en-US" sz="1000">
                          <a:effectLst/>
                        </a:rPr>
                        <a:t>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Under</a:t>
                      </a:r>
                      <a:endParaRPr lang="en-GB" sz="1100">
                        <a:effectLst/>
                      </a:endParaRPr>
                    </a:p>
                    <a:p>
                      <a:pPr marL="38100" marR="38100" algn="ctr">
                        <a:lnSpc>
                          <a:spcPct val="115000"/>
                        </a:lnSpc>
                        <a:spcAft>
                          <a:spcPts val="1000"/>
                        </a:spcAft>
                      </a:pPr>
                      <a:r>
                        <a:rPr lang="en-US" sz="1000">
                          <a:effectLst/>
                        </a:rPr>
                        <a:t>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417551993"/>
                  </a:ext>
                </a:extLst>
              </a:tr>
              <a:tr h="200042">
                <a:tc rowSpan="2">
                  <a:txBody>
                    <a:bodyPr/>
                    <a:lstStyle/>
                    <a:p>
                      <a:pPr marL="38100" marR="38100" algn="ctr">
                        <a:lnSpc>
                          <a:spcPct val="115000"/>
                        </a:lnSpc>
                        <a:spcAft>
                          <a:spcPts val="1000"/>
                        </a:spcAft>
                      </a:pPr>
                      <a:r>
                        <a:rPr lang="en-US" sz="1000">
                          <a:effectLst/>
                        </a:rPr>
                        <a:t>Married</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66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7">
                  <a:txBody>
                    <a:bodyPr/>
                    <a:lstStyle/>
                    <a:p>
                      <a:pPr marL="38100" marR="38100" algn="ctr">
                        <a:lnSpc>
                          <a:spcPct val="115000"/>
                        </a:lnSpc>
                        <a:spcAft>
                          <a:spcPts val="1000"/>
                        </a:spcAft>
                      </a:pPr>
                      <a:r>
                        <a:rPr lang="en-US" sz="1000">
                          <a:effectLst/>
                        </a:rPr>
                        <a:t>P = 0.299</a:t>
                      </a:r>
                      <a:endParaRPr lang="en-GB" sz="1100">
                        <a:effectLst/>
                      </a:endParaRPr>
                    </a:p>
                    <a:p>
                      <a:pPr marL="38100" marR="38100" algn="ctr">
                        <a:lnSpc>
                          <a:spcPct val="115000"/>
                        </a:lnSpc>
                        <a:spcAft>
                          <a:spcPts val="1000"/>
                        </a:spcAft>
                      </a:pPr>
                      <a:r>
                        <a:rPr lang="en-US" sz="1000">
                          <a:effectLst/>
                        </a:rPr>
                        <a:t>Non sign.</a:t>
                      </a:r>
                      <a:endParaRPr lang="en-GB" sz="1100">
                        <a:effectLst/>
                      </a:endParaRPr>
                    </a:p>
                    <a:p>
                      <a:pPr marL="38100" marR="38100" algn="ctr">
                        <a:lnSpc>
                          <a:spcPct val="115000"/>
                        </a:lnSpc>
                        <a:spcAft>
                          <a:spcPts val="1000"/>
                        </a:spcAft>
                      </a:pPr>
                      <a:r>
                        <a:rPr lang="en-US" sz="1000">
                          <a:effectLst/>
                        </a:rPr>
                        <a:t>(P&gt;0.05)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875417686"/>
                  </a:ext>
                </a:extLst>
              </a:tr>
              <a:tr h="200042">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82.4%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69.2%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90.5%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89.2%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675807930"/>
                  </a:ext>
                </a:extLst>
              </a:tr>
              <a:tr h="200042">
                <a:tc rowSpan="2">
                  <a:txBody>
                    <a:bodyPr/>
                    <a:lstStyle/>
                    <a:p>
                      <a:pPr marL="38100" marR="38100" algn="ctr">
                        <a:lnSpc>
                          <a:spcPct val="115000"/>
                        </a:lnSpc>
                        <a:spcAft>
                          <a:spcPts val="1000"/>
                        </a:spcAft>
                      </a:pPr>
                      <a:r>
                        <a:rPr lang="en-US" sz="1000">
                          <a:effectLst/>
                        </a:rPr>
                        <a:t>single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945037720"/>
                  </a:ext>
                </a:extLst>
              </a:tr>
              <a:tr h="200042">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17.6%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30.8%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9.5%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794312934"/>
                  </a:ext>
                </a:extLst>
              </a:tr>
              <a:tr h="200042">
                <a:tc rowSpan="2">
                  <a:txBody>
                    <a:bodyPr/>
                    <a:lstStyle/>
                    <a:p>
                      <a:pPr algn="ctr">
                        <a:lnSpc>
                          <a:spcPct val="115000"/>
                        </a:lnSpc>
                        <a:spcAft>
                          <a:spcPts val="1000"/>
                        </a:spcAft>
                      </a:pPr>
                      <a:r>
                        <a:rPr lang="en-US" sz="1000">
                          <a:effectLst/>
                        </a:rPr>
                        <a:t>Total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632795465"/>
                  </a:ext>
                </a:extLst>
              </a:tr>
              <a:tr h="200042">
                <a:tc vMerge="1">
                  <a:txBody>
                    <a:bodyPr/>
                    <a:lstStyle/>
                    <a:p>
                      <a:endParaRPr lang="en-GB"/>
                    </a:p>
                  </a:txBody>
                  <a:tcPr/>
                </a:tc>
                <a:tc>
                  <a:txBody>
                    <a:bodyPr/>
                    <a:lstStyle/>
                    <a:p>
                      <a:pPr marL="38100" marR="38100" algn="ctr">
                        <a:lnSpc>
                          <a:spcPct val="115000"/>
                        </a:lnSpc>
                        <a:spcAft>
                          <a:spcPts val="1000"/>
                        </a:spcAft>
                      </a:pPr>
                      <a:r>
                        <a:rPr lang="en-US" sz="10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075386596"/>
                  </a:ext>
                </a:extLst>
              </a:tr>
              <a:tr h="200042">
                <a:tc gridSpan="2">
                  <a:txBody>
                    <a:bodyPr/>
                    <a:lstStyle/>
                    <a:p>
                      <a:pPr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a:txBody>
                    <a:bodyPr/>
                    <a:lstStyle/>
                    <a:p>
                      <a:pPr marL="38100" marR="38100" algn="ctr">
                        <a:lnSpc>
                          <a:spcPct val="115000"/>
                        </a:lnSpc>
                        <a:spcAft>
                          <a:spcPts val="1000"/>
                        </a:spcAft>
                      </a:pPr>
                      <a:r>
                        <a:rPr lang="en-US" sz="10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P=0.076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dirty="0">
                          <a:effectLst/>
                        </a:rPr>
                        <a:t>P = 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032573361"/>
                  </a:ext>
                </a:extLst>
              </a:tr>
            </a:tbl>
          </a:graphicData>
        </a:graphic>
      </p:graphicFrame>
      <p:sp>
        <p:nvSpPr>
          <p:cNvPr id="8" name="TextBox 7">
            <a:extLst>
              <a:ext uri="{FF2B5EF4-FFF2-40B4-BE49-F238E27FC236}">
                <a16:creationId xmlns:a16="http://schemas.microsoft.com/office/drawing/2014/main" id="{7C427397-5697-6529-6D8D-8D32FA3F9348}"/>
              </a:ext>
            </a:extLst>
          </p:cNvPr>
          <p:cNvSpPr txBox="1"/>
          <p:nvPr/>
        </p:nvSpPr>
        <p:spPr>
          <a:xfrm>
            <a:off x="6933334" y="1042760"/>
            <a:ext cx="4413539" cy="276999"/>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Table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4.5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Social status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9" name="Chart 8">
            <a:extLst>
              <a:ext uri="{FF2B5EF4-FFF2-40B4-BE49-F238E27FC236}">
                <a16:creationId xmlns:a16="http://schemas.microsoft.com/office/drawing/2014/main" id="{9C9F9F6B-8335-35F4-7F3A-082B32262EBE}"/>
              </a:ext>
            </a:extLst>
          </p:cNvPr>
          <p:cNvGraphicFramePr/>
          <p:nvPr>
            <p:extLst>
              <p:ext uri="{D42A27DB-BD31-4B8C-83A1-F6EECF244321}">
                <p14:modId xmlns:p14="http://schemas.microsoft.com/office/powerpoint/2010/main" val="3027869702"/>
              </p:ext>
            </p:extLst>
          </p:nvPr>
        </p:nvGraphicFramePr>
        <p:xfrm>
          <a:off x="6580911" y="3811540"/>
          <a:ext cx="52959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7F2B2C44-33C8-9752-0343-68F76ED2B63A}"/>
              </a:ext>
            </a:extLst>
          </p:cNvPr>
          <p:cNvSpPr txBox="1"/>
          <p:nvPr/>
        </p:nvSpPr>
        <p:spPr>
          <a:xfrm>
            <a:off x="6590387" y="6412158"/>
            <a:ext cx="5356612" cy="339773"/>
          </a:xfrm>
          <a:prstGeom prst="rect">
            <a:avLst/>
          </a:prstGeom>
          <a:noFill/>
        </p:spPr>
        <p:txBody>
          <a:bodyPr wrap="square">
            <a:spAutoFit/>
          </a:bodyPr>
          <a:lstStyle/>
          <a:p>
            <a:pPr algn="just">
              <a:lnSpc>
                <a:spcPct val="150000"/>
              </a:lnSpc>
              <a:spcBef>
                <a:spcPts val="600"/>
              </a:spcBef>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4.4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Social status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937508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1524000" y="106069"/>
            <a:ext cx="9144000" cy="526553"/>
          </a:xfrm>
          <a:solidFill>
            <a:schemeClr val="accent1">
              <a:lumMod val="40000"/>
              <a:lumOff val="60000"/>
            </a:schemeClr>
          </a:solidFill>
        </p:spPr>
        <p:txBody>
          <a:bodyPr>
            <a:normAutofit/>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SOCIAL STATUS </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412172" y="953138"/>
            <a:ext cx="5680364" cy="4653646"/>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Also, a highly significant (P = 0.004 at P&lt;0.01), when studied the results of HER2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marker test in sera of breast cancer patients {newly diagnosis: Positive: 22, (52.4%) &amp; Negative: 20, (47.6%)} &amp; {under treatment: Positive: 58, (78.4%) more than Negative: 16, (21.6%)}. </a:t>
            </a:r>
          </a:p>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Within groups, displayed that a non-significant difference (newly diagnosis: P = 0.878, at P&gt;0.05) &amp; highly significant difference (under treatment: P = 0.00, at P&lt;0.01), (Table 4 and Figure 4). </a:t>
            </a:r>
          </a:p>
        </p:txBody>
      </p:sp>
      <p:graphicFrame>
        <p:nvGraphicFramePr>
          <p:cNvPr id="5" name="Table 4">
            <a:extLst>
              <a:ext uri="{FF2B5EF4-FFF2-40B4-BE49-F238E27FC236}">
                <a16:creationId xmlns:a16="http://schemas.microsoft.com/office/drawing/2014/main" id="{902499B4-FA22-0C82-4679-471EA162DF8C}"/>
              </a:ext>
            </a:extLst>
          </p:cNvPr>
          <p:cNvGraphicFramePr>
            <a:graphicFrameLocks noGrp="1"/>
          </p:cNvGraphicFramePr>
          <p:nvPr>
            <p:extLst>
              <p:ext uri="{D42A27DB-BD31-4B8C-83A1-F6EECF244321}">
                <p14:modId xmlns:p14="http://schemas.microsoft.com/office/powerpoint/2010/main" val="3996361214"/>
              </p:ext>
            </p:extLst>
          </p:nvPr>
        </p:nvGraphicFramePr>
        <p:xfrm>
          <a:off x="6304858" y="1309751"/>
          <a:ext cx="5474970" cy="2368633"/>
        </p:xfrm>
        <a:graphic>
          <a:graphicData uri="http://schemas.openxmlformats.org/drawingml/2006/table">
            <a:tbl>
              <a:tblPr firstRow="1" firstCol="1" bandRow="1">
                <a:tableStyleId>{5C22544A-7EE6-4342-B048-85BDC9FD1C3A}</a:tableStyleId>
              </a:tblPr>
              <a:tblGrid>
                <a:gridCol w="1082675">
                  <a:extLst>
                    <a:ext uri="{9D8B030D-6E8A-4147-A177-3AD203B41FA5}">
                      <a16:colId xmlns:a16="http://schemas.microsoft.com/office/drawing/2014/main" val="752189526"/>
                    </a:ext>
                  </a:extLst>
                </a:gridCol>
                <a:gridCol w="1082675">
                  <a:extLst>
                    <a:ext uri="{9D8B030D-6E8A-4147-A177-3AD203B41FA5}">
                      <a16:colId xmlns:a16="http://schemas.microsoft.com/office/drawing/2014/main" val="3304953338"/>
                    </a:ext>
                  </a:extLst>
                </a:gridCol>
                <a:gridCol w="1082675">
                  <a:extLst>
                    <a:ext uri="{9D8B030D-6E8A-4147-A177-3AD203B41FA5}">
                      <a16:colId xmlns:a16="http://schemas.microsoft.com/office/drawing/2014/main" val="653571253"/>
                    </a:ext>
                  </a:extLst>
                </a:gridCol>
                <a:gridCol w="1046480">
                  <a:extLst>
                    <a:ext uri="{9D8B030D-6E8A-4147-A177-3AD203B41FA5}">
                      <a16:colId xmlns:a16="http://schemas.microsoft.com/office/drawing/2014/main" val="1837568081"/>
                    </a:ext>
                  </a:extLst>
                </a:gridCol>
                <a:gridCol w="1180465">
                  <a:extLst>
                    <a:ext uri="{9D8B030D-6E8A-4147-A177-3AD203B41FA5}">
                      <a16:colId xmlns:a16="http://schemas.microsoft.com/office/drawing/2014/main" val="3199886155"/>
                    </a:ext>
                  </a:extLst>
                </a:gridCol>
              </a:tblGrid>
              <a:tr h="221292">
                <a:tc rowSpan="2" gridSpan="2">
                  <a:txBody>
                    <a:bodyPr/>
                    <a:lstStyle/>
                    <a:p>
                      <a:pPr marL="38100" marR="38100" algn="just">
                        <a:lnSpc>
                          <a:spcPct val="115000"/>
                        </a:lnSpc>
                        <a:spcAft>
                          <a:spcPts val="1000"/>
                        </a:spcAft>
                      </a:pPr>
                      <a:r>
                        <a:rPr lang="en-US" sz="1200">
                          <a:effectLst/>
                        </a:rPr>
                        <a:t>HER2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hMerge="1">
                  <a:txBody>
                    <a:bodyPr/>
                    <a:lstStyle/>
                    <a:p>
                      <a:endParaRPr lang="en-GB"/>
                    </a:p>
                  </a:txBody>
                  <a:tcPr/>
                </a:tc>
                <a:tc gridSpan="2">
                  <a:txBody>
                    <a:bodyPr/>
                    <a:lstStyle/>
                    <a:p>
                      <a:pPr marL="38100" marR="38100" algn="ctr">
                        <a:lnSpc>
                          <a:spcPct val="115000"/>
                        </a:lnSpc>
                        <a:spcAft>
                          <a:spcPts val="1000"/>
                        </a:spcAft>
                      </a:pPr>
                      <a:r>
                        <a:rPr lang="en-US" sz="12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rowSpan="2">
                  <a:txBody>
                    <a:bodyPr/>
                    <a:lstStyle/>
                    <a:p>
                      <a:pPr algn="just">
                        <a:lnSpc>
                          <a:spcPct val="115000"/>
                        </a:lnSpc>
                        <a:spcAft>
                          <a:spcPts val="1000"/>
                        </a:spcAft>
                      </a:pPr>
                      <a:r>
                        <a:rPr lang="en-US" sz="12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638945163"/>
                  </a:ext>
                </a:extLst>
              </a:tr>
              <a:tr h="598297">
                <a:tc gridSpan="2" vMerge="1">
                  <a:txBody>
                    <a:bodyPr/>
                    <a:lstStyle/>
                    <a:p>
                      <a:endParaRPr lang="en-GB"/>
                    </a:p>
                  </a:txBody>
                  <a:tcPr/>
                </a:tc>
                <a:tc hMerge="1" vMerge="1">
                  <a:txBody>
                    <a:bodyPr/>
                    <a:lstStyle/>
                    <a:p>
                      <a:endParaRPr lang="en-GB"/>
                    </a:p>
                  </a:txBody>
                  <a:tcPr/>
                </a:tc>
                <a:tc>
                  <a:txBody>
                    <a:bodyPr/>
                    <a:lstStyle/>
                    <a:p>
                      <a:pPr marL="38100" marR="38100" algn="ctr">
                        <a:lnSpc>
                          <a:spcPct val="115000"/>
                        </a:lnSpc>
                        <a:spcAft>
                          <a:spcPts val="1000"/>
                        </a:spcAft>
                      </a:pPr>
                      <a:r>
                        <a:rPr lang="en-US" sz="1200">
                          <a:effectLst/>
                        </a:rPr>
                        <a:t>Newly</a:t>
                      </a:r>
                      <a:endParaRPr lang="en-GB" sz="1100">
                        <a:effectLst/>
                      </a:endParaRPr>
                    </a:p>
                    <a:p>
                      <a:pPr marL="38100" marR="38100" algn="ctr">
                        <a:lnSpc>
                          <a:spcPct val="115000"/>
                        </a:lnSpc>
                        <a:spcAft>
                          <a:spcPts val="1000"/>
                        </a:spcAft>
                      </a:pPr>
                      <a:r>
                        <a:rPr lang="en-US" sz="1200">
                          <a:effectLst/>
                        </a:rPr>
                        <a:t>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Under</a:t>
                      </a:r>
                      <a:endParaRPr lang="en-GB" sz="1100">
                        <a:effectLst/>
                      </a:endParaRPr>
                    </a:p>
                    <a:p>
                      <a:pPr marL="38100" marR="38100" algn="ctr">
                        <a:lnSpc>
                          <a:spcPct val="115000"/>
                        </a:lnSpc>
                        <a:spcAft>
                          <a:spcPts val="1000"/>
                        </a:spcAft>
                      </a:pPr>
                      <a:r>
                        <a:rPr lang="en-US" sz="1200">
                          <a:effectLst/>
                        </a:rPr>
                        <a:t>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540324644"/>
                  </a:ext>
                </a:extLst>
              </a:tr>
              <a:tr h="221292">
                <a:tc rowSpan="2">
                  <a:txBody>
                    <a:bodyPr/>
                    <a:lstStyle/>
                    <a:p>
                      <a:pPr marL="38100" marR="38100" algn="just">
                        <a:lnSpc>
                          <a:spcPct val="115000"/>
                        </a:lnSpc>
                        <a:spcAft>
                          <a:spcPts val="1000"/>
                        </a:spcAft>
                      </a:pPr>
                      <a:r>
                        <a:rPr lang="en-US" sz="1200">
                          <a:effectLst/>
                        </a:rPr>
                        <a:t>Positive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just">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22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58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7">
                  <a:txBody>
                    <a:bodyPr/>
                    <a:lstStyle/>
                    <a:p>
                      <a:pPr marL="38100" marR="38100" algn="just">
                        <a:lnSpc>
                          <a:spcPct val="115000"/>
                        </a:lnSpc>
                        <a:spcAft>
                          <a:spcPts val="1000"/>
                        </a:spcAft>
                      </a:pPr>
                      <a:r>
                        <a:rPr lang="en-US" sz="1200">
                          <a:effectLst/>
                        </a:rPr>
                        <a:t>P = 0.004</a:t>
                      </a:r>
                      <a:endParaRPr lang="en-GB" sz="1100">
                        <a:effectLst/>
                      </a:endParaRPr>
                    </a:p>
                    <a:p>
                      <a:pPr marL="38100" marR="38100" algn="just">
                        <a:lnSpc>
                          <a:spcPct val="115000"/>
                        </a:lnSpc>
                        <a:spcAft>
                          <a:spcPts val="1000"/>
                        </a:spcAft>
                      </a:pPr>
                      <a:r>
                        <a:rPr lang="en-US" sz="1200">
                          <a:effectLst/>
                        </a:rPr>
                        <a:t>Highly sign.</a:t>
                      </a:r>
                      <a:endParaRPr lang="en-GB" sz="1100">
                        <a:effectLst/>
                      </a:endParaRPr>
                    </a:p>
                    <a:p>
                      <a:pPr marL="38100" marR="38100" algn="just">
                        <a:lnSpc>
                          <a:spcPct val="115000"/>
                        </a:lnSpc>
                        <a:spcAft>
                          <a:spcPts val="1000"/>
                        </a:spcAft>
                      </a:pPr>
                      <a:r>
                        <a:rPr lang="en-US" sz="1200">
                          <a:effectLst/>
                        </a:rPr>
                        <a:t>(P&lt;0.01)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593852383"/>
                  </a:ext>
                </a:extLst>
              </a:tr>
              <a:tr h="221292">
                <a:tc vMerge="1">
                  <a:txBody>
                    <a:bodyPr/>
                    <a:lstStyle/>
                    <a:p>
                      <a:endParaRPr lang="en-GB"/>
                    </a:p>
                  </a:txBody>
                  <a:tcPr/>
                </a:tc>
                <a:tc>
                  <a:txBody>
                    <a:bodyPr/>
                    <a:lstStyle/>
                    <a:p>
                      <a:pPr marL="38100" marR="38100" algn="just">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52.4%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78.4%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802524423"/>
                  </a:ext>
                </a:extLst>
              </a:tr>
              <a:tr h="221292">
                <a:tc rowSpan="2">
                  <a:txBody>
                    <a:bodyPr/>
                    <a:lstStyle/>
                    <a:p>
                      <a:pPr marL="38100" marR="38100" algn="just">
                        <a:lnSpc>
                          <a:spcPct val="115000"/>
                        </a:lnSpc>
                        <a:spcAft>
                          <a:spcPts val="1000"/>
                        </a:spcAft>
                      </a:pPr>
                      <a:r>
                        <a:rPr lang="en-US" sz="1200">
                          <a:effectLst/>
                        </a:rPr>
                        <a:t>Negative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just">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20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364970481"/>
                  </a:ext>
                </a:extLst>
              </a:tr>
              <a:tr h="221292">
                <a:tc vMerge="1">
                  <a:txBody>
                    <a:bodyPr/>
                    <a:lstStyle/>
                    <a:p>
                      <a:endParaRPr lang="en-GB"/>
                    </a:p>
                  </a:txBody>
                  <a:tcPr/>
                </a:tc>
                <a:tc>
                  <a:txBody>
                    <a:bodyPr/>
                    <a:lstStyle/>
                    <a:p>
                      <a:pPr marL="38100" marR="38100" algn="just">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47.6%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21.6%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824027088"/>
                  </a:ext>
                </a:extLst>
              </a:tr>
              <a:tr h="221292">
                <a:tc rowSpan="2">
                  <a:txBody>
                    <a:bodyPr/>
                    <a:lstStyle/>
                    <a:p>
                      <a:pPr algn="just">
                        <a:lnSpc>
                          <a:spcPct val="115000"/>
                        </a:lnSpc>
                        <a:spcAft>
                          <a:spcPts val="1000"/>
                        </a:spcAft>
                      </a:pPr>
                      <a:r>
                        <a:rPr lang="en-US" sz="1200">
                          <a:effectLst/>
                        </a:rPr>
                        <a:t>Total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just">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1717227648"/>
                  </a:ext>
                </a:extLst>
              </a:tr>
              <a:tr h="221292">
                <a:tc vMerge="1">
                  <a:txBody>
                    <a:bodyPr/>
                    <a:lstStyle/>
                    <a:p>
                      <a:endParaRPr lang="en-GB"/>
                    </a:p>
                  </a:txBody>
                  <a:tcPr/>
                </a:tc>
                <a:tc>
                  <a:txBody>
                    <a:bodyPr/>
                    <a:lstStyle/>
                    <a:p>
                      <a:pPr marL="38100" marR="38100" algn="just">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230772535"/>
                  </a:ext>
                </a:extLst>
              </a:tr>
              <a:tr h="221292">
                <a:tc gridSpan="2">
                  <a:txBody>
                    <a:bodyPr/>
                    <a:lstStyle/>
                    <a:p>
                      <a:pPr marL="38100" marR="38100" algn="just">
                        <a:lnSpc>
                          <a:spcPct val="115000"/>
                        </a:lnSpc>
                        <a:spcAft>
                          <a:spcPts val="1000"/>
                        </a:spcAft>
                      </a:pPr>
                      <a:r>
                        <a:rPr lang="en-US" sz="12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a:txBody>
                    <a:bodyPr/>
                    <a:lstStyle/>
                    <a:p>
                      <a:pPr marL="38100" marR="38100" algn="just">
                        <a:lnSpc>
                          <a:spcPct val="115000"/>
                        </a:lnSpc>
                        <a:spcAft>
                          <a:spcPts val="1000"/>
                        </a:spcAft>
                      </a:pPr>
                      <a:r>
                        <a:rPr lang="en-US" sz="1200">
                          <a:effectLst/>
                        </a:rPr>
                        <a:t>P = 0.878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just">
                        <a:lnSpc>
                          <a:spcPct val="115000"/>
                        </a:lnSpc>
                        <a:spcAft>
                          <a:spcPts val="1000"/>
                        </a:spcAft>
                      </a:pPr>
                      <a:r>
                        <a:rPr lang="en-US" sz="1200" dirty="0">
                          <a:effectLst/>
                        </a:rPr>
                        <a:t>P = 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960430207"/>
                  </a:ext>
                </a:extLst>
              </a:tr>
            </a:tbl>
          </a:graphicData>
        </a:graphic>
      </p:graphicFrame>
      <p:sp>
        <p:nvSpPr>
          <p:cNvPr id="10" name="TextBox 9">
            <a:extLst>
              <a:ext uri="{FF2B5EF4-FFF2-40B4-BE49-F238E27FC236}">
                <a16:creationId xmlns:a16="http://schemas.microsoft.com/office/drawing/2014/main" id="{69C7C933-5324-12E3-305F-B6706627CFAE}"/>
              </a:ext>
            </a:extLst>
          </p:cNvPr>
          <p:cNvSpPr txBox="1"/>
          <p:nvPr/>
        </p:nvSpPr>
        <p:spPr>
          <a:xfrm>
            <a:off x="6304858" y="1032752"/>
            <a:ext cx="5021233" cy="276999"/>
          </a:xfrm>
          <a:prstGeom prst="rect">
            <a:avLst/>
          </a:prstGeom>
          <a:noFill/>
        </p:spPr>
        <p:txBody>
          <a:bodyPr wrap="square">
            <a:spAutoFit/>
          </a:bodyPr>
          <a:lstStyle/>
          <a:p>
            <a:r>
              <a:rPr lang="tr-TR" sz="1200" dirty="0" err="1">
                <a:solidFill>
                  <a:srgbClr val="000000"/>
                </a:solidFill>
                <a:effectLst/>
                <a:latin typeface="Times New Roman" panose="02020603050405020304" pitchFamily="18" charset="0"/>
                <a:ea typeface="Times New Roman" panose="02020603050405020304" pitchFamily="18" charset="0"/>
              </a:rPr>
              <a:t>Table</a:t>
            </a:r>
            <a:r>
              <a:rPr lang="tr-TR" sz="1200" dirty="0">
                <a:solidFill>
                  <a:srgbClr val="000000"/>
                </a:solidFill>
                <a:effectLst/>
                <a:latin typeface="Times New Roman" panose="02020603050405020304" pitchFamily="18" charset="0"/>
                <a:ea typeface="Times New Roman" panose="02020603050405020304" pitchFamily="18" charset="0"/>
              </a:rPr>
              <a:t> </a:t>
            </a:r>
            <a:r>
              <a:rPr lang="ar-SA" sz="1200" dirty="0">
                <a:solidFill>
                  <a:srgbClr val="000000"/>
                </a:solidFill>
                <a:effectLst/>
                <a:ea typeface="Times New Roman" panose="02020603050405020304" pitchFamily="18" charset="0"/>
                <a:cs typeface="Times New Roman" panose="02020603050405020304" pitchFamily="18" charset="0"/>
              </a:rPr>
              <a:t>‎</a:t>
            </a:r>
            <a:r>
              <a:rPr lang="tr-TR" sz="1200" dirty="0">
                <a:solidFill>
                  <a:srgbClr val="000000"/>
                </a:solidFill>
                <a:effectLst/>
                <a:latin typeface="Times New Roman" panose="02020603050405020304" pitchFamily="18" charset="0"/>
                <a:ea typeface="Times New Roman" panose="02020603050405020304" pitchFamily="18" charset="0"/>
              </a:rPr>
              <a:t>4.7 </a:t>
            </a:r>
            <a:r>
              <a:rPr lang="en-US" sz="1200" dirty="0">
                <a:solidFill>
                  <a:srgbClr val="000000"/>
                </a:solidFill>
                <a:effectLst/>
                <a:latin typeface="Times New Roman" panose="02020603050405020304" pitchFamily="18" charset="0"/>
                <a:ea typeface="Times New Roman" panose="02020603050405020304" pitchFamily="18" charset="0"/>
              </a:rPr>
              <a:t>HER2 tumor marker result distributions according to studied groups</a:t>
            </a:r>
            <a:endParaRPr lang="en-GB" dirty="0"/>
          </a:p>
        </p:txBody>
      </p:sp>
      <p:graphicFrame>
        <p:nvGraphicFramePr>
          <p:cNvPr id="11" name="Chart 10">
            <a:extLst>
              <a:ext uri="{FF2B5EF4-FFF2-40B4-BE49-F238E27FC236}">
                <a16:creationId xmlns:a16="http://schemas.microsoft.com/office/drawing/2014/main" id="{354A1EC2-499E-B914-59C3-3EBF3D35A7E9}"/>
              </a:ext>
            </a:extLst>
          </p:cNvPr>
          <p:cNvGraphicFramePr/>
          <p:nvPr>
            <p:extLst>
              <p:ext uri="{D42A27DB-BD31-4B8C-83A1-F6EECF244321}">
                <p14:modId xmlns:p14="http://schemas.microsoft.com/office/powerpoint/2010/main" val="1394849111"/>
              </p:ext>
            </p:extLst>
          </p:nvPr>
        </p:nvGraphicFramePr>
        <p:xfrm>
          <a:off x="6580911" y="3678384"/>
          <a:ext cx="467868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5287CABF-E941-03EF-1858-C4A0227396AC}"/>
              </a:ext>
            </a:extLst>
          </p:cNvPr>
          <p:cNvSpPr txBox="1"/>
          <p:nvPr/>
        </p:nvSpPr>
        <p:spPr>
          <a:xfrm>
            <a:off x="6891770" y="6421584"/>
            <a:ext cx="5055229" cy="339773"/>
          </a:xfrm>
          <a:prstGeom prst="rect">
            <a:avLst/>
          </a:prstGeom>
          <a:noFill/>
        </p:spPr>
        <p:txBody>
          <a:bodyPr wrap="square">
            <a:spAutoFit/>
          </a:bodyPr>
          <a:lstStyle/>
          <a:p>
            <a:pPr>
              <a:lnSpc>
                <a:spcPct val="150000"/>
              </a:lnSpc>
              <a:spcBef>
                <a:spcPts val="600"/>
              </a:spcBef>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4.6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HER2 tumor marker result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278648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1524000" y="106069"/>
            <a:ext cx="9144000" cy="526553"/>
          </a:xfrm>
          <a:solidFill>
            <a:schemeClr val="accent1">
              <a:lumMod val="40000"/>
              <a:lumOff val="60000"/>
            </a:schemeClr>
          </a:solidFill>
        </p:spPr>
        <p:txBody>
          <a:bodyPr>
            <a:normAutofit/>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Ca15 -3</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245001" y="1253884"/>
            <a:ext cx="5019459" cy="5115311"/>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Besides, a non-significant (P = 0.891 at P&gt;0.05), when estimated the results of Ca15 -3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marker test in sera of breast cancer patients {newly diagnosis: Positive: 38, (90.5%) elevated than Negative: 4, (9.5%)} &amp; {under treatment: Positive 72, (97.3%) increased than Negative: 2, (2.7%)}.</a:t>
            </a:r>
          </a:p>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Within groups, showed that a highly significant difference (P = 0.00, at P&lt;0.01) for both newly diagnosis &amp; under treatment; (Table </a:t>
            </a:r>
            <a:r>
              <a:rPr lang="en-GB" sz="2000" dirty="0">
                <a:latin typeface="Times New Roman" panose="02020603050405020304" pitchFamily="18" charset="0"/>
                <a:ea typeface="Times New Roman" panose="02020603050405020304" pitchFamily="18" charset="0"/>
                <a:cs typeface="Times New Roman" panose="02020603050405020304" pitchFamily="18" charset="0"/>
              </a:rPr>
              <a:t>5</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and Figure </a:t>
            </a:r>
            <a:r>
              <a:rPr lang="en-GB" sz="2000" dirty="0">
                <a:latin typeface="Times New Roman" panose="02020603050405020304" pitchFamily="18" charset="0"/>
                <a:ea typeface="Times New Roman" panose="02020603050405020304" pitchFamily="18" charset="0"/>
                <a:cs typeface="Times New Roman" panose="02020603050405020304" pitchFamily="18" charset="0"/>
              </a:rPr>
              <a:t>5</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p:txBody>
      </p:sp>
      <p:graphicFrame>
        <p:nvGraphicFramePr>
          <p:cNvPr id="4" name="Table 3">
            <a:extLst>
              <a:ext uri="{FF2B5EF4-FFF2-40B4-BE49-F238E27FC236}">
                <a16:creationId xmlns:a16="http://schemas.microsoft.com/office/drawing/2014/main" id="{0BB24AC6-2803-195C-76E6-284DE3C985CA}"/>
              </a:ext>
            </a:extLst>
          </p:cNvPr>
          <p:cNvGraphicFramePr>
            <a:graphicFrameLocks noGrp="1"/>
          </p:cNvGraphicFramePr>
          <p:nvPr>
            <p:extLst>
              <p:ext uri="{D42A27DB-BD31-4B8C-83A1-F6EECF244321}">
                <p14:modId xmlns:p14="http://schemas.microsoft.com/office/powerpoint/2010/main" val="50515445"/>
              </p:ext>
            </p:extLst>
          </p:nvPr>
        </p:nvGraphicFramePr>
        <p:xfrm>
          <a:off x="5847531" y="1521152"/>
          <a:ext cx="5651500" cy="2119249"/>
        </p:xfrm>
        <a:graphic>
          <a:graphicData uri="http://schemas.openxmlformats.org/drawingml/2006/table">
            <a:tbl>
              <a:tblPr firstRow="1" firstCol="1" bandRow="1">
                <a:tableStyleId>{5C22544A-7EE6-4342-B048-85BDC9FD1C3A}</a:tableStyleId>
              </a:tblPr>
              <a:tblGrid>
                <a:gridCol w="1128395">
                  <a:extLst>
                    <a:ext uri="{9D8B030D-6E8A-4147-A177-3AD203B41FA5}">
                      <a16:colId xmlns:a16="http://schemas.microsoft.com/office/drawing/2014/main" val="338521093"/>
                    </a:ext>
                  </a:extLst>
                </a:gridCol>
                <a:gridCol w="1128395">
                  <a:extLst>
                    <a:ext uri="{9D8B030D-6E8A-4147-A177-3AD203B41FA5}">
                      <a16:colId xmlns:a16="http://schemas.microsoft.com/office/drawing/2014/main" val="3033451853"/>
                    </a:ext>
                  </a:extLst>
                </a:gridCol>
                <a:gridCol w="1128395">
                  <a:extLst>
                    <a:ext uri="{9D8B030D-6E8A-4147-A177-3AD203B41FA5}">
                      <a16:colId xmlns:a16="http://schemas.microsoft.com/office/drawing/2014/main" val="2884532590"/>
                    </a:ext>
                  </a:extLst>
                </a:gridCol>
                <a:gridCol w="1102360">
                  <a:extLst>
                    <a:ext uri="{9D8B030D-6E8A-4147-A177-3AD203B41FA5}">
                      <a16:colId xmlns:a16="http://schemas.microsoft.com/office/drawing/2014/main" val="3739493490"/>
                    </a:ext>
                  </a:extLst>
                </a:gridCol>
                <a:gridCol w="1163955">
                  <a:extLst>
                    <a:ext uri="{9D8B030D-6E8A-4147-A177-3AD203B41FA5}">
                      <a16:colId xmlns:a16="http://schemas.microsoft.com/office/drawing/2014/main" val="1241059352"/>
                    </a:ext>
                  </a:extLst>
                </a:gridCol>
              </a:tblGrid>
              <a:tr h="182880">
                <a:tc rowSpan="2" gridSpan="2">
                  <a:txBody>
                    <a:bodyPr/>
                    <a:lstStyle/>
                    <a:p>
                      <a:pPr marL="38100" marR="38100" algn="ctr">
                        <a:lnSpc>
                          <a:spcPct val="115000"/>
                        </a:lnSpc>
                        <a:spcAft>
                          <a:spcPts val="1000"/>
                        </a:spcAft>
                      </a:pPr>
                      <a:r>
                        <a:rPr lang="en-US" sz="1200">
                          <a:effectLst/>
                        </a:rPr>
                        <a:t>CA15 - 3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hMerge="1">
                  <a:txBody>
                    <a:bodyPr/>
                    <a:lstStyle/>
                    <a:p>
                      <a:endParaRPr lang="en-GB"/>
                    </a:p>
                  </a:txBody>
                  <a:tcPr/>
                </a:tc>
                <a:tc gridSpan="2">
                  <a:txBody>
                    <a:bodyPr/>
                    <a:lstStyle/>
                    <a:p>
                      <a:pPr marL="38100" marR="38100" algn="ctr">
                        <a:lnSpc>
                          <a:spcPct val="115000"/>
                        </a:lnSpc>
                        <a:spcAft>
                          <a:spcPts val="1000"/>
                        </a:spcAft>
                      </a:pPr>
                      <a:r>
                        <a:rPr lang="en-US" sz="12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rowSpan="2">
                  <a:txBody>
                    <a:bodyPr/>
                    <a:lstStyle/>
                    <a:p>
                      <a:pPr algn="ctr">
                        <a:lnSpc>
                          <a:spcPct val="115000"/>
                        </a:lnSpc>
                        <a:spcAft>
                          <a:spcPts val="1000"/>
                        </a:spcAft>
                      </a:pPr>
                      <a:r>
                        <a:rPr lang="en-US" sz="12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827595758"/>
                  </a:ext>
                </a:extLst>
              </a:tr>
              <a:tr h="95250">
                <a:tc gridSpan="2" vMerge="1">
                  <a:txBody>
                    <a:bodyPr/>
                    <a:lstStyle/>
                    <a:p>
                      <a:endParaRPr lang="en-GB"/>
                    </a:p>
                  </a:txBody>
                  <a:tcPr/>
                </a:tc>
                <a:tc hMerge="1" vMerge="1">
                  <a:txBody>
                    <a:bodyPr/>
                    <a:lstStyle/>
                    <a:p>
                      <a:endParaRPr lang="en-GB"/>
                    </a:p>
                  </a:txBody>
                  <a:tcPr/>
                </a:tc>
                <a:tc>
                  <a:txBody>
                    <a:bodyPr/>
                    <a:lstStyle/>
                    <a:p>
                      <a:pPr marL="38100" marR="38100" algn="ctr">
                        <a:lnSpc>
                          <a:spcPct val="115000"/>
                        </a:lnSpc>
                        <a:spcAft>
                          <a:spcPts val="1000"/>
                        </a:spcAft>
                      </a:pPr>
                      <a:r>
                        <a:rPr lang="en-US" sz="1200">
                          <a:effectLst/>
                        </a:rPr>
                        <a:t>Newly</a:t>
                      </a:r>
                      <a:endParaRPr lang="en-GB" sz="1100">
                        <a:effectLst/>
                      </a:endParaRPr>
                    </a:p>
                    <a:p>
                      <a:pPr marL="38100" marR="38100" algn="ctr">
                        <a:lnSpc>
                          <a:spcPct val="115000"/>
                        </a:lnSpc>
                        <a:spcAft>
                          <a:spcPts val="1000"/>
                        </a:spcAft>
                      </a:pPr>
                      <a:r>
                        <a:rPr lang="en-US" sz="1200">
                          <a:effectLst/>
                        </a:rPr>
                        <a:t>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Under</a:t>
                      </a:r>
                      <a:endParaRPr lang="en-GB" sz="1100">
                        <a:effectLst/>
                      </a:endParaRPr>
                    </a:p>
                    <a:p>
                      <a:pPr marL="38100" marR="38100" algn="ctr">
                        <a:lnSpc>
                          <a:spcPct val="115000"/>
                        </a:lnSpc>
                        <a:spcAft>
                          <a:spcPts val="1000"/>
                        </a:spcAft>
                      </a:pPr>
                      <a:r>
                        <a:rPr lang="en-US" sz="1200">
                          <a:effectLst/>
                        </a:rPr>
                        <a:t>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75998210"/>
                  </a:ext>
                </a:extLst>
              </a:tr>
              <a:tr h="182880">
                <a:tc rowSpan="2">
                  <a:txBody>
                    <a:bodyPr/>
                    <a:lstStyle/>
                    <a:p>
                      <a:pPr marL="38100" marR="38100" algn="ctr">
                        <a:lnSpc>
                          <a:spcPct val="115000"/>
                        </a:lnSpc>
                        <a:spcAft>
                          <a:spcPts val="1000"/>
                        </a:spcAft>
                      </a:pPr>
                      <a:r>
                        <a:rPr lang="en-US" sz="1200">
                          <a:effectLst/>
                        </a:rPr>
                        <a:t>Positive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72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7">
                  <a:txBody>
                    <a:bodyPr/>
                    <a:lstStyle/>
                    <a:p>
                      <a:pPr marL="38100" marR="38100" algn="ctr">
                        <a:lnSpc>
                          <a:spcPct val="115000"/>
                        </a:lnSpc>
                        <a:spcAft>
                          <a:spcPts val="1000"/>
                        </a:spcAft>
                      </a:pPr>
                      <a:r>
                        <a:rPr lang="en-US" sz="1200">
                          <a:effectLst/>
                        </a:rPr>
                        <a:t>P = 0.891</a:t>
                      </a:r>
                      <a:endParaRPr lang="en-GB" sz="1100">
                        <a:effectLst/>
                      </a:endParaRPr>
                    </a:p>
                    <a:p>
                      <a:pPr marL="38100" marR="38100" algn="ctr">
                        <a:lnSpc>
                          <a:spcPct val="115000"/>
                        </a:lnSpc>
                        <a:spcAft>
                          <a:spcPts val="1000"/>
                        </a:spcAft>
                      </a:pPr>
                      <a:r>
                        <a:rPr lang="en-US" sz="1200">
                          <a:effectLst/>
                        </a:rPr>
                        <a:t>Non sign.</a:t>
                      </a:r>
                      <a:endParaRPr lang="en-GB" sz="1100">
                        <a:effectLst/>
                      </a:endParaRPr>
                    </a:p>
                    <a:p>
                      <a:pPr marL="38100" marR="38100" algn="ctr">
                        <a:lnSpc>
                          <a:spcPct val="115000"/>
                        </a:lnSpc>
                        <a:spcAft>
                          <a:spcPts val="1000"/>
                        </a:spcAft>
                      </a:pPr>
                      <a:r>
                        <a:rPr lang="en-US" sz="1200">
                          <a:effectLst/>
                        </a:rPr>
                        <a:t>(P&gt;0.05)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618529587"/>
                  </a:ext>
                </a:extLst>
              </a:tr>
              <a:tr h="95250">
                <a:tc vMerge="1">
                  <a:txBody>
                    <a:bodyPr/>
                    <a:lstStyle/>
                    <a:p>
                      <a:endParaRPr lang="en-GB"/>
                    </a:p>
                  </a:txBody>
                  <a:tcPr/>
                </a:tc>
                <a:tc>
                  <a:txBody>
                    <a:bodyPr/>
                    <a:lstStyle/>
                    <a:p>
                      <a:pPr marL="38100" marR="38100" algn="ctr">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90.5%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97.3%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156321401"/>
                  </a:ext>
                </a:extLst>
              </a:tr>
              <a:tr h="182880">
                <a:tc rowSpan="2">
                  <a:txBody>
                    <a:bodyPr/>
                    <a:lstStyle/>
                    <a:p>
                      <a:pPr marL="38100" marR="38100" algn="ctr">
                        <a:lnSpc>
                          <a:spcPct val="115000"/>
                        </a:lnSpc>
                        <a:spcAft>
                          <a:spcPts val="1000"/>
                        </a:spcAft>
                      </a:pPr>
                      <a:r>
                        <a:rPr lang="en-US" sz="1200">
                          <a:effectLst/>
                        </a:rPr>
                        <a:t>Negative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892583153"/>
                  </a:ext>
                </a:extLst>
              </a:tr>
              <a:tr h="95250">
                <a:tc vMerge="1">
                  <a:txBody>
                    <a:bodyPr/>
                    <a:lstStyle/>
                    <a:p>
                      <a:endParaRPr lang="en-GB"/>
                    </a:p>
                  </a:txBody>
                  <a:tcPr/>
                </a:tc>
                <a:tc>
                  <a:txBody>
                    <a:bodyPr/>
                    <a:lstStyle/>
                    <a:p>
                      <a:pPr marL="38100" marR="38100" algn="ctr">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9.5%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2.7%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20801095"/>
                  </a:ext>
                </a:extLst>
              </a:tr>
              <a:tr h="182880">
                <a:tc rowSpan="2">
                  <a:txBody>
                    <a:bodyPr/>
                    <a:lstStyle/>
                    <a:p>
                      <a:pPr algn="ctr">
                        <a:lnSpc>
                          <a:spcPct val="115000"/>
                        </a:lnSpc>
                        <a:spcAft>
                          <a:spcPts val="1000"/>
                        </a:spcAft>
                      </a:pPr>
                      <a:r>
                        <a:rPr lang="en-US" sz="1200">
                          <a:effectLst/>
                        </a:rPr>
                        <a:t>Total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5581473"/>
                  </a:ext>
                </a:extLst>
              </a:tr>
              <a:tr h="95250">
                <a:tc vMerge="1">
                  <a:txBody>
                    <a:bodyPr/>
                    <a:lstStyle/>
                    <a:p>
                      <a:endParaRPr lang="en-GB"/>
                    </a:p>
                  </a:txBody>
                  <a:tcPr/>
                </a:tc>
                <a:tc>
                  <a:txBody>
                    <a:bodyPr/>
                    <a:lstStyle/>
                    <a:p>
                      <a:pPr marL="38100" marR="38100" algn="ctr">
                        <a:lnSpc>
                          <a:spcPct val="115000"/>
                        </a:lnSpc>
                        <a:spcAft>
                          <a:spcPts val="1000"/>
                        </a:spcAft>
                      </a:pPr>
                      <a:r>
                        <a:rPr lang="en-US" sz="1200">
                          <a:effectLst/>
                        </a:rPr>
                        <a:t>%</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a:effectLst/>
                        </a:rPr>
                        <a:t>100%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242765630"/>
                  </a:ext>
                </a:extLst>
              </a:tr>
              <a:tr h="182880">
                <a:tc gridSpan="2">
                  <a:txBody>
                    <a:bodyPr/>
                    <a:lstStyle/>
                    <a:p>
                      <a:pPr marL="38100" marR="38100" algn="ctr">
                        <a:lnSpc>
                          <a:spcPct val="115000"/>
                        </a:lnSpc>
                        <a:spcAft>
                          <a:spcPts val="1000"/>
                        </a:spcAft>
                      </a:pPr>
                      <a:r>
                        <a:rPr lang="en-US" sz="12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a:txBody>
                    <a:bodyPr/>
                    <a:lstStyle/>
                    <a:p>
                      <a:pPr marL="38100" marR="38100" algn="ctr">
                        <a:lnSpc>
                          <a:spcPct val="115000"/>
                        </a:lnSpc>
                        <a:spcAft>
                          <a:spcPts val="1000"/>
                        </a:spcAft>
                      </a:pPr>
                      <a:r>
                        <a:rPr lang="en-US" sz="1200">
                          <a:effectLst/>
                        </a:rPr>
                        <a:t>P = 0.00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200" dirty="0">
                          <a:effectLst/>
                        </a:rPr>
                        <a:t>P = 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571859418"/>
                  </a:ext>
                </a:extLst>
              </a:tr>
            </a:tbl>
          </a:graphicData>
        </a:graphic>
      </p:graphicFrame>
      <p:sp>
        <p:nvSpPr>
          <p:cNvPr id="8" name="TextBox 7">
            <a:extLst>
              <a:ext uri="{FF2B5EF4-FFF2-40B4-BE49-F238E27FC236}">
                <a16:creationId xmlns:a16="http://schemas.microsoft.com/office/drawing/2014/main" id="{9372991A-9844-3B3E-E9F1-C159F0762280}"/>
              </a:ext>
            </a:extLst>
          </p:cNvPr>
          <p:cNvSpPr txBox="1"/>
          <p:nvPr/>
        </p:nvSpPr>
        <p:spPr>
          <a:xfrm>
            <a:off x="5946197" y="1132028"/>
            <a:ext cx="6094268" cy="276999"/>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Table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4.10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CA15- 3 tumor marker result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9" name="Chart 8">
            <a:extLst>
              <a:ext uri="{FF2B5EF4-FFF2-40B4-BE49-F238E27FC236}">
                <a16:creationId xmlns:a16="http://schemas.microsoft.com/office/drawing/2014/main" id="{317BF176-1412-4AE2-020F-15250D7C1258}"/>
              </a:ext>
            </a:extLst>
          </p:cNvPr>
          <p:cNvGraphicFramePr/>
          <p:nvPr>
            <p:extLst>
              <p:ext uri="{D42A27DB-BD31-4B8C-83A1-F6EECF244321}">
                <p14:modId xmlns:p14="http://schemas.microsoft.com/office/powerpoint/2010/main" val="304605710"/>
              </p:ext>
            </p:extLst>
          </p:nvPr>
        </p:nvGraphicFramePr>
        <p:xfrm>
          <a:off x="6295841" y="3811539"/>
          <a:ext cx="4754880" cy="2396717"/>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65F3356B-B142-F070-4B60-400F4FBE0102}"/>
              </a:ext>
            </a:extLst>
          </p:cNvPr>
          <p:cNvSpPr txBox="1"/>
          <p:nvPr/>
        </p:nvSpPr>
        <p:spPr>
          <a:xfrm>
            <a:off x="6382616" y="6274184"/>
            <a:ext cx="5327943" cy="339773"/>
          </a:xfrm>
          <a:prstGeom prst="rect">
            <a:avLst/>
          </a:prstGeom>
          <a:noFill/>
        </p:spPr>
        <p:txBody>
          <a:bodyPr wrap="square">
            <a:spAutoFit/>
          </a:bodyPr>
          <a:lstStyle/>
          <a:p>
            <a:pPr>
              <a:lnSpc>
                <a:spcPct val="150000"/>
              </a:lnSpc>
              <a:spcBef>
                <a:spcPts val="600"/>
              </a:spcBef>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4.9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CA15- 3 tumor marker result distributions according to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0990877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0053-F6CE-D861-F017-4217DDAB83D2}"/>
              </a:ext>
            </a:extLst>
          </p:cNvPr>
          <p:cNvSpPr>
            <a:spLocks noGrp="1"/>
          </p:cNvSpPr>
          <p:nvPr>
            <p:ph type="ctrTitle"/>
          </p:nvPr>
        </p:nvSpPr>
        <p:spPr>
          <a:xfrm>
            <a:off x="1524000" y="106069"/>
            <a:ext cx="9144000" cy="526553"/>
          </a:xfrm>
          <a:solidFill>
            <a:schemeClr val="accent1">
              <a:lumMod val="40000"/>
              <a:lumOff val="60000"/>
            </a:schemeClr>
          </a:solidFill>
        </p:spPr>
        <p:txBody>
          <a:bodyPr>
            <a:normAutofit/>
          </a:bodyPr>
          <a:lstStyle/>
          <a:p>
            <a:r>
              <a:rPr kumimoji="0" lang="en-US" sz="28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RESULTS AND DISCUSSION - GOLGI PROTEIN 73</a:t>
            </a:r>
            <a:endParaRPr lang="en-US" dirty="0"/>
          </a:p>
        </p:txBody>
      </p:sp>
      <p:sp>
        <p:nvSpPr>
          <p:cNvPr id="3" name="Subtitle 2">
            <a:extLst>
              <a:ext uri="{FF2B5EF4-FFF2-40B4-BE49-F238E27FC236}">
                <a16:creationId xmlns:a16="http://schemas.microsoft.com/office/drawing/2014/main" id="{ED986750-61F7-3046-ABF6-B1F4A45A02FA}"/>
              </a:ext>
            </a:extLst>
          </p:cNvPr>
          <p:cNvSpPr>
            <a:spLocks noGrp="1"/>
          </p:cNvSpPr>
          <p:nvPr>
            <p:ph type="subTitle" idx="1"/>
          </p:nvPr>
        </p:nvSpPr>
        <p:spPr>
          <a:xfrm>
            <a:off x="245001" y="1092967"/>
            <a:ext cx="5366090" cy="5437147"/>
          </a:xfrm>
        </p:spPr>
        <p:txBody>
          <a:bodyPr/>
          <a:lstStyle/>
          <a:p>
            <a:r>
              <a:rPr lang="en-US" dirty="0">
                <a:solidFill>
                  <a:schemeClr val="bg1"/>
                </a:solidFill>
              </a:rPr>
              <a:t>.</a:t>
            </a:r>
          </a:p>
        </p:txBody>
      </p:sp>
      <p:sp>
        <p:nvSpPr>
          <p:cNvPr id="7" name="TextBox 6">
            <a:extLst>
              <a:ext uri="{FF2B5EF4-FFF2-40B4-BE49-F238E27FC236}">
                <a16:creationId xmlns:a16="http://schemas.microsoft.com/office/drawing/2014/main" id="{4CE8E29D-2E87-5592-8FEB-69D570D37E38}"/>
              </a:ext>
            </a:extLst>
          </p:cNvPr>
          <p:cNvSpPr txBox="1"/>
          <p:nvPr/>
        </p:nvSpPr>
        <p:spPr>
          <a:xfrm>
            <a:off x="682599" y="769901"/>
            <a:ext cx="4783019" cy="4191981"/>
          </a:xfrm>
          <a:prstGeom prst="rect">
            <a:avLst/>
          </a:prstGeom>
          <a:noFill/>
        </p:spPr>
        <p:txBody>
          <a:bodyPr wrap="square">
            <a:spAutoFit/>
          </a:bodyPr>
          <a:lstStyle/>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Eventually, the (Tables </a:t>
            </a:r>
            <a:r>
              <a:rPr lang="en-GB" sz="2000" dirty="0">
                <a:latin typeface="Times New Roman" panose="02020603050405020304" pitchFamily="18" charset="0"/>
                <a:ea typeface="Times New Roman" panose="02020603050405020304" pitchFamily="18" charset="0"/>
                <a:cs typeface="Times New Roman" panose="02020603050405020304" pitchFamily="18" charset="0"/>
              </a:rPr>
              <a:t>6</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 and (Figures </a:t>
            </a:r>
            <a:r>
              <a:rPr lang="en-GB" sz="2000" dirty="0">
                <a:latin typeface="Times New Roman" panose="02020603050405020304" pitchFamily="18" charset="0"/>
                <a:ea typeface="Times New Roman" panose="02020603050405020304" pitchFamily="18" charset="0"/>
                <a:cs typeface="Times New Roman" panose="02020603050405020304" pitchFamily="18" charset="0"/>
              </a:rPr>
              <a:t>6</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proved that there was a similar mean of human Golgi protein 73 assay in sera of breast cancer patients &amp; their healthy controls with low levels in all above studies.</a:t>
            </a:r>
          </a:p>
          <a:p>
            <a:pPr marR="0" algn="just">
              <a:lnSpc>
                <a:spcPct val="150000"/>
              </a:lnSpc>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With non-significant difference (at P&gt;0.05); except a significant difference (P = 0.028 at P&lt;0.05) when comparison between grade I Vs grade III.</a:t>
            </a:r>
          </a:p>
        </p:txBody>
      </p:sp>
      <p:graphicFrame>
        <p:nvGraphicFramePr>
          <p:cNvPr id="5" name="Table 4">
            <a:extLst>
              <a:ext uri="{FF2B5EF4-FFF2-40B4-BE49-F238E27FC236}">
                <a16:creationId xmlns:a16="http://schemas.microsoft.com/office/drawing/2014/main" id="{9FA1C59B-0A25-2213-6F83-6A887AF47ABE}"/>
              </a:ext>
            </a:extLst>
          </p:cNvPr>
          <p:cNvGraphicFramePr>
            <a:graphicFrameLocks noGrp="1"/>
          </p:cNvGraphicFramePr>
          <p:nvPr/>
        </p:nvGraphicFramePr>
        <p:xfrm>
          <a:off x="5903216" y="1172547"/>
          <a:ext cx="5807343" cy="1924177"/>
        </p:xfrm>
        <a:graphic>
          <a:graphicData uri="http://schemas.openxmlformats.org/drawingml/2006/table">
            <a:tbl>
              <a:tblPr firstRow="1" firstCol="1" bandRow="1">
                <a:tableStyleId>{5C22544A-7EE6-4342-B048-85BDC9FD1C3A}</a:tableStyleId>
              </a:tblPr>
              <a:tblGrid>
                <a:gridCol w="1506825">
                  <a:extLst>
                    <a:ext uri="{9D8B030D-6E8A-4147-A177-3AD203B41FA5}">
                      <a16:colId xmlns:a16="http://schemas.microsoft.com/office/drawing/2014/main" val="1706700166"/>
                    </a:ext>
                  </a:extLst>
                </a:gridCol>
                <a:gridCol w="496672">
                  <a:extLst>
                    <a:ext uri="{9D8B030D-6E8A-4147-A177-3AD203B41FA5}">
                      <a16:colId xmlns:a16="http://schemas.microsoft.com/office/drawing/2014/main" val="3689142435"/>
                    </a:ext>
                  </a:extLst>
                </a:gridCol>
                <a:gridCol w="694920">
                  <a:extLst>
                    <a:ext uri="{9D8B030D-6E8A-4147-A177-3AD203B41FA5}">
                      <a16:colId xmlns:a16="http://schemas.microsoft.com/office/drawing/2014/main" val="138399988"/>
                    </a:ext>
                  </a:extLst>
                </a:gridCol>
                <a:gridCol w="638878">
                  <a:extLst>
                    <a:ext uri="{9D8B030D-6E8A-4147-A177-3AD203B41FA5}">
                      <a16:colId xmlns:a16="http://schemas.microsoft.com/office/drawing/2014/main" val="973311902"/>
                    </a:ext>
                  </a:extLst>
                </a:gridCol>
                <a:gridCol w="638878">
                  <a:extLst>
                    <a:ext uri="{9D8B030D-6E8A-4147-A177-3AD203B41FA5}">
                      <a16:colId xmlns:a16="http://schemas.microsoft.com/office/drawing/2014/main" val="4132037165"/>
                    </a:ext>
                  </a:extLst>
                </a:gridCol>
                <a:gridCol w="596146">
                  <a:extLst>
                    <a:ext uri="{9D8B030D-6E8A-4147-A177-3AD203B41FA5}">
                      <a16:colId xmlns:a16="http://schemas.microsoft.com/office/drawing/2014/main" val="2200109019"/>
                    </a:ext>
                  </a:extLst>
                </a:gridCol>
                <a:gridCol w="596146">
                  <a:extLst>
                    <a:ext uri="{9D8B030D-6E8A-4147-A177-3AD203B41FA5}">
                      <a16:colId xmlns:a16="http://schemas.microsoft.com/office/drawing/2014/main" val="680741248"/>
                    </a:ext>
                  </a:extLst>
                </a:gridCol>
                <a:gridCol w="638878">
                  <a:extLst>
                    <a:ext uri="{9D8B030D-6E8A-4147-A177-3AD203B41FA5}">
                      <a16:colId xmlns:a16="http://schemas.microsoft.com/office/drawing/2014/main" val="963948415"/>
                    </a:ext>
                  </a:extLst>
                </a:gridCol>
              </a:tblGrid>
              <a:tr h="0">
                <a:tc gridSpan="8">
                  <a:txBody>
                    <a:bodyPr/>
                    <a:lstStyle/>
                    <a:p>
                      <a:pPr marL="38100" marR="38100" algn="ctr">
                        <a:lnSpc>
                          <a:spcPct val="115000"/>
                        </a:lnSpc>
                        <a:spcAft>
                          <a:spcPts val="1000"/>
                        </a:spcAft>
                      </a:pPr>
                      <a:r>
                        <a:rPr lang="en-US" sz="1000">
                          <a:effectLst/>
                        </a:rPr>
                        <a:t>Human Golgi protein 73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8858283"/>
                  </a:ext>
                </a:extLst>
              </a:tr>
              <a:tr h="205105">
                <a:tc rowSpan="2">
                  <a:txBody>
                    <a:bodyPr/>
                    <a:lstStyle/>
                    <a:p>
                      <a:pPr algn="ctr">
                        <a:lnSpc>
                          <a:spcPct val="115000"/>
                        </a:lnSpc>
                        <a:spcAft>
                          <a:spcPts val="1000"/>
                        </a:spcAft>
                      </a:pPr>
                      <a:r>
                        <a:rPr lang="en-US" sz="1000">
                          <a:effectLst/>
                        </a:rPr>
                        <a:t>Studied groups</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a:txBody>
                    <a:bodyPr/>
                    <a:lstStyle/>
                    <a:p>
                      <a:pPr marL="38100" marR="38100" algn="ctr">
                        <a:lnSpc>
                          <a:spcPct val="115000"/>
                        </a:lnSpc>
                        <a:spcAft>
                          <a:spcPts val="1000"/>
                        </a:spcAft>
                      </a:pPr>
                      <a:r>
                        <a:rPr lang="en-US" sz="1000">
                          <a:effectLst/>
                        </a:rPr>
                        <a:t>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a:txBody>
                    <a:bodyPr/>
                    <a:lstStyle/>
                    <a:p>
                      <a:pPr marL="38100" marR="38100" algn="ctr">
                        <a:lnSpc>
                          <a:spcPct val="115000"/>
                        </a:lnSpc>
                        <a:spcAft>
                          <a:spcPts val="1000"/>
                        </a:spcAft>
                      </a:pPr>
                      <a:r>
                        <a:rPr lang="en-US" sz="1000">
                          <a:effectLst/>
                        </a:rPr>
                        <a:t>Mean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a:txBody>
                    <a:bodyPr/>
                    <a:lstStyle/>
                    <a:p>
                      <a:pPr marL="38100" marR="38100" algn="ctr">
                        <a:lnSpc>
                          <a:spcPct val="115000"/>
                        </a:lnSpc>
                        <a:spcAft>
                          <a:spcPts val="1000"/>
                        </a:spcAft>
                      </a:pPr>
                      <a:r>
                        <a:rPr lang="en-US" sz="900">
                          <a:effectLst/>
                        </a:rPr>
                        <a:t>Std. Deviation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2">
                  <a:txBody>
                    <a:bodyPr/>
                    <a:lstStyle/>
                    <a:p>
                      <a:pPr marL="38100" marR="38100" algn="ctr">
                        <a:lnSpc>
                          <a:spcPct val="115000"/>
                        </a:lnSpc>
                        <a:spcAft>
                          <a:spcPts val="1000"/>
                        </a:spcAft>
                      </a:pPr>
                      <a:r>
                        <a:rPr lang="en-US" sz="1000">
                          <a:effectLst/>
                        </a:rPr>
                        <a:t>Std. Error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gridSpan="2">
                  <a:txBody>
                    <a:bodyPr/>
                    <a:lstStyle/>
                    <a:p>
                      <a:pPr algn="ctr">
                        <a:lnSpc>
                          <a:spcPct val="115000"/>
                        </a:lnSpc>
                        <a:spcAft>
                          <a:spcPts val="1000"/>
                        </a:spcAft>
                      </a:pPr>
                      <a:r>
                        <a:rPr lang="en-US" sz="1000">
                          <a:effectLst/>
                        </a:rPr>
                        <a:t>Range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rowSpan="2">
                  <a:txBody>
                    <a:bodyPr/>
                    <a:lstStyle/>
                    <a:p>
                      <a:pPr algn="ctr">
                        <a:lnSpc>
                          <a:spcPct val="115000"/>
                        </a:lnSpc>
                        <a:spcAft>
                          <a:spcPts val="1000"/>
                        </a:spcAft>
                      </a:pPr>
                      <a:r>
                        <a:rPr lang="en-US" sz="1000">
                          <a:effectLst/>
                        </a:rPr>
                        <a:t>P - value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946094051"/>
                  </a:ext>
                </a:extLst>
              </a:tr>
              <a:tr h="20447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1000"/>
                        </a:spcAft>
                      </a:pPr>
                      <a:r>
                        <a:rPr lang="en-US" sz="1000">
                          <a:effectLst/>
                        </a:rPr>
                        <a:t>Mini.</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lnSpc>
                          <a:spcPct val="115000"/>
                        </a:lnSpc>
                        <a:spcAft>
                          <a:spcPts val="1000"/>
                        </a:spcAft>
                      </a:pPr>
                      <a:r>
                        <a:rPr lang="en-US" sz="1000">
                          <a:effectLst/>
                        </a:rPr>
                        <a:t>Maxi.</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071825777"/>
                  </a:ext>
                </a:extLst>
              </a:tr>
              <a:tr h="0">
                <a:tc>
                  <a:txBody>
                    <a:bodyPr/>
                    <a:lstStyle/>
                    <a:p>
                      <a:pPr marL="38100" marR="38100" algn="ctr">
                        <a:lnSpc>
                          <a:spcPct val="115000"/>
                        </a:lnSpc>
                        <a:spcAft>
                          <a:spcPts val="1000"/>
                        </a:spcAft>
                      </a:pPr>
                      <a:r>
                        <a:rPr lang="en-US" sz="1000">
                          <a:effectLst/>
                        </a:rPr>
                        <a:t>Healthy control</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34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0.3973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0.33002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0.0566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1.38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5">
                  <a:txBody>
                    <a:bodyPr/>
                    <a:lstStyle/>
                    <a:p>
                      <a:pPr marL="38100" marR="38100" algn="ctr">
                        <a:lnSpc>
                          <a:spcPct val="115000"/>
                        </a:lnSpc>
                        <a:spcAft>
                          <a:spcPts val="1000"/>
                        </a:spcAft>
                      </a:pPr>
                      <a:r>
                        <a:rPr lang="en-US" sz="1000">
                          <a:effectLst/>
                        </a:rPr>
                        <a:t>P = 0.607</a:t>
                      </a:r>
                      <a:endParaRPr lang="en-GB" sz="1100">
                        <a:effectLst/>
                      </a:endParaRPr>
                    </a:p>
                    <a:p>
                      <a:pPr marL="38100" marR="38100" algn="ctr">
                        <a:lnSpc>
                          <a:spcPct val="115000"/>
                        </a:lnSpc>
                        <a:spcAft>
                          <a:spcPts val="1000"/>
                        </a:spcAft>
                      </a:pPr>
                      <a:r>
                        <a:rPr lang="en-US" sz="1000">
                          <a:effectLst/>
                        </a:rPr>
                        <a:t>Non sign.</a:t>
                      </a:r>
                      <a:endParaRPr lang="en-GB" sz="1100">
                        <a:effectLst/>
                      </a:endParaRPr>
                    </a:p>
                    <a:p>
                      <a:pPr marL="38100" marR="38100" algn="ctr">
                        <a:lnSpc>
                          <a:spcPct val="115000"/>
                        </a:lnSpc>
                        <a:spcAft>
                          <a:spcPts val="1000"/>
                        </a:spcAft>
                      </a:pPr>
                      <a:r>
                        <a:rPr lang="en-US" sz="1000">
                          <a:effectLst/>
                        </a:rPr>
                        <a:t>(P&gt;0.05)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55558494"/>
                  </a:ext>
                </a:extLst>
              </a:tr>
              <a:tr h="0">
                <a:tc>
                  <a:txBody>
                    <a:bodyPr/>
                    <a:lstStyle/>
                    <a:p>
                      <a:pPr marL="38100" marR="38100" algn="ctr">
                        <a:lnSpc>
                          <a:spcPct val="115000"/>
                        </a:lnSpc>
                        <a:spcAft>
                          <a:spcPts val="1000"/>
                        </a:spcAft>
                      </a:pPr>
                      <a:r>
                        <a:rPr lang="en-US" sz="1000">
                          <a:effectLst/>
                        </a:rPr>
                        <a:t>Benign tumor</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26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0.3480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0.26481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0.0519</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0.95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2310047669"/>
                  </a:ext>
                </a:extLst>
              </a:tr>
              <a:tr h="0">
                <a:tc>
                  <a:txBody>
                    <a:bodyPr/>
                    <a:lstStyle/>
                    <a:p>
                      <a:pPr marL="38100" marR="38100" algn="ctr">
                        <a:lnSpc>
                          <a:spcPct val="115000"/>
                        </a:lnSpc>
                        <a:spcAft>
                          <a:spcPts val="1000"/>
                        </a:spcAft>
                      </a:pPr>
                      <a:r>
                        <a:rPr lang="en-US" sz="1000">
                          <a:effectLst/>
                        </a:rPr>
                        <a:t>Newly diagnosis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42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0.4074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0.35999</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0.0555</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1.33</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3785195967"/>
                  </a:ext>
                </a:extLst>
              </a:tr>
              <a:tr h="0">
                <a:tc>
                  <a:txBody>
                    <a:bodyPr/>
                    <a:lstStyle/>
                    <a:p>
                      <a:pPr marL="38100" marR="38100" algn="ctr">
                        <a:lnSpc>
                          <a:spcPct val="115000"/>
                        </a:lnSpc>
                        <a:spcAft>
                          <a:spcPts val="1000"/>
                        </a:spcAft>
                      </a:pPr>
                      <a:r>
                        <a:rPr lang="en-US" sz="1000">
                          <a:effectLst/>
                        </a:rPr>
                        <a:t>Under treatment BC</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0.3148</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0.19577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0.0227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0.02</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0.80</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n-GB"/>
                    </a:p>
                  </a:txBody>
                  <a:tcPr/>
                </a:tc>
                <a:extLst>
                  <a:ext uri="{0D108BD9-81ED-4DB2-BD59-A6C34878D82A}">
                    <a16:rowId xmlns:a16="http://schemas.microsoft.com/office/drawing/2014/main" val="4231160463"/>
                  </a:ext>
                </a:extLst>
              </a:tr>
              <a:tr h="0">
                <a:tc>
                  <a:txBody>
                    <a:bodyPr/>
                    <a:lstStyle/>
                    <a:p>
                      <a:pPr marL="38100" marR="38100" algn="ctr">
                        <a:lnSpc>
                          <a:spcPct val="115000"/>
                        </a:lnSpc>
                        <a:spcAft>
                          <a:spcPts val="1000"/>
                        </a:spcAft>
                      </a:pPr>
                      <a:r>
                        <a:rPr lang="en-US" sz="1000" dirty="0">
                          <a:effectLst/>
                        </a:rPr>
                        <a:t>Total</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8100" marR="38100" algn="ctr">
                        <a:lnSpc>
                          <a:spcPct val="115000"/>
                        </a:lnSpc>
                        <a:spcAft>
                          <a:spcPts val="1000"/>
                        </a:spcAft>
                      </a:pPr>
                      <a:r>
                        <a:rPr lang="en-US" sz="1000">
                          <a:effectLst/>
                        </a:rPr>
                        <a:t>176</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gridSpan="5">
                  <a:txBody>
                    <a:bodyPr/>
                    <a:lstStyle/>
                    <a:p>
                      <a:pPr algn="ctr">
                        <a:lnSpc>
                          <a:spcPct val="115000"/>
                        </a:lnSpc>
                        <a:spcAft>
                          <a:spcPts val="1000"/>
                        </a:spcAft>
                      </a:pPr>
                      <a:r>
                        <a:rPr lang="en-US" sz="1000" dirty="0">
                          <a:effectLst/>
                        </a:rPr>
                        <a:t> </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2998723333"/>
                  </a:ext>
                </a:extLst>
              </a:tr>
            </a:tbl>
          </a:graphicData>
        </a:graphic>
      </p:graphicFrame>
      <p:sp>
        <p:nvSpPr>
          <p:cNvPr id="10" name="TextBox 9">
            <a:extLst>
              <a:ext uri="{FF2B5EF4-FFF2-40B4-BE49-F238E27FC236}">
                <a16:creationId xmlns:a16="http://schemas.microsoft.com/office/drawing/2014/main" id="{5817C3D6-B968-E885-3169-9B360561B641}"/>
              </a:ext>
            </a:extLst>
          </p:cNvPr>
          <p:cNvSpPr txBox="1"/>
          <p:nvPr/>
        </p:nvSpPr>
        <p:spPr>
          <a:xfrm>
            <a:off x="6288822" y="895548"/>
            <a:ext cx="5036130" cy="276999"/>
          </a:xfrm>
          <a:prstGeom prst="rect">
            <a:avLst/>
          </a:prstGeom>
          <a:noFill/>
        </p:spPr>
        <p:txBody>
          <a:bodyPr wrap="square">
            <a:spAutoFit/>
          </a:bodyPr>
          <a:lstStyle/>
          <a:p>
            <a:pPr>
              <a:spcAft>
                <a:spcPts val="10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Table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4.11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Mean human Golgi protein 73 distributions among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11" name="Chart 10">
            <a:extLst>
              <a:ext uri="{FF2B5EF4-FFF2-40B4-BE49-F238E27FC236}">
                <a16:creationId xmlns:a16="http://schemas.microsoft.com/office/drawing/2014/main" id="{A4662E47-347E-E707-A671-A3ADD62BEBFC}"/>
              </a:ext>
            </a:extLst>
          </p:cNvPr>
          <p:cNvGraphicFramePr/>
          <p:nvPr/>
        </p:nvGraphicFramePr>
        <p:xfrm>
          <a:off x="6520887" y="3636649"/>
          <a:ext cx="4572000" cy="2223135"/>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D61A883B-4225-44F8-A18D-C70186494CDA}"/>
              </a:ext>
            </a:extLst>
          </p:cNvPr>
          <p:cNvSpPr txBox="1"/>
          <p:nvPr/>
        </p:nvSpPr>
        <p:spPr>
          <a:xfrm>
            <a:off x="6468933" y="5993456"/>
            <a:ext cx="6094268" cy="339773"/>
          </a:xfrm>
          <a:prstGeom prst="rect">
            <a:avLst/>
          </a:prstGeom>
          <a:noFill/>
        </p:spPr>
        <p:txBody>
          <a:bodyPr wrap="square">
            <a:spAutoFit/>
          </a:bodyPr>
          <a:lstStyle/>
          <a:p>
            <a:pPr>
              <a:lnSpc>
                <a:spcPct val="150000"/>
              </a:lnSpc>
              <a:spcBef>
                <a:spcPts val="600"/>
              </a:spcBef>
              <a:spcAft>
                <a:spcPts val="2400"/>
              </a:spcAft>
            </a:pPr>
            <a:r>
              <a:rPr lang="tr-TR" sz="12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Figure</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tr-TR"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4.10 </a:t>
            </a:r>
            <a:r>
              <a:rPr lang="en-US" sz="1200" b="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Mean human Golgi protein 73 distributions among studied groups</a:t>
            </a:r>
            <a:endParaRPr lang="en-GB" sz="900" b="1" dirty="0">
              <a:solidFill>
                <a:srgbClr val="4F81BD"/>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368640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5888-F1CC-F483-161D-98C6EBB26DDC}"/>
              </a:ext>
            </a:extLst>
          </p:cNvPr>
          <p:cNvSpPr>
            <a:spLocks noGrp="1"/>
          </p:cNvSpPr>
          <p:nvPr>
            <p:ph type="ctrTitle"/>
          </p:nvPr>
        </p:nvSpPr>
        <p:spPr>
          <a:xfrm>
            <a:off x="1524000" y="284813"/>
            <a:ext cx="9144000" cy="809469"/>
          </a:xfrm>
          <a:solidFill>
            <a:schemeClr val="accent2">
              <a:lumMod val="60000"/>
              <a:lumOff val="40000"/>
            </a:schemeClr>
          </a:solidFill>
        </p:spPr>
        <p:txBody>
          <a:bodyPr>
            <a:noAutofit/>
          </a:bodyPr>
          <a:lstStyle/>
          <a:p>
            <a:r>
              <a:rPr lang="tr-TR" sz="4800" b="1" kern="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800" b="1" kern="1800" dirty="0">
                <a:latin typeface="Times New Roman" panose="02020603050405020304" pitchFamily="18" charset="0"/>
                <a:ea typeface="Calibri" panose="020F0502020204030204" pitchFamily="34" charset="0"/>
                <a:cs typeface="Times New Roman" panose="02020603050405020304" pitchFamily="18" charset="0"/>
              </a:rPr>
              <a:t>C</a:t>
            </a:r>
            <a:r>
              <a:rPr lang="tr-TR" sz="4800" b="1" kern="1800" dirty="0" err="1">
                <a:effectLst/>
                <a:latin typeface="Times New Roman" panose="02020603050405020304" pitchFamily="18" charset="0"/>
                <a:ea typeface="Calibri" panose="020F0502020204030204" pitchFamily="34" charset="0"/>
                <a:cs typeface="Times New Roman" panose="02020603050405020304" pitchFamily="18" charset="0"/>
              </a:rPr>
              <a:t>onclusion</a:t>
            </a:r>
            <a:endParaRPr lang="en-US" sz="4800" dirty="0"/>
          </a:p>
        </p:txBody>
      </p:sp>
      <p:sp>
        <p:nvSpPr>
          <p:cNvPr id="3" name="Subtitle 2">
            <a:extLst>
              <a:ext uri="{FF2B5EF4-FFF2-40B4-BE49-F238E27FC236}">
                <a16:creationId xmlns:a16="http://schemas.microsoft.com/office/drawing/2014/main" id="{619E4541-5DA5-EDD8-35C8-9FF9DB2851BA}"/>
              </a:ext>
            </a:extLst>
          </p:cNvPr>
          <p:cNvSpPr>
            <a:spLocks noGrp="1"/>
          </p:cNvSpPr>
          <p:nvPr>
            <p:ph type="subTitle" idx="1"/>
          </p:nvPr>
        </p:nvSpPr>
        <p:spPr>
          <a:xfrm>
            <a:off x="316173" y="1263929"/>
            <a:ext cx="11559654" cy="5012180"/>
          </a:xfrm>
          <a:solidFill>
            <a:schemeClr val="accent4">
              <a:lumMod val="20000"/>
              <a:lumOff val="80000"/>
            </a:schemeClr>
          </a:solidFill>
        </p:spPr>
        <p:txBody>
          <a:bodyPr>
            <a:noAutofit/>
          </a:bodyPr>
          <a:lstStyle/>
          <a:p>
            <a:pPr marL="342900" marR="0" lvl="0" indent="-342900" algn="just" rtl="0">
              <a:lnSpc>
                <a:spcPct val="100000"/>
              </a:lnSpc>
              <a:spcBef>
                <a:spcPts val="0"/>
              </a:spcBef>
              <a:spcAft>
                <a:spcPts val="1200"/>
              </a:spcAft>
              <a:buFont typeface="Wingdings" panose="05000000000000000000" pitchFamily="2" charset="2"/>
              <a:buChar char="ü"/>
            </a:pPr>
            <a:r>
              <a:rPr lang="en-GB" dirty="0">
                <a:effectLst/>
                <a:latin typeface="Times New Roman" panose="02020603050405020304" pitchFamily="18" charset="0"/>
                <a:ea typeface="Times New Roman" panose="02020603050405020304" pitchFamily="18" charset="0"/>
                <a:cs typeface="Arial" panose="020B0604020202020204" pitchFamily="34" charset="0"/>
              </a:rPr>
              <a:t>Further studies are needed to be investigation Human Golgi protein 37 in sera of patients afflicted by others cancers or inflammatory diseases. </a:t>
            </a:r>
          </a:p>
          <a:p>
            <a:pPr marL="342900" marR="0" lvl="0" indent="-342900" algn="just" rtl="0">
              <a:lnSpc>
                <a:spcPct val="100000"/>
              </a:lnSpc>
              <a:spcBef>
                <a:spcPts val="0"/>
              </a:spcBef>
              <a:spcAft>
                <a:spcPts val="1200"/>
              </a:spcAft>
              <a:buFont typeface="Wingdings" panose="05000000000000000000" pitchFamily="2" charset="2"/>
              <a:buChar char="ü"/>
            </a:pPr>
            <a:r>
              <a:rPr lang="en-GB" dirty="0">
                <a:effectLst/>
                <a:latin typeface="Times New Roman" panose="02020603050405020304" pitchFamily="18" charset="0"/>
                <a:ea typeface="Times New Roman" panose="02020603050405020304" pitchFamily="18" charset="0"/>
                <a:cs typeface="Arial" panose="020B0604020202020204" pitchFamily="34" charset="0"/>
              </a:rPr>
              <a:t>Assessment of liver disease activity with Human Golgi protein 37 as a prospective follow-up study.</a:t>
            </a:r>
          </a:p>
          <a:p>
            <a:pPr marL="342900" marR="0" lvl="0" indent="-342900" algn="just" rtl="0">
              <a:lnSpc>
                <a:spcPct val="100000"/>
              </a:lnSpc>
              <a:spcBef>
                <a:spcPts val="0"/>
              </a:spcBef>
              <a:spcAft>
                <a:spcPts val="1200"/>
              </a:spcAft>
              <a:buFont typeface="Wingdings" panose="05000000000000000000" pitchFamily="2" charset="2"/>
              <a:buChar char="ü"/>
            </a:pPr>
            <a:r>
              <a:rPr lang="en-GB" dirty="0">
                <a:effectLst/>
                <a:latin typeface="Times New Roman" panose="02020603050405020304" pitchFamily="18" charset="0"/>
                <a:ea typeface="Times New Roman" panose="02020603050405020304" pitchFamily="18" charset="0"/>
                <a:cs typeface="Arial" panose="020B0604020202020204" pitchFamily="34" charset="0"/>
              </a:rPr>
              <a:t>After hysterectomy, venous blood from women in the four groups (healthy, benign, newly diagnosed breast cancer, and breast cancer under treatment) pooled in gel tubes to a depth of five </a:t>
            </a:r>
            <a:r>
              <a:rPr lang="en-GB" dirty="0" err="1">
                <a:effectLst/>
                <a:latin typeface="Times New Roman" panose="02020603050405020304" pitchFamily="18" charset="0"/>
                <a:ea typeface="Times New Roman" panose="02020603050405020304" pitchFamily="18" charset="0"/>
                <a:cs typeface="Arial" panose="020B0604020202020204" pitchFamily="34" charset="0"/>
              </a:rPr>
              <a:t>millimeters</a:t>
            </a:r>
            <a:r>
              <a:rPr lang="en-GB" dirty="0">
                <a:effectLst/>
                <a:latin typeface="Times New Roman" panose="02020603050405020304" pitchFamily="18" charset="0"/>
                <a:ea typeface="Times New Roman" panose="02020603050405020304" pitchFamily="18" charset="0"/>
                <a:cs typeface="Arial" panose="020B0604020202020204" pitchFamily="34" charset="0"/>
              </a:rPr>
              <a:t>. </a:t>
            </a:r>
            <a:r>
              <a:rPr lang="en-GB" dirty="0">
                <a:latin typeface="Times New Roman" panose="02020603050405020304" pitchFamily="18" charset="0"/>
                <a:ea typeface="Times New Roman" panose="02020603050405020304" pitchFamily="18" charset="0"/>
                <a:cs typeface="Arial" panose="020B0604020202020204" pitchFamily="34" charset="0"/>
              </a:rPr>
              <a:t>S</a:t>
            </a:r>
            <a:r>
              <a:rPr lang="en-GB" dirty="0">
                <a:effectLst/>
                <a:latin typeface="Times New Roman" panose="02020603050405020304" pitchFamily="18" charset="0"/>
                <a:ea typeface="Times New Roman" panose="02020603050405020304" pitchFamily="18" charset="0"/>
                <a:cs typeface="Arial" panose="020B0604020202020204" pitchFamily="34" charset="0"/>
              </a:rPr>
              <a:t>howed the mean of age there were a statistically significant difference, when compared between age groups of studied groups Study, presented that a significant difference (P = 0.031 at P&lt;0.05), when compared between studied groups of family history breast cancer; without history of the disease was high frequency in healthy control (88.2%) than with history (11.8%), but in other groups was comparable frequency even with or without history of the disease. </a:t>
            </a:r>
          </a:p>
          <a:p>
            <a:pPr marL="342900" marR="0" lvl="0" indent="-342900" algn="just" rtl="0">
              <a:lnSpc>
                <a:spcPct val="150000"/>
              </a:lnSpc>
              <a:spcBef>
                <a:spcPts val="0"/>
              </a:spcBef>
              <a:spcAft>
                <a:spcPts val="1200"/>
              </a:spcAft>
              <a:buFont typeface="Wingdings" panose="05000000000000000000" pitchFamily="2" charset="2"/>
              <a:buChar char="ü"/>
            </a:pPr>
            <a:endParaRPr lang="en-GB" sz="2800" dirty="0">
              <a:effectLst/>
              <a:latin typeface="Times New Roman" panose="02020603050405020304" pitchFamily="18" charset="0"/>
              <a:ea typeface="Times New Roman" panose="02020603050405020304" pitchFamily="18" charset="0"/>
              <a:cs typeface="Arial" panose="020B0604020202020204" pitchFamily="34" charset="0"/>
            </a:endParaRPr>
          </a:p>
          <a:p>
            <a:pPr marR="0" lvl="0" algn="just">
              <a:lnSpc>
                <a:spcPct val="150000"/>
              </a:lnSpc>
              <a:spcBef>
                <a:spcPts val="0"/>
              </a:spcBef>
              <a:spcAft>
                <a:spcPts val="1200"/>
              </a:spcAft>
            </a:pPr>
            <a:r>
              <a:rPr lang="tr-TR" sz="2800" dirty="0">
                <a:effectLst/>
                <a:latin typeface="Calibri" panose="020F0502020204030204" pitchFamily="34" charset="0"/>
                <a:ea typeface="Times New Roman" panose="02020603050405020304" pitchFamily="18" charset="0"/>
                <a:cs typeface="Arial" panose="020B0604020202020204" pitchFamily="34" charset="0"/>
              </a:rPr>
              <a:t>	</a:t>
            </a:r>
            <a:endParaRPr lang="en-US" sz="2800" dirty="0"/>
          </a:p>
        </p:txBody>
      </p:sp>
    </p:spTree>
    <p:extLst>
      <p:ext uri="{BB962C8B-B14F-4D97-AF65-F5344CB8AC3E}">
        <p14:creationId xmlns:p14="http://schemas.microsoft.com/office/powerpoint/2010/main" val="35320728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5888-F1CC-F483-161D-98C6EBB26DDC}"/>
              </a:ext>
            </a:extLst>
          </p:cNvPr>
          <p:cNvSpPr>
            <a:spLocks noGrp="1"/>
          </p:cNvSpPr>
          <p:nvPr>
            <p:ph type="ctrTitle"/>
          </p:nvPr>
        </p:nvSpPr>
        <p:spPr>
          <a:xfrm>
            <a:off x="1524000" y="284813"/>
            <a:ext cx="9144000" cy="809469"/>
          </a:xfrm>
          <a:solidFill>
            <a:schemeClr val="accent2">
              <a:lumMod val="60000"/>
              <a:lumOff val="40000"/>
            </a:schemeClr>
          </a:solidFill>
        </p:spPr>
        <p:txBody>
          <a:bodyPr>
            <a:noAutofit/>
          </a:bodyPr>
          <a:lstStyle/>
          <a:p>
            <a:r>
              <a:rPr lang="en-US" sz="3200" b="1" kern="1800" dirty="0">
                <a:latin typeface="Times New Roman" panose="02020603050405020304" pitchFamily="18" charset="0"/>
                <a:ea typeface="Calibri" panose="020F0502020204030204" pitchFamily="34" charset="0"/>
                <a:cs typeface="Times New Roman" panose="02020603050405020304" pitchFamily="18" charset="0"/>
              </a:rPr>
              <a:t>C</a:t>
            </a:r>
            <a:r>
              <a:rPr lang="tr-TR" sz="3200" b="1" kern="1800" dirty="0" err="1">
                <a:effectLst/>
                <a:latin typeface="Times New Roman" panose="02020603050405020304" pitchFamily="18" charset="0"/>
                <a:ea typeface="Calibri" panose="020F0502020204030204" pitchFamily="34" charset="0"/>
                <a:cs typeface="Times New Roman" panose="02020603050405020304" pitchFamily="18" charset="0"/>
              </a:rPr>
              <a:t>onclusion</a:t>
            </a:r>
            <a:endParaRPr lang="en-US" sz="4800" dirty="0"/>
          </a:p>
        </p:txBody>
      </p:sp>
      <p:sp>
        <p:nvSpPr>
          <p:cNvPr id="3" name="Subtitle 2">
            <a:extLst>
              <a:ext uri="{FF2B5EF4-FFF2-40B4-BE49-F238E27FC236}">
                <a16:creationId xmlns:a16="http://schemas.microsoft.com/office/drawing/2014/main" id="{619E4541-5DA5-EDD8-35C8-9FF9DB2851BA}"/>
              </a:ext>
            </a:extLst>
          </p:cNvPr>
          <p:cNvSpPr>
            <a:spLocks noGrp="1"/>
          </p:cNvSpPr>
          <p:nvPr>
            <p:ph type="subTitle" idx="1"/>
          </p:nvPr>
        </p:nvSpPr>
        <p:spPr>
          <a:xfrm>
            <a:off x="316173" y="2115984"/>
            <a:ext cx="11559654" cy="3152207"/>
          </a:xfrm>
          <a:solidFill>
            <a:schemeClr val="accent4">
              <a:lumMod val="20000"/>
              <a:lumOff val="80000"/>
            </a:schemeClr>
          </a:solidFill>
        </p:spPr>
        <p:txBody>
          <a:bodyPr>
            <a:noAutofit/>
          </a:bodyPr>
          <a:lstStyle/>
          <a:p>
            <a:pPr marL="342900" marR="0" lvl="0" indent="-342900" algn="just" rtl="0">
              <a:lnSpc>
                <a:spcPct val="150000"/>
              </a:lnSpc>
              <a:spcBef>
                <a:spcPts val="0"/>
              </a:spcBef>
              <a:spcAft>
                <a:spcPts val="1200"/>
              </a:spcAft>
              <a:buFont typeface="Wingdings" panose="05000000000000000000" pitchFamily="2" charset="2"/>
              <a:buChar char="ü"/>
            </a:pPr>
            <a:r>
              <a:rPr lang="en-GB" sz="2800" dirty="0">
                <a:effectLst/>
                <a:latin typeface="Times New Roman" panose="02020603050405020304" pitchFamily="18" charset="0"/>
                <a:ea typeface="Times New Roman" panose="02020603050405020304" pitchFamily="18" charset="0"/>
                <a:cs typeface="Arial" panose="020B0604020202020204" pitchFamily="34" charset="0"/>
              </a:rPr>
              <a:t>Eventually, the  proved that there was a similar mean of human Golgi protein 73 assay in sera of breast cancer patients &amp; their healthy controls with low levels in all above studies. The present study indicates no significant differences in levels of Human Golgi protein 37 between patients with breast cancer regarding </a:t>
            </a:r>
            <a:r>
              <a:rPr lang="en-GB" sz="2800" dirty="0" err="1">
                <a:effectLst/>
                <a:latin typeface="Times New Roman" panose="02020603050405020304" pitchFamily="18" charset="0"/>
                <a:ea typeface="Times New Roman" panose="02020603050405020304" pitchFamily="18" charset="0"/>
                <a:cs typeface="Arial" panose="020B0604020202020204" pitchFamily="34" charset="0"/>
              </a:rPr>
              <a:t>tumor</a:t>
            </a:r>
            <a:r>
              <a:rPr lang="en-GB" sz="2800" dirty="0">
                <a:effectLst/>
                <a:latin typeface="Times New Roman" panose="02020603050405020304" pitchFamily="18" charset="0"/>
                <a:ea typeface="Times New Roman" panose="02020603050405020304" pitchFamily="18" charset="0"/>
                <a:cs typeface="Arial" panose="020B0604020202020204" pitchFamily="34" charset="0"/>
              </a:rPr>
              <a:t> marker tests  Ca 15 - 3.</a:t>
            </a:r>
          </a:p>
          <a:p>
            <a:pPr marL="342900" marR="0" lvl="0" indent="-342900" algn="just" rtl="0">
              <a:lnSpc>
                <a:spcPct val="150000"/>
              </a:lnSpc>
              <a:spcBef>
                <a:spcPts val="0"/>
              </a:spcBef>
              <a:spcAft>
                <a:spcPts val="1200"/>
              </a:spcAft>
              <a:buFont typeface="Wingdings" panose="05000000000000000000" pitchFamily="2" charset="2"/>
              <a:buChar char="ü"/>
            </a:pPr>
            <a:endParaRPr lang="en-GB" sz="2800" dirty="0">
              <a:effectLst/>
              <a:latin typeface="Times New Roman" panose="02020603050405020304" pitchFamily="18" charset="0"/>
              <a:ea typeface="Times New Roman" panose="02020603050405020304" pitchFamily="18" charset="0"/>
              <a:cs typeface="Arial" panose="020B0604020202020204" pitchFamily="34" charset="0"/>
            </a:endParaRPr>
          </a:p>
          <a:p>
            <a:pPr marR="0" lvl="0" algn="just">
              <a:lnSpc>
                <a:spcPct val="150000"/>
              </a:lnSpc>
              <a:spcBef>
                <a:spcPts val="0"/>
              </a:spcBef>
              <a:spcAft>
                <a:spcPts val="1200"/>
              </a:spcAft>
            </a:pPr>
            <a:r>
              <a:rPr lang="tr-TR" sz="2800" dirty="0">
                <a:effectLst/>
                <a:latin typeface="Calibri" panose="020F0502020204030204" pitchFamily="34" charset="0"/>
                <a:ea typeface="Times New Roman" panose="02020603050405020304" pitchFamily="18" charset="0"/>
                <a:cs typeface="Arial" panose="020B0604020202020204" pitchFamily="34" charset="0"/>
              </a:rPr>
              <a:t>	</a:t>
            </a:r>
            <a:endParaRPr lang="en-US" sz="2800" dirty="0"/>
          </a:p>
        </p:txBody>
      </p:sp>
    </p:spTree>
    <p:extLst>
      <p:ext uri="{BB962C8B-B14F-4D97-AF65-F5344CB8AC3E}">
        <p14:creationId xmlns:p14="http://schemas.microsoft.com/office/powerpoint/2010/main" val="20553567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AEE945D-5972-EBEB-21A6-CE3640862258}"/>
              </a:ext>
            </a:extLst>
          </p:cNvPr>
          <p:cNvPicPr>
            <a:picLocks noChangeAspect="1"/>
          </p:cNvPicPr>
          <p:nvPr/>
        </p:nvPicPr>
        <p:blipFill>
          <a:blip r:embed="rId2"/>
          <a:stretch>
            <a:fillRect/>
          </a:stretch>
        </p:blipFill>
        <p:spPr>
          <a:xfrm>
            <a:off x="1756348" y="1307892"/>
            <a:ext cx="8679303" cy="4242216"/>
          </a:xfrm>
          <a:prstGeom prst="rect">
            <a:avLst/>
          </a:prstGeom>
        </p:spPr>
      </p:pic>
    </p:spTree>
    <p:extLst>
      <p:ext uri="{BB962C8B-B14F-4D97-AF65-F5344CB8AC3E}">
        <p14:creationId xmlns:p14="http://schemas.microsoft.com/office/powerpoint/2010/main" val="36719664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05C73-017F-E58F-7324-89F62FE10AC9}"/>
              </a:ext>
            </a:extLst>
          </p:cNvPr>
          <p:cNvSpPr>
            <a:spLocks noGrp="1"/>
          </p:cNvSpPr>
          <p:nvPr>
            <p:ph type="ctrTitle"/>
          </p:nvPr>
        </p:nvSpPr>
        <p:spPr>
          <a:xfrm>
            <a:off x="1524000" y="279164"/>
            <a:ext cx="9144000" cy="605255"/>
          </a:xfrm>
          <a:solidFill>
            <a:schemeClr val="accent6">
              <a:lumMod val="40000"/>
              <a:lumOff val="60000"/>
            </a:schemeClr>
          </a:solidFill>
        </p:spPr>
        <p:txBody>
          <a:bodyPr>
            <a:noAutofit/>
          </a:bodyPr>
          <a:lstStyle/>
          <a:p>
            <a:pPr>
              <a:lnSpc>
                <a:spcPct val="150000"/>
              </a:lnSpc>
            </a:pPr>
            <a:r>
              <a:rPr kumimoji="0" lang="en-US" sz="2800" b="1" i="0" u="none" strike="noStrike" kern="1200" cap="none" spc="0" normalizeH="0" baseline="0" noProof="0" dirty="0">
                <a:ln w="3175" cmpd="sng">
                  <a:noFill/>
                </a:ln>
                <a:solidFill>
                  <a:prstClr val="black">
                    <a:lumMod val="85000"/>
                    <a:lumOff val="15000"/>
                  </a:prstClr>
                </a:solidFill>
                <a:uLnTx/>
                <a:uFillTx/>
                <a:latin typeface="Times New Roman" panose="02020603050405020304" pitchFamily="18" charset="0"/>
                <a:ea typeface="+mj-ea"/>
                <a:cs typeface="Times New Roman" panose="02020603050405020304" pitchFamily="18" charset="0"/>
              </a:rPr>
              <a:t>The aim of study (</a:t>
            </a:r>
            <a:r>
              <a:rPr lang="tr-TR" sz="2800" b="1"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Çalışmanın Amacı</a:t>
            </a:r>
            <a:r>
              <a:rPr lang="en-US" sz="2800" b="1"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t>
            </a:r>
            <a:endParaRPr lang="en-US" sz="2800" dirty="0"/>
          </a:p>
        </p:txBody>
      </p:sp>
      <p:sp>
        <p:nvSpPr>
          <p:cNvPr id="3" name="Subtitle 2">
            <a:extLst>
              <a:ext uri="{FF2B5EF4-FFF2-40B4-BE49-F238E27FC236}">
                <a16:creationId xmlns:a16="http://schemas.microsoft.com/office/drawing/2014/main" id="{8940EA59-E9CA-8C69-C578-02BEA724AD4B}"/>
              </a:ext>
            </a:extLst>
          </p:cNvPr>
          <p:cNvSpPr>
            <a:spLocks noGrp="1"/>
          </p:cNvSpPr>
          <p:nvPr>
            <p:ph type="subTitle" idx="1"/>
          </p:nvPr>
        </p:nvSpPr>
        <p:spPr>
          <a:xfrm>
            <a:off x="546801" y="2193675"/>
            <a:ext cx="11452486" cy="2191289"/>
          </a:xfrm>
        </p:spPr>
        <p:txBody>
          <a:bodyPr>
            <a:noAutofit/>
          </a:bodyPr>
          <a:lstStyle/>
          <a:p>
            <a:pPr marL="457200" marR="0" indent="-457200" algn="just">
              <a:lnSpc>
                <a:spcPct val="150000"/>
              </a:lnSpc>
              <a:spcBef>
                <a:spcPts val="1200"/>
              </a:spcBef>
              <a:buFont typeface="+mj-lt"/>
              <a:buAutoNum type="arabicParenR"/>
            </a:pPr>
            <a:r>
              <a:rPr lang="en-GB" sz="2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To assess the serum level of Golgi protein 73(GP73), Ca15.3, and some biochemical test and the correlation between them in Iraqi women.</a:t>
            </a:r>
            <a:endParaRPr lang="en-US" sz="2800" dirty="0"/>
          </a:p>
        </p:txBody>
      </p:sp>
    </p:spTree>
    <p:extLst>
      <p:ext uri="{BB962C8B-B14F-4D97-AF65-F5344CB8AC3E}">
        <p14:creationId xmlns:p14="http://schemas.microsoft.com/office/powerpoint/2010/main" val="329151054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90F01-9B56-2B24-14EB-FF53249206CA}"/>
              </a:ext>
            </a:extLst>
          </p:cNvPr>
          <p:cNvSpPr>
            <a:spLocks noGrp="1"/>
          </p:cNvSpPr>
          <p:nvPr>
            <p:ph type="ctrTitle"/>
          </p:nvPr>
        </p:nvSpPr>
        <p:spPr>
          <a:xfrm>
            <a:off x="1524000" y="149901"/>
            <a:ext cx="9144000" cy="629587"/>
          </a:xfrm>
          <a:solidFill>
            <a:schemeClr val="accent5">
              <a:lumMod val="40000"/>
              <a:lumOff val="60000"/>
            </a:schemeClr>
          </a:solidFill>
        </p:spPr>
        <p:txBody>
          <a:bodyPr>
            <a:normAutofit/>
          </a:bodyPr>
          <a:lstStyle/>
          <a:p>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Introduction (G</a:t>
            </a:r>
            <a:r>
              <a:rPr kumimoji="0" lang="tr-TR"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iriş</a:t>
            </a:r>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a:t>
            </a:r>
            <a:endParaRPr lang="en-US" sz="5400" dirty="0"/>
          </a:p>
        </p:txBody>
      </p:sp>
      <p:sp>
        <p:nvSpPr>
          <p:cNvPr id="3" name="Subtitle 2">
            <a:extLst>
              <a:ext uri="{FF2B5EF4-FFF2-40B4-BE49-F238E27FC236}">
                <a16:creationId xmlns:a16="http://schemas.microsoft.com/office/drawing/2014/main" id="{FAE466CC-1051-B4FB-706D-BBA408584104}"/>
              </a:ext>
            </a:extLst>
          </p:cNvPr>
          <p:cNvSpPr>
            <a:spLocks noGrp="1"/>
          </p:cNvSpPr>
          <p:nvPr>
            <p:ph type="subTitle" idx="1"/>
          </p:nvPr>
        </p:nvSpPr>
        <p:spPr>
          <a:xfrm>
            <a:off x="591602" y="1683326"/>
            <a:ext cx="11272602" cy="3886201"/>
          </a:xfrm>
          <a:solidFill>
            <a:schemeClr val="accent4">
              <a:lumMod val="20000"/>
              <a:lumOff val="80000"/>
            </a:schemeClr>
          </a:solidFill>
        </p:spPr>
        <p:txBody>
          <a:bodyPr>
            <a:noAutofit/>
          </a:bodyPr>
          <a:lstStyle/>
          <a:p>
            <a:pPr marL="457200" indent="-457200" algn="just">
              <a:lnSpc>
                <a:spcPct val="170000"/>
              </a:lnSpc>
              <a:spcBef>
                <a:spcPts val="0"/>
              </a:spcBef>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Malignant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tumors</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may metastasize (spread to other areas of the body) and infiltrate surrounding tissues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Hakomori</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1996). </a:t>
            </a:r>
          </a:p>
          <a:p>
            <a:pPr marL="457200" indent="-457200" algn="just">
              <a:lnSpc>
                <a:spcPct val="170000"/>
              </a:lnSpc>
              <a:spcBef>
                <a:spcPts val="0"/>
              </a:spcBef>
              <a:buFont typeface="Wingdings" panose="05000000000000000000" pitchFamily="2" charset="2"/>
              <a:buChar char="§"/>
            </a:pP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cell adhesion is regulated by a number of variables, one of which is abnormal glycosphingolipids (GSLs), which contribute to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cell invasiveness and metastasis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Hakomori</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Handa</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2002).</a:t>
            </a:r>
          </a:p>
        </p:txBody>
      </p:sp>
    </p:spTree>
    <p:extLst>
      <p:ext uri="{BB962C8B-B14F-4D97-AF65-F5344CB8AC3E}">
        <p14:creationId xmlns:p14="http://schemas.microsoft.com/office/powerpoint/2010/main" val="12792263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90F01-9B56-2B24-14EB-FF53249206CA}"/>
              </a:ext>
            </a:extLst>
          </p:cNvPr>
          <p:cNvSpPr>
            <a:spLocks noGrp="1"/>
          </p:cNvSpPr>
          <p:nvPr>
            <p:ph type="ctrTitle"/>
          </p:nvPr>
        </p:nvSpPr>
        <p:spPr>
          <a:xfrm>
            <a:off x="1524000" y="149901"/>
            <a:ext cx="9144000" cy="629587"/>
          </a:xfrm>
          <a:solidFill>
            <a:schemeClr val="accent5">
              <a:lumMod val="40000"/>
              <a:lumOff val="60000"/>
            </a:schemeClr>
          </a:solidFill>
        </p:spPr>
        <p:txBody>
          <a:bodyPr>
            <a:normAutofit/>
          </a:bodyPr>
          <a:lstStyle/>
          <a:p>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Introduction (G</a:t>
            </a:r>
            <a:r>
              <a:rPr kumimoji="0" lang="tr-TR"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iriş</a:t>
            </a:r>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a:t>
            </a:r>
            <a:endParaRPr lang="en-US" sz="5400" dirty="0"/>
          </a:p>
        </p:txBody>
      </p:sp>
      <p:sp>
        <p:nvSpPr>
          <p:cNvPr id="3" name="Subtitle 2">
            <a:extLst>
              <a:ext uri="{FF2B5EF4-FFF2-40B4-BE49-F238E27FC236}">
                <a16:creationId xmlns:a16="http://schemas.microsoft.com/office/drawing/2014/main" id="{FAE466CC-1051-B4FB-706D-BBA408584104}"/>
              </a:ext>
            </a:extLst>
          </p:cNvPr>
          <p:cNvSpPr>
            <a:spLocks noGrp="1"/>
          </p:cNvSpPr>
          <p:nvPr>
            <p:ph type="subTitle" idx="1"/>
          </p:nvPr>
        </p:nvSpPr>
        <p:spPr>
          <a:xfrm>
            <a:off x="459699" y="1652154"/>
            <a:ext cx="11272602" cy="3730337"/>
          </a:xfrm>
          <a:solidFill>
            <a:schemeClr val="accent4">
              <a:lumMod val="20000"/>
              <a:lumOff val="80000"/>
            </a:schemeClr>
          </a:solidFill>
        </p:spPr>
        <p:txBody>
          <a:bodyPr>
            <a:noAutofit/>
          </a:bodyPr>
          <a:lstStyle/>
          <a:p>
            <a:pPr marL="457200" indent="-457200" algn="just">
              <a:lnSpc>
                <a:spcPct val="170000"/>
              </a:lnSpc>
              <a:spcBef>
                <a:spcPts val="0"/>
              </a:spcBef>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The clinical presentation, molecular characteristics,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behavior</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and therapeutic responses of breast cancer patients might differ widely from one another. </a:t>
            </a:r>
          </a:p>
          <a:p>
            <a:pPr marL="457200" indent="-457200" algn="just">
              <a:lnSpc>
                <a:spcPct val="170000"/>
              </a:lnSpc>
              <a:spcBef>
                <a:spcPts val="0"/>
              </a:spcBef>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To help with patient management and treatment decisions, various grading systems have been developed and recommended by international professional bodies, such as the WHO, AJCC, EU, and UK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RCPath</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(Ellis et al. 2023,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Tavassoli</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Devilee</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2003).</a:t>
            </a:r>
          </a:p>
        </p:txBody>
      </p:sp>
    </p:spTree>
    <p:extLst>
      <p:ext uri="{BB962C8B-B14F-4D97-AF65-F5344CB8AC3E}">
        <p14:creationId xmlns:p14="http://schemas.microsoft.com/office/powerpoint/2010/main" val="11604559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90F01-9B56-2B24-14EB-FF53249206CA}"/>
              </a:ext>
            </a:extLst>
          </p:cNvPr>
          <p:cNvSpPr>
            <a:spLocks noGrp="1"/>
          </p:cNvSpPr>
          <p:nvPr>
            <p:ph type="ctrTitle"/>
          </p:nvPr>
        </p:nvSpPr>
        <p:spPr>
          <a:xfrm>
            <a:off x="1524000" y="149901"/>
            <a:ext cx="9144000" cy="629587"/>
          </a:xfrm>
          <a:solidFill>
            <a:schemeClr val="accent5">
              <a:lumMod val="40000"/>
              <a:lumOff val="60000"/>
            </a:schemeClr>
          </a:solidFill>
        </p:spPr>
        <p:txBody>
          <a:bodyPr>
            <a:normAutofit/>
          </a:bodyPr>
          <a:lstStyle/>
          <a:p>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Introduction (G</a:t>
            </a:r>
            <a:r>
              <a:rPr kumimoji="0" lang="tr-TR"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iriş</a:t>
            </a:r>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a:t>
            </a:r>
            <a:endParaRPr lang="en-US" sz="5400" dirty="0"/>
          </a:p>
        </p:txBody>
      </p:sp>
      <p:sp>
        <p:nvSpPr>
          <p:cNvPr id="3" name="Subtitle 2">
            <a:extLst>
              <a:ext uri="{FF2B5EF4-FFF2-40B4-BE49-F238E27FC236}">
                <a16:creationId xmlns:a16="http://schemas.microsoft.com/office/drawing/2014/main" id="{FAE466CC-1051-B4FB-706D-BBA408584104}"/>
              </a:ext>
            </a:extLst>
          </p:cNvPr>
          <p:cNvSpPr>
            <a:spLocks noGrp="1"/>
          </p:cNvSpPr>
          <p:nvPr>
            <p:ph type="subTitle" idx="1"/>
          </p:nvPr>
        </p:nvSpPr>
        <p:spPr>
          <a:xfrm>
            <a:off x="539647" y="914399"/>
            <a:ext cx="11272602" cy="5658789"/>
          </a:xfrm>
          <a:solidFill>
            <a:schemeClr val="accent4">
              <a:lumMod val="20000"/>
              <a:lumOff val="80000"/>
            </a:schemeClr>
          </a:solidFill>
        </p:spPr>
        <p:txBody>
          <a:bodyPr>
            <a:noAutofit/>
          </a:bodyPr>
          <a:lstStyle/>
          <a:p>
            <a:pPr marL="457200" indent="-457200" algn="just">
              <a:lnSpc>
                <a:spcPct val="170000"/>
              </a:lnSpc>
              <a:spcBef>
                <a:spcPts val="0"/>
              </a:spcBef>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When it comes to female cancers, breast cancer is by far the most prevalent and deadly. (Elston and Ellis 1991) stressed the need of having accurate clinical and pathological prognostic and predictive indicators to direct patient care and improve treatment results. </a:t>
            </a:r>
          </a:p>
          <a:p>
            <a:pPr marL="457200" indent="-457200" algn="just">
              <a:lnSpc>
                <a:spcPct val="170000"/>
              </a:lnSpc>
              <a:spcBef>
                <a:spcPts val="0"/>
              </a:spcBef>
              <a:buFont typeface="Wingdings" panose="05000000000000000000" pitchFamily="2" charset="2"/>
              <a:buChar char="§"/>
            </a:pP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markers may help in cancer diagnosis, follow-up, and prognosis in a supplementary way. However, just because a person possesses a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marker does not guarantee they have cancer. Some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tumor</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markers might be raised in illnesses other than cancer (Bhatt et al. 2010). </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3780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90F01-9B56-2B24-14EB-FF53249206CA}"/>
              </a:ext>
            </a:extLst>
          </p:cNvPr>
          <p:cNvSpPr>
            <a:spLocks noGrp="1"/>
          </p:cNvSpPr>
          <p:nvPr>
            <p:ph type="ctrTitle"/>
          </p:nvPr>
        </p:nvSpPr>
        <p:spPr>
          <a:xfrm>
            <a:off x="1524000" y="149901"/>
            <a:ext cx="9144000" cy="629587"/>
          </a:xfrm>
          <a:solidFill>
            <a:schemeClr val="accent5">
              <a:lumMod val="40000"/>
              <a:lumOff val="60000"/>
            </a:schemeClr>
          </a:solidFill>
        </p:spPr>
        <p:txBody>
          <a:bodyPr>
            <a:normAutofit/>
          </a:bodyPr>
          <a:lstStyle/>
          <a:p>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Introduction (G</a:t>
            </a:r>
            <a:r>
              <a:rPr kumimoji="0" lang="tr-TR"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iriş</a:t>
            </a:r>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a:t>
            </a:r>
            <a:endParaRPr lang="en-US" sz="5400" dirty="0"/>
          </a:p>
        </p:txBody>
      </p:sp>
      <p:sp>
        <p:nvSpPr>
          <p:cNvPr id="3" name="Subtitle 2">
            <a:extLst>
              <a:ext uri="{FF2B5EF4-FFF2-40B4-BE49-F238E27FC236}">
                <a16:creationId xmlns:a16="http://schemas.microsoft.com/office/drawing/2014/main" id="{FAE466CC-1051-B4FB-706D-BBA408584104}"/>
              </a:ext>
            </a:extLst>
          </p:cNvPr>
          <p:cNvSpPr>
            <a:spLocks noGrp="1"/>
          </p:cNvSpPr>
          <p:nvPr>
            <p:ph type="subTitle" idx="1"/>
          </p:nvPr>
        </p:nvSpPr>
        <p:spPr>
          <a:xfrm>
            <a:off x="591602" y="1532658"/>
            <a:ext cx="11272602" cy="3792683"/>
          </a:xfrm>
          <a:solidFill>
            <a:schemeClr val="accent4">
              <a:lumMod val="20000"/>
              <a:lumOff val="80000"/>
            </a:schemeClr>
          </a:solidFill>
        </p:spPr>
        <p:txBody>
          <a:bodyPr>
            <a:noAutofit/>
          </a:bodyPr>
          <a:lstStyle/>
          <a:p>
            <a:pPr marL="457200" indent="-457200" algn="just">
              <a:lnSpc>
                <a:spcPct val="170000"/>
              </a:lnSpc>
              <a:spcBef>
                <a:spcPts val="0"/>
              </a:spcBef>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Transmembrane protein 73 (GP73) is localized to the Golgi apparatus and is highly expressed in epithelial cells. </a:t>
            </a:r>
          </a:p>
          <a:p>
            <a:pPr marL="457200" indent="-457200" algn="just">
              <a:lnSpc>
                <a:spcPct val="170000"/>
              </a:lnSpc>
              <a:spcBef>
                <a:spcPts val="0"/>
              </a:spcBef>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Multiple pathways have been shown in which it plays a role in the onset and progression of breast cancer, making it a helpful marker for this illness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Bammens</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et al. 2015, Tian et al. 2018).</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16344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90F01-9B56-2B24-14EB-FF53249206CA}"/>
              </a:ext>
            </a:extLst>
          </p:cNvPr>
          <p:cNvSpPr>
            <a:spLocks noGrp="1"/>
          </p:cNvSpPr>
          <p:nvPr>
            <p:ph type="ctrTitle"/>
          </p:nvPr>
        </p:nvSpPr>
        <p:spPr>
          <a:xfrm>
            <a:off x="1524000" y="149901"/>
            <a:ext cx="9144000" cy="629587"/>
          </a:xfrm>
          <a:solidFill>
            <a:schemeClr val="accent5">
              <a:lumMod val="40000"/>
              <a:lumOff val="60000"/>
            </a:schemeClr>
          </a:solidFill>
        </p:spPr>
        <p:txBody>
          <a:bodyPr>
            <a:normAutofit/>
          </a:bodyPr>
          <a:lstStyle/>
          <a:p>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Introduction (G</a:t>
            </a:r>
            <a:r>
              <a:rPr kumimoji="0" lang="tr-TR"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iriş</a:t>
            </a:r>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 </a:t>
            </a:r>
            <a:endParaRPr lang="en-US" sz="5400" dirty="0"/>
          </a:p>
        </p:txBody>
      </p:sp>
      <p:sp>
        <p:nvSpPr>
          <p:cNvPr id="3" name="Subtitle 2">
            <a:extLst>
              <a:ext uri="{FF2B5EF4-FFF2-40B4-BE49-F238E27FC236}">
                <a16:creationId xmlns:a16="http://schemas.microsoft.com/office/drawing/2014/main" id="{FAE466CC-1051-B4FB-706D-BBA408584104}"/>
              </a:ext>
            </a:extLst>
          </p:cNvPr>
          <p:cNvSpPr>
            <a:spLocks noGrp="1"/>
          </p:cNvSpPr>
          <p:nvPr>
            <p:ph type="subTitle" idx="1"/>
          </p:nvPr>
        </p:nvSpPr>
        <p:spPr>
          <a:xfrm>
            <a:off x="591602" y="1532658"/>
            <a:ext cx="11272602" cy="3792683"/>
          </a:xfrm>
          <a:solidFill>
            <a:schemeClr val="accent4">
              <a:lumMod val="20000"/>
              <a:lumOff val="80000"/>
            </a:schemeClr>
          </a:solidFill>
        </p:spPr>
        <p:txBody>
          <a:bodyPr>
            <a:noAutofit/>
          </a:bodyPr>
          <a:lstStyle/>
          <a:p>
            <a:pPr marL="457200" indent="-457200" algn="just">
              <a:lnSpc>
                <a:spcPct val="170000"/>
              </a:lnSpc>
              <a:spcBef>
                <a:spcPts val="0"/>
              </a:spcBef>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Traditional biomarkers, such as CA15-3, have high specificity for late-stage breast cancer but low sensitivity for early-stage disease. It's often used to track treatment progress and spot relapses in metastatic breast cancer. </a:t>
            </a:r>
          </a:p>
          <a:p>
            <a:pPr marL="457200" indent="-457200" algn="just">
              <a:lnSpc>
                <a:spcPct val="170000"/>
              </a:lnSpc>
              <a:spcBef>
                <a:spcPts val="0"/>
              </a:spcBef>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CA15-3 is a surface protein released from the cell by proteolytic cleavage of MUC1, which is expressed in normal and cancerous breast epithelium (Duffy 1999, Asif et al. 2016).</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2842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469FC-3ED2-3A61-2AD8-BA6A4A1481C4}"/>
              </a:ext>
            </a:extLst>
          </p:cNvPr>
          <p:cNvSpPr>
            <a:spLocks noGrp="1"/>
          </p:cNvSpPr>
          <p:nvPr>
            <p:ph type="ctrTitle"/>
          </p:nvPr>
        </p:nvSpPr>
        <p:spPr>
          <a:xfrm>
            <a:off x="1628931" y="222953"/>
            <a:ext cx="9144000" cy="586516"/>
          </a:xfrm>
          <a:solidFill>
            <a:schemeClr val="accent2">
              <a:lumMod val="40000"/>
              <a:lumOff val="60000"/>
            </a:schemeClr>
          </a:solidFill>
        </p:spPr>
        <p:txBody>
          <a:bodyPr>
            <a:normAutofit/>
          </a:bodyPr>
          <a:lstStyle/>
          <a:p>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a:t>
            </a:r>
            <a:endParaRPr lang="en-US" sz="3200" dirty="0"/>
          </a:p>
        </p:txBody>
      </p:sp>
      <p:sp>
        <p:nvSpPr>
          <p:cNvPr id="3" name="Subtitle 2">
            <a:extLst>
              <a:ext uri="{FF2B5EF4-FFF2-40B4-BE49-F238E27FC236}">
                <a16:creationId xmlns:a16="http://schemas.microsoft.com/office/drawing/2014/main" id="{3DD57DBA-7587-0590-707B-3DDECEFAD570}"/>
              </a:ext>
            </a:extLst>
          </p:cNvPr>
          <p:cNvSpPr>
            <a:spLocks noGrp="1"/>
          </p:cNvSpPr>
          <p:nvPr>
            <p:ph type="subTitle" idx="1"/>
          </p:nvPr>
        </p:nvSpPr>
        <p:spPr>
          <a:xfrm>
            <a:off x="404734" y="974360"/>
            <a:ext cx="11632368" cy="5883639"/>
          </a:xfrm>
        </p:spPr>
        <p:txBody>
          <a:bodyPr>
            <a:noAutofit/>
          </a:bodyPr>
          <a:lstStyle/>
          <a:p>
            <a:pPr marL="457200" marR="0" indent="-457200" algn="just">
              <a:lnSpc>
                <a:spcPct val="150000"/>
              </a:lnSpc>
              <a:spcBef>
                <a:spcPts val="0"/>
              </a:spcBef>
              <a:buFont typeface="Wingdings" panose="05000000000000000000" pitchFamily="2" charset="2"/>
              <a:buChar char="v"/>
            </a:pPr>
            <a:r>
              <a:rPr lang="en-GB" sz="2600" b="1" dirty="0">
                <a:effectLst/>
                <a:latin typeface="Times New Roman" panose="02020603050405020304" pitchFamily="18" charset="0"/>
                <a:ea typeface="Times New Roman" panose="02020603050405020304" pitchFamily="18" charset="0"/>
                <a:cs typeface="+mj-cs"/>
              </a:rPr>
              <a:t>3.1.2	Golgi </a:t>
            </a:r>
            <a:r>
              <a:rPr lang="en-GB" sz="2600" b="1" dirty="0" err="1">
                <a:effectLst/>
                <a:latin typeface="Times New Roman" panose="02020603050405020304" pitchFamily="18" charset="0"/>
                <a:ea typeface="Times New Roman" panose="02020603050405020304" pitchFamily="18" charset="0"/>
                <a:cs typeface="+mj-cs"/>
              </a:rPr>
              <a:t>Protien</a:t>
            </a:r>
            <a:r>
              <a:rPr lang="en-GB" sz="2600" b="1" dirty="0">
                <a:effectLst/>
                <a:latin typeface="Times New Roman" panose="02020603050405020304" pitchFamily="18" charset="0"/>
                <a:ea typeface="Times New Roman" panose="02020603050405020304" pitchFamily="18" charset="0"/>
                <a:cs typeface="+mj-cs"/>
              </a:rPr>
              <a:t> 73</a:t>
            </a:r>
          </a:p>
          <a:p>
            <a:pPr marL="457200" marR="0" indent="-457200" algn="just">
              <a:lnSpc>
                <a:spcPct val="150000"/>
              </a:lnSpc>
              <a:spcBef>
                <a:spcPts val="0"/>
              </a:spcBef>
              <a:buFont typeface="Wingdings" panose="05000000000000000000" pitchFamily="2" charset="2"/>
              <a:buChar char="v"/>
            </a:pPr>
            <a:r>
              <a:rPr lang="en-GB" sz="2600" dirty="0">
                <a:effectLst/>
                <a:latin typeface="Times New Roman" panose="02020603050405020304" pitchFamily="18" charset="0"/>
                <a:ea typeface="Times New Roman" panose="02020603050405020304" pitchFamily="18" charset="0"/>
                <a:cs typeface="+mj-cs"/>
              </a:rPr>
              <a:t>Principle: This kit is designed to determine the concentration of Human GP-73 in a given sample by using a microtiter plate coated with a solid-phase antibody that was created by adding GP-73 to the wells of the plate. The GP-73 antibody and </a:t>
            </a:r>
            <a:r>
              <a:rPr lang="en-GB" sz="2600" dirty="0" err="1">
                <a:effectLst/>
                <a:latin typeface="Times New Roman" panose="02020603050405020304" pitchFamily="18" charset="0"/>
                <a:ea typeface="Times New Roman" panose="02020603050405020304" pitchFamily="18" charset="0"/>
                <a:cs typeface="+mj-cs"/>
              </a:rPr>
              <a:t>labeled</a:t>
            </a:r>
            <a:r>
              <a:rPr lang="en-GB" sz="2600" dirty="0">
                <a:effectLst/>
                <a:latin typeface="Times New Roman" panose="02020603050405020304" pitchFamily="18" charset="0"/>
                <a:ea typeface="Times New Roman" panose="02020603050405020304" pitchFamily="18" charset="0"/>
                <a:cs typeface="+mj-cs"/>
              </a:rPr>
              <a:t> HRP are mixed together to form an antigen-antibody-enzyme complex; after washing, the TMB substrate solution is added; the substrate turns blue when </a:t>
            </a:r>
            <a:r>
              <a:rPr lang="en-GB" sz="2600" dirty="0" err="1">
                <a:effectLst/>
                <a:latin typeface="Times New Roman" panose="02020603050405020304" pitchFamily="18" charset="0"/>
                <a:ea typeface="Times New Roman" panose="02020603050405020304" pitchFamily="18" charset="0"/>
                <a:cs typeface="+mj-cs"/>
              </a:rPr>
              <a:t>catalyzed</a:t>
            </a:r>
            <a:r>
              <a:rPr lang="en-GB" sz="2600" dirty="0">
                <a:effectLst/>
                <a:latin typeface="Times New Roman" panose="02020603050405020304" pitchFamily="18" charset="0"/>
                <a:ea typeface="Times New Roman" panose="02020603050405020304" pitchFamily="18" charset="0"/>
                <a:cs typeface="+mj-cs"/>
              </a:rPr>
              <a:t> by the HRP enzyme; the reaction is stopped with a stop solution; and the resulting </a:t>
            </a:r>
            <a:r>
              <a:rPr lang="en-GB" sz="2600" dirty="0" err="1">
                <a:effectLst/>
                <a:latin typeface="Times New Roman" panose="02020603050405020304" pitchFamily="18" charset="0"/>
                <a:ea typeface="Times New Roman" panose="02020603050405020304" pitchFamily="18" charset="0"/>
                <a:cs typeface="+mj-cs"/>
              </a:rPr>
              <a:t>color</a:t>
            </a:r>
            <a:r>
              <a:rPr lang="en-GB" sz="2600" dirty="0">
                <a:effectLst/>
                <a:latin typeface="Times New Roman" panose="02020603050405020304" pitchFamily="18" charset="0"/>
                <a:ea typeface="Times New Roman" panose="02020603050405020304" pitchFamily="18" charset="0"/>
                <a:cs typeface="+mj-cs"/>
              </a:rPr>
              <a:t> change is measured at 450 nm.  After comparing sample and standard absorbance values (O.D.), we may calculate the concentration of GP-73 in the samples.</a:t>
            </a:r>
          </a:p>
        </p:txBody>
      </p:sp>
    </p:spTree>
    <p:extLst>
      <p:ext uri="{BB962C8B-B14F-4D97-AF65-F5344CB8AC3E}">
        <p14:creationId xmlns:p14="http://schemas.microsoft.com/office/powerpoint/2010/main" val="42929028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469FC-3ED2-3A61-2AD8-BA6A4A1481C4}"/>
              </a:ext>
            </a:extLst>
          </p:cNvPr>
          <p:cNvSpPr>
            <a:spLocks noGrp="1"/>
          </p:cNvSpPr>
          <p:nvPr>
            <p:ph type="ctrTitle"/>
          </p:nvPr>
        </p:nvSpPr>
        <p:spPr>
          <a:xfrm>
            <a:off x="1628931" y="222953"/>
            <a:ext cx="9144000" cy="586516"/>
          </a:xfrm>
          <a:solidFill>
            <a:schemeClr val="accent2">
              <a:lumMod val="40000"/>
              <a:lumOff val="60000"/>
            </a:schemeClr>
          </a:solidFill>
        </p:spPr>
        <p:txBody>
          <a:bodyPr>
            <a:normAutofit/>
          </a:bodyPr>
          <a:lstStyle/>
          <a:p>
            <a:r>
              <a:rPr kumimoji="0" lang="en-US" sz="3200" b="1" i="0" u="none" strike="noStrike" kern="1200" cap="none" spc="0" normalizeH="0" baseline="0" noProof="0" dirty="0">
                <a:ln w="3175" cmpd="sng">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Material and Method </a:t>
            </a:r>
            <a:endParaRPr lang="en-US" sz="3200" dirty="0"/>
          </a:p>
        </p:txBody>
      </p:sp>
      <p:sp>
        <p:nvSpPr>
          <p:cNvPr id="3" name="Subtitle 2">
            <a:extLst>
              <a:ext uri="{FF2B5EF4-FFF2-40B4-BE49-F238E27FC236}">
                <a16:creationId xmlns:a16="http://schemas.microsoft.com/office/drawing/2014/main" id="{3DD57DBA-7587-0590-707B-3DDECEFAD570}"/>
              </a:ext>
            </a:extLst>
          </p:cNvPr>
          <p:cNvSpPr>
            <a:spLocks noGrp="1"/>
          </p:cNvSpPr>
          <p:nvPr>
            <p:ph type="subTitle" idx="1"/>
          </p:nvPr>
        </p:nvSpPr>
        <p:spPr>
          <a:xfrm>
            <a:off x="0" y="1213351"/>
            <a:ext cx="12037102" cy="5343313"/>
          </a:xfrm>
        </p:spPr>
        <p:txBody>
          <a:bodyPr>
            <a:noAutofit/>
          </a:bodyPr>
          <a:lstStyle/>
          <a:p>
            <a:pPr marL="457200" marR="0" indent="-457200" algn="just">
              <a:lnSpc>
                <a:spcPct val="100000"/>
              </a:lnSpc>
              <a:spcBef>
                <a:spcPts val="0"/>
              </a:spcBef>
              <a:buFont typeface="Wingdings" panose="05000000000000000000" pitchFamily="2" charset="2"/>
              <a:buChar char="v"/>
            </a:pPr>
            <a:r>
              <a:rPr lang="en-GB" sz="2600" b="1" dirty="0">
                <a:effectLst/>
                <a:latin typeface="Times New Roman" panose="02020603050405020304" pitchFamily="18" charset="0"/>
                <a:ea typeface="Times New Roman" panose="02020603050405020304" pitchFamily="18" charset="0"/>
                <a:cs typeface="+mj-cs"/>
              </a:rPr>
              <a:t>CA15-3 ELISA KIT, </a:t>
            </a:r>
            <a:r>
              <a:rPr lang="en-GB" sz="2600" dirty="0">
                <a:effectLst/>
                <a:latin typeface="Times New Roman" panose="02020603050405020304" pitchFamily="18" charset="0"/>
                <a:ea typeface="Times New Roman" panose="02020603050405020304" pitchFamily="18" charset="0"/>
                <a:cs typeface="+mj-cs"/>
              </a:rPr>
              <a:t>Principle: </a:t>
            </a:r>
          </a:p>
          <a:p>
            <a:pPr marL="457200" marR="0" indent="-457200" algn="just">
              <a:lnSpc>
                <a:spcPct val="100000"/>
              </a:lnSpc>
              <a:spcBef>
                <a:spcPts val="0"/>
              </a:spcBef>
              <a:buFont typeface="Wingdings" panose="05000000000000000000" pitchFamily="2" charset="2"/>
              <a:buChar char="v"/>
            </a:pPr>
            <a:r>
              <a:rPr lang="en-GB" sz="2600" dirty="0">
                <a:effectLst/>
                <a:latin typeface="Times New Roman" panose="02020603050405020304" pitchFamily="18" charset="0"/>
                <a:ea typeface="Times New Roman" panose="02020603050405020304" pitchFamily="18" charset="0"/>
                <a:cs typeface="+mj-cs"/>
              </a:rPr>
              <a:t>The CA15-3 ELISA is a modified version of a solid phase sequential sandwich ELISA. Streptavidin-coated wells are used to add samples and biotinylated monoclonal antibody. </a:t>
            </a:r>
          </a:p>
          <a:p>
            <a:pPr marL="457200" marR="0" indent="-457200" algn="just">
              <a:lnSpc>
                <a:spcPct val="100000"/>
              </a:lnSpc>
              <a:spcBef>
                <a:spcPts val="0"/>
              </a:spcBef>
              <a:buFont typeface="Wingdings" panose="05000000000000000000" pitchFamily="2" charset="2"/>
              <a:buChar char="v"/>
            </a:pPr>
            <a:r>
              <a:rPr lang="en-GB" sz="2600" dirty="0">
                <a:effectLst/>
                <a:latin typeface="Times New Roman" panose="02020603050405020304" pitchFamily="18" charset="0"/>
                <a:ea typeface="Times New Roman" panose="02020603050405020304" pitchFamily="18" charset="0"/>
                <a:cs typeface="+mj-cs"/>
              </a:rPr>
              <a:t>Biotinylated capture antibody binds CA15-3 from patient sample. At the same time, the biotinylated antibody binds to the streptavidin-coated plate. After washing, the trapped CA15-3 is sandwiched between two layers of anti-CA15-3-HRP enzyme conjugate. </a:t>
            </a:r>
          </a:p>
          <a:p>
            <a:pPr marL="457200" marR="0" indent="-457200" algn="just">
              <a:lnSpc>
                <a:spcPct val="100000"/>
              </a:lnSpc>
              <a:spcBef>
                <a:spcPts val="0"/>
              </a:spcBef>
              <a:buFont typeface="Wingdings" panose="05000000000000000000" pitchFamily="2" charset="2"/>
              <a:buChar char="v"/>
            </a:pPr>
            <a:r>
              <a:rPr lang="en-GB" sz="2600" dirty="0">
                <a:effectLst/>
                <a:latin typeface="Times New Roman" panose="02020603050405020304" pitchFamily="18" charset="0"/>
                <a:ea typeface="Times New Roman" panose="02020603050405020304" pitchFamily="18" charset="0"/>
                <a:cs typeface="+mj-cs"/>
              </a:rPr>
              <a:t>Washing removes unbound antibodies. When the TMB substrate is introduced, a bluish hue is produced. The intensity of the resulting </a:t>
            </a:r>
            <a:r>
              <a:rPr lang="en-GB" sz="2600" dirty="0" err="1">
                <a:effectLst/>
                <a:latin typeface="Times New Roman" panose="02020603050405020304" pitchFamily="18" charset="0"/>
                <a:ea typeface="Times New Roman" panose="02020603050405020304" pitchFamily="18" charset="0"/>
                <a:cs typeface="+mj-cs"/>
              </a:rPr>
              <a:t>color</a:t>
            </a:r>
            <a:r>
              <a:rPr lang="en-GB" sz="2600" dirty="0">
                <a:effectLst/>
                <a:latin typeface="Times New Roman" panose="02020603050405020304" pitchFamily="18" charset="0"/>
                <a:ea typeface="Times New Roman" panose="02020603050405020304" pitchFamily="18" charset="0"/>
                <a:cs typeface="+mj-cs"/>
              </a:rPr>
              <a:t> is related to the CA15-3 concentration. The concentration of CA15-3 is shown as a function of </a:t>
            </a:r>
            <a:r>
              <a:rPr lang="en-GB" sz="2600" dirty="0" err="1">
                <a:effectLst/>
                <a:latin typeface="Times New Roman" panose="02020603050405020304" pitchFamily="18" charset="0"/>
                <a:ea typeface="Times New Roman" panose="02020603050405020304" pitchFamily="18" charset="0"/>
                <a:cs typeface="+mj-cs"/>
              </a:rPr>
              <a:t>color</a:t>
            </a:r>
            <a:r>
              <a:rPr lang="en-GB" sz="2600" dirty="0">
                <a:effectLst/>
                <a:latin typeface="Times New Roman" panose="02020603050405020304" pitchFamily="18" charset="0"/>
                <a:ea typeface="Times New Roman" panose="02020603050405020304" pitchFamily="18" charset="0"/>
                <a:cs typeface="+mj-cs"/>
              </a:rPr>
              <a:t> intensity on a standard curve.</a:t>
            </a:r>
          </a:p>
          <a:p>
            <a:pPr marL="457200" marR="0" indent="-457200" algn="just">
              <a:lnSpc>
                <a:spcPct val="100000"/>
              </a:lnSpc>
              <a:spcBef>
                <a:spcPts val="0"/>
              </a:spcBef>
              <a:buFont typeface="Wingdings" panose="05000000000000000000" pitchFamily="2" charset="2"/>
              <a:buChar char="v"/>
            </a:pPr>
            <a:endParaRPr lang="en-GB" sz="2600" b="1" dirty="0">
              <a:effectLst/>
              <a:latin typeface="Times New Roman" panose="02020603050405020304" pitchFamily="18" charset="0"/>
              <a:ea typeface="Times New Roman" panose="02020603050405020304" pitchFamily="18" charset="0"/>
              <a:cs typeface="+mj-cs"/>
            </a:endParaRPr>
          </a:p>
        </p:txBody>
      </p:sp>
    </p:spTree>
    <p:extLst>
      <p:ext uri="{BB962C8B-B14F-4D97-AF65-F5344CB8AC3E}">
        <p14:creationId xmlns:p14="http://schemas.microsoft.com/office/powerpoint/2010/main" val="8654728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7125</TotalTime>
  <Words>2435</Words>
  <Application>Microsoft Office PowerPoint</Application>
  <PresentationFormat>Widescreen</PresentationFormat>
  <Paragraphs>366</Paragraphs>
  <Slides>19</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Investigation of Golgi protein concentration and ca15- 3 tumor marker in women with breast cancer</vt:lpstr>
      <vt:lpstr>The aim of study (Çalışmanın Amacı)</vt:lpstr>
      <vt:lpstr>Introduction (Giriş) </vt:lpstr>
      <vt:lpstr>Introduction (Giriş) </vt:lpstr>
      <vt:lpstr>Introduction (Giriş) </vt:lpstr>
      <vt:lpstr>Introduction (Giriş) </vt:lpstr>
      <vt:lpstr>Introduction (Giriş) </vt:lpstr>
      <vt:lpstr>Material and Method </vt:lpstr>
      <vt:lpstr>Material and Method </vt:lpstr>
      <vt:lpstr>RESULTS AND DISCUSSION</vt:lpstr>
      <vt:lpstr>RESULTS AND DISCUSSION - AGE</vt:lpstr>
      <vt:lpstr>RESULTS AND DISCUSSION - FAMILY HISTORY </vt:lpstr>
      <vt:lpstr>RESULTS AND DISCUSSION - SOCIAL STATUS </vt:lpstr>
      <vt:lpstr>RESULTS AND DISCUSSION - SOCIAL STATUS </vt:lpstr>
      <vt:lpstr>RESULTS AND DISCUSSION - Ca15 -3</vt:lpstr>
      <vt:lpstr>RESULTS AND DISCUSSION - GOLGI PROTEIN 73</vt:lpstr>
      <vt:lpstr> Conclusion</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THE ROLE OF BETA-TRACE PROTEIN AND CYSTATIN-C AS A BIOMARKERS WITH SOME BIOCHEMICAL VARIABLES IN THE EARLY DETECTION OF TYPE 2 DIABETIC NEPHROPATHY</dc:title>
  <dc:creator>KAMAL AL-DEEN</dc:creator>
  <cp:lastModifiedBy>HUSSEIN NAYYEF</cp:lastModifiedBy>
  <cp:revision>53</cp:revision>
  <dcterms:created xsi:type="dcterms:W3CDTF">2023-10-03T15:22:21Z</dcterms:created>
  <dcterms:modified xsi:type="dcterms:W3CDTF">2023-12-15T08:40:57Z</dcterms:modified>
</cp:coreProperties>
</file>