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63" r:id="rId3"/>
  </p:sldMasterIdLst>
  <p:notesMasterIdLst>
    <p:notesMasterId r:id="rId35"/>
  </p:notesMasterIdLst>
  <p:sldIdLst>
    <p:sldId id="350" r:id="rId4"/>
    <p:sldId id="332" r:id="rId5"/>
    <p:sldId id="333" r:id="rId6"/>
    <p:sldId id="334" r:id="rId7"/>
    <p:sldId id="380" r:id="rId8"/>
    <p:sldId id="335" r:id="rId9"/>
    <p:sldId id="336" r:id="rId10"/>
    <p:sldId id="340" r:id="rId11"/>
    <p:sldId id="372" r:id="rId12"/>
    <p:sldId id="316" r:id="rId13"/>
    <p:sldId id="345" r:id="rId14"/>
    <p:sldId id="346" r:id="rId15"/>
    <p:sldId id="347" r:id="rId16"/>
    <p:sldId id="344" r:id="rId17"/>
    <p:sldId id="348" r:id="rId18"/>
    <p:sldId id="349" r:id="rId19"/>
    <p:sldId id="352" r:id="rId20"/>
    <p:sldId id="353" r:id="rId21"/>
    <p:sldId id="369" r:id="rId22"/>
    <p:sldId id="358" r:id="rId23"/>
    <p:sldId id="373" r:id="rId24"/>
    <p:sldId id="370" r:id="rId25"/>
    <p:sldId id="359" r:id="rId26"/>
    <p:sldId id="377" r:id="rId27"/>
    <p:sldId id="284" r:id="rId28"/>
    <p:sldId id="371" r:id="rId29"/>
    <p:sldId id="327" r:id="rId30"/>
    <p:sldId id="382" r:id="rId31"/>
    <p:sldId id="376" r:id="rId32"/>
    <p:sldId id="379" r:id="rId33"/>
    <p:sldId id="383" r:id="rId34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050"/>
    <a:srgbClr val="680000"/>
    <a:srgbClr val="000000"/>
    <a:srgbClr val="002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-2274" y="-13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BB175-30B2-483E-9F8A-00125FA5935F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B498F-BC8E-40B7-91B3-52EA3133C5D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129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6465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592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592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826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826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826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789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2511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25E8A-BE2E-49EA-8DA5-D23026B218BF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646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2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23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01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540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24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05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49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34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8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651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19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0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55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>
                <a:solidFill>
                  <a:prstClr val="black"/>
                </a:solidFill>
              </a:rPr>
              <a:pPr/>
              <a:t>5.10.2022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9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56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745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359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16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8110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076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EA78D-BBC8-4F09-98D0-14B4E752A809}" type="datetimeFigureOut">
              <a:rPr lang="tr-TR" smtClean="0"/>
              <a:t>5.10.2022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6120-E7B6-4149-B347-3F06996BF8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27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060050"/>
            </a:gs>
            <a:gs pos="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7 Düz Bağlayıcı"/>
          <p:cNvCxnSpPr/>
          <p:nvPr userDrawn="1"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pic>
        <p:nvPicPr>
          <p:cNvPr id="14" name="Resim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b="13465"/>
          <a:stretch/>
        </p:blipFill>
        <p:spPr>
          <a:xfrm>
            <a:off x="0" y="-277067"/>
            <a:ext cx="6540500" cy="71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9942" r="50212" b="3501"/>
          <a:stretch/>
        </p:blipFill>
        <p:spPr>
          <a:xfrm>
            <a:off x="682171" y="3526314"/>
            <a:ext cx="3222172" cy="319314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1280" r="49586" b="49835"/>
          <a:stretch/>
        </p:blipFill>
        <p:spPr>
          <a:xfrm>
            <a:off x="4542970" y="0"/>
            <a:ext cx="3294744" cy="33528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2" t="50154" r="3810" b="3289"/>
          <a:stretch/>
        </p:blipFill>
        <p:spPr>
          <a:xfrm>
            <a:off x="4615542" y="3453085"/>
            <a:ext cx="3222172" cy="319314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4" t="4232" r="3598" b="49211"/>
          <a:stretch/>
        </p:blipFill>
        <p:spPr>
          <a:xfrm>
            <a:off x="8548913" y="3467597"/>
            <a:ext cx="3222172" cy="31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3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9942" r="50212" b="3501"/>
          <a:stretch/>
        </p:blipFill>
        <p:spPr>
          <a:xfrm>
            <a:off x="682171" y="3526314"/>
            <a:ext cx="3222172" cy="319314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1280" r="49586" b="49835"/>
          <a:stretch/>
        </p:blipFill>
        <p:spPr>
          <a:xfrm>
            <a:off x="4542970" y="0"/>
            <a:ext cx="3294744" cy="33528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2" t="50154" r="3810" b="3289"/>
          <a:stretch/>
        </p:blipFill>
        <p:spPr>
          <a:xfrm>
            <a:off x="4615542" y="3453085"/>
            <a:ext cx="3222172" cy="319314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4" t="4232" r="3598" b="49211"/>
          <a:stretch/>
        </p:blipFill>
        <p:spPr>
          <a:xfrm>
            <a:off x="8548913" y="3467597"/>
            <a:ext cx="3222172" cy="31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8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mGrid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pic>
        <p:nvPicPr>
          <p:cNvPr id="1026" name="Picture 2" descr="E:\DENİZ PEM TANITIM\LOGOLAR VE ARMALAR V.B\Koruma Dairesi Log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26" y="2064608"/>
            <a:ext cx="2556081" cy="255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ENİZ PEM TANITIM\LOGOLAR VE ARMALAR V.B\123213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49" y="284137"/>
            <a:ext cx="3040046" cy="425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ENİZ PEM TANITIM\LOGOLAR VE ARMALAR V.B\OKUL-LOGOSU yen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89" y="2064607"/>
            <a:ext cx="2557729" cy="255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5356266" y="4867295"/>
            <a:ext cx="57964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Kurbağa Adamlar ve</a:t>
            </a:r>
          </a:p>
          <a:p>
            <a:pPr algn="ctr"/>
            <a:r>
              <a:rPr lang="tr-TR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Teknolojik Gelişmeler</a:t>
            </a:r>
            <a:endParaRPr lang="tr-TR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0" y="249631"/>
            <a:ext cx="3815236" cy="635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6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5" y="1193412"/>
            <a:ext cx="11800582" cy="519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37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7" y="1781250"/>
            <a:ext cx="5276531" cy="395739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47" y="1781250"/>
            <a:ext cx="5276531" cy="3957398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2344326" y="1344589"/>
            <a:ext cx="685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Onun için sınırları zorlayacak bir eğitim ve çaba göstermeleri gerekecek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7" y="1450092"/>
            <a:ext cx="5794520" cy="4345890"/>
          </a:xfrm>
          <a:prstGeom prst="rect">
            <a:avLst/>
          </a:prstGeom>
        </p:spPr>
      </p:pic>
      <p:pic>
        <p:nvPicPr>
          <p:cNvPr id="3074" name="Picture 2" descr="E:\KURBAĞA ADAM KURS FOTO\KURBAĞA ADAM 2020 1.Dönem\NİKON\DSC_00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2"/>
          <a:stretch/>
        </p:blipFill>
        <p:spPr bwMode="auto">
          <a:xfrm>
            <a:off x="6559454" y="1820414"/>
            <a:ext cx="5486903" cy="36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6" y="1530976"/>
            <a:ext cx="5736353" cy="430226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0975"/>
            <a:ext cx="5701631" cy="430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7" y="1576215"/>
            <a:ext cx="5612972" cy="420972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16" y="1576215"/>
            <a:ext cx="5612971" cy="42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6083149" y="1645118"/>
            <a:ext cx="5827516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buFont typeface="Wingdings" panose="05000000000000000000" pitchFamily="2" charset="2"/>
              <a:buChar char="v"/>
              <a:defRPr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indent="0">
              <a:buNone/>
            </a:pPr>
            <a:r>
              <a:rPr lang="tr-TR" sz="3600" dirty="0" smtClean="0"/>
              <a:t>Kursun </a:t>
            </a:r>
            <a:r>
              <a:rPr lang="tr-TR" sz="3600" dirty="0"/>
              <a:t>tamamlanması ile birlikte artık her türlü su ortamında görev yapmaya hazır olan Kurbağa Adamlar görevin niteliğine göre ; </a:t>
            </a:r>
          </a:p>
        </p:txBody>
      </p:sp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5996223" y="630121"/>
            <a:ext cx="619577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buFont typeface="Wingdings" panose="05000000000000000000" pitchFamily="2" charset="2"/>
              <a:buChar char="v"/>
              <a:defRPr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indent="0">
              <a:buNone/>
            </a:pPr>
            <a:r>
              <a:rPr lang="tr-TR" sz="3200" dirty="0"/>
              <a:t>Satıhtan </a:t>
            </a:r>
            <a:r>
              <a:rPr lang="tr-TR" sz="3200" dirty="0" err="1"/>
              <a:t>İkmalli</a:t>
            </a:r>
            <a:r>
              <a:rPr lang="tr-TR" sz="3200" dirty="0"/>
              <a:t> Dalış Sistemlerini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3"/>
          <a:stretch/>
        </p:blipFill>
        <p:spPr>
          <a:xfrm>
            <a:off x="3720476" y="1473852"/>
            <a:ext cx="8113480" cy="48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9" y="2069749"/>
            <a:ext cx="6293725" cy="409836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04" y="2069749"/>
            <a:ext cx="4299982" cy="409836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996223" y="630121"/>
            <a:ext cx="619577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buFont typeface="Wingdings" panose="05000000000000000000" pitchFamily="2" charset="2"/>
              <a:buChar char="v"/>
              <a:defRPr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indent="0">
              <a:buNone/>
            </a:pPr>
            <a:r>
              <a:rPr lang="tr-TR" sz="3200" dirty="0" smtClean="0"/>
              <a:t>Satıhtan </a:t>
            </a:r>
            <a:r>
              <a:rPr lang="tr-TR" sz="3200" dirty="0" err="1" smtClean="0"/>
              <a:t>İkmalli</a:t>
            </a:r>
            <a:r>
              <a:rPr lang="tr-TR" sz="3200" dirty="0" smtClean="0"/>
              <a:t> Dalış Sistemlerini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50934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6213937" y="604997"/>
            <a:ext cx="47159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indent="0">
              <a:buFont typeface="Wingdings" panose="05000000000000000000" pitchFamily="2" charset="2"/>
              <a:buNone/>
              <a:defRPr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tr-TR" dirty="0"/>
              <a:t>Nitroks Dalış Sistemlerini,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7965" y="2517491"/>
            <a:ext cx="4619435" cy="321945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32" y="1817499"/>
            <a:ext cx="7991051" cy="46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6309569" y="515416"/>
            <a:ext cx="47159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indent="0">
              <a:buFont typeface="Wingdings" panose="05000000000000000000" pitchFamily="2" charset="2"/>
              <a:buNone/>
              <a:defRPr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tr-TR" dirty="0"/>
              <a:t>Nitroks Dalış Sistemlerini,</a:t>
            </a:r>
          </a:p>
        </p:txBody>
      </p:sp>
      <p:pic>
        <p:nvPicPr>
          <p:cNvPr id="4098" name="Picture 2" descr="E:\10.06.2022\nitroks\DSC_0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56" y="1817497"/>
            <a:ext cx="6717423" cy="447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10.06.2022\nitroks\DSC_04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93636" y="2563878"/>
            <a:ext cx="4478284" cy="29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4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Dikdörtgen 1"/>
          <p:cNvSpPr/>
          <p:nvPr/>
        </p:nvSpPr>
        <p:spPr>
          <a:xfrm>
            <a:off x="5706708" y="1914775"/>
            <a:ext cx="6173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Kurbağa Adam Kimdir?</a:t>
            </a:r>
          </a:p>
        </p:txBody>
      </p:sp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5656375" y="457885"/>
            <a:ext cx="565674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indent="0">
              <a:buFont typeface="Wingdings" panose="05000000000000000000" pitchFamily="2" charset="2"/>
              <a:buNone/>
              <a:defRPr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tr-TR" dirty="0"/>
              <a:t>Kapalı Devre Dalış Sistemlerini,</a:t>
            </a:r>
          </a:p>
        </p:txBody>
      </p:sp>
      <p:pic>
        <p:nvPicPr>
          <p:cNvPr id="5122" name="Picture 2" descr="C:\Users\kemal\Desktop\Kurbagaadam sunum resimler\WhatsApp Image 2022-10-03 at 16.19.1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7" y="2117510"/>
            <a:ext cx="5924785" cy="39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07" y="2117510"/>
            <a:ext cx="4512052" cy="39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5779769" y="644633"/>
            <a:ext cx="562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Kapalı Devre Dalış 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Sistemlerini</a:t>
            </a:r>
            <a:r>
              <a:rPr lang="tr-TR" sz="2400" dirty="0" smtClean="0"/>
              <a:t>,</a:t>
            </a:r>
            <a:endParaRPr lang="tr-TR" sz="2400" dirty="0"/>
          </a:p>
        </p:txBody>
      </p:sp>
      <p:sp>
        <p:nvSpPr>
          <p:cNvPr id="3" name="Dikdörtgen 2"/>
          <p:cNvSpPr/>
          <p:nvPr/>
        </p:nvSpPr>
        <p:spPr>
          <a:xfrm>
            <a:off x="7024912" y="2376838"/>
            <a:ext cx="49423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E.G.M.</a:t>
            </a:r>
          </a:p>
          <a:p>
            <a:pPr lvl="0"/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Kapalı 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Devre Dalış Hizmetleri Yönergesi </a:t>
            </a: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derinlik 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limiti kapalı devre dalış sistemi ve karışım 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gaz (</a:t>
            </a:r>
            <a:r>
              <a:rPr lang="tr-TR" sz="3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Helyoks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 </a:t>
            </a: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için 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91 metre </a:t>
            </a:r>
            <a:r>
              <a:rPr lang="tr-TR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dir</a:t>
            </a:r>
            <a:endParaRPr lang="tr-TR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3136966" y="116632"/>
            <a:ext cx="565674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indent="0">
              <a:buFont typeface="Wingdings" panose="05000000000000000000" pitchFamily="2" charset="2"/>
              <a:buNone/>
              <a:defRPr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tr-TR" sz="2800" dirty="0"/>
              <a:t>Kapalı Devre Dalış Sistemlerini,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69" y="639852"/>
            <a:ext cx="5813910" cy="271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477" y="3088011"/>
            <a:ext cx="6088063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7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5849257" y="116632"/>
            <a:ext cx="634274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indent="0">
              <a:buFont typeface="Wingdings" panose="05000000000000000000" pitchFamily="2" charset="2"/>
              <a:buNone/>
              <a:defRPr sz="32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tr-TR" dirty="0" smtClean="0"/>
              <a:t>Sualtı Görüntüleme Cihazlarını  </a:t>
            </a:r>
            <a:endParaRPr lang="tr-TR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dirty="0"/>
              <a:t>(</a:t>
            </a:r>
            <a:r>
              <a:rPr lang="tr-TR" dirty="0" err="1"/>
              <a:t>Remotely</a:t>
            </a:r>
            <a:r>
              <a:rPr lang="tr-TR" dirty="0"/>
              <a:t> </a:t>
            </a:r>
            <a:r>
              <a:rPr lang="tr-TR" dirty="0" err="1" smtClean="0"/>
              <a:t>Operated</a:t>
            </a:r>
            <a:r>
              <a:rPr lang="tr-TR" dirty="0" smtClean="0"/>
              <a:t> </a:t>
            </a:r>
            <a:r>
              <a:rPr lang="tr-TR" dirty="0" err="1" smtClean="0"/>
              <a:t>Vehicle</a:t>
            </a:r>
            <a:r>
              <a:rPr lang="tr-TR" dirty="0" smtClean="0"/>
              <a:t>)</a:t>
            </a:r>
            <a:endParaRPr lang="tr-TR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dirty="0" smtClean="0"/>
              <a:t>(</a:t>
            </a:r>
            <a:r>
              <a:rPr lang="tr-TR" dirty="0" err="1" smtClean="0"/>
              <a:t>Tow</a:t>
            </a:r>
            <a:r>
              <a:rPr lang="tr-TR" dirty="0" smtClean="0"/>
              <a:t> </a:t>
            </a:r>
            <a:r>
              <a:rPr lang="tr-TR" dirty="0" err="1" smtClean="0"/>
              <a:t>Fish</a:t>
            </a:r>
            <a:r>
              <a:rPr lang="tr-TR" dirty="0" smtClean="0"/>
              <a:t> Side </a:t>
            </a:r>
            <a:r>
              <a:rPr lang="tr-TR" dirty="0" err="1" smtClean="0"/>
              <a:t>Scan</a:t>
            </a:r>
            <a:r>
              <a:rPr lang="tr-TR" dirty="0" smtClean="0"/>
              <a:t> Sonar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6" y="1817500"/>
            <a:ext cx="6107435" cy="428311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5" y="1817500"/>
            <a:ext cx="4963887" cy="4283118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323460" y="6138141"/>
            <a:ext cx="11302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Sualtında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icra edilecek görevlerde ve eğitimlerde 200 metre derinliğe kadar ulaşılabilmesi amacıyla ihtiyaç duyulan ROV cihazının 26.02.2020 tarihinde ihalesi gerçekleştirilmiştir.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1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" name="Dikdörtgen 6"/>
          <p:cNvSpPr/>
          <p:nvPr/>
        </p:nvSpPr>
        <p:spPr>
          <a:xfrm>
            <a:off x="6604000" y="2290759"/>
            <a:ext cx="49975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 smtClean="0">
                <a:cs typeface="Times New Roman" panose="02020603050405020304" pitchFamily="18" charset="0"/>
              </a:rPr>
              <a:t>	</a:t>
            </a: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Tüm bu teknik cihaz ve sistemleri kullanabilir şekilde eğitim almaktadır</a:t>
            </a:r>
            <a:endParaRPr lang="tr-TR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9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4913084" y="506002"/>
            <a:ext cx="7184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ÇANAKKALE DENİZ PEM EĞİTİM 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GEMİSİ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023429" y="1235920"/>
            <a:ext cx="607422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Eğitim Gemisi</a:t>
            </a:r>
          </a:p>
          <a:p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25 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metre </a:t>
            </a: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boyunda,</a:t>
            </a:r>
          </a:p>
          <a:p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 kişilik eğitim salonu 1250 beygir gücünde çift motor </a:t>
            </a:r>
          </a:p>
          <a:p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 </a:t>
            </a:r>
            <a:r>
              <a:rPr lang="tr-TR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knot</a:t>
            </a: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azami hız </a:t>
            </a:r>
          </a:p>
          <a:p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Son teknoloji Seyir sistemleri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Radar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Sonar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 adet Dümen Konsolu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Baş itici pervane(</a:t>
            </a:r>
            <a:r>
              <a:rPr lang="tr-TR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Bow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tr-TR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Truster</a:t>
            </a:r>
            <a:r>
              <a:rPr lang="tr-TR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</a:t>
            </a:r>
            <a:r>
              <a:rPr 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		 	</a:t>
            </a:r>
          </a:p>
        </p:txBody>
      </p:sp>
    </p:spTree>
    <p:extLst>
      <p:ext uri="{BB962C8B-B14F-4D97-AF65-F5344CB8AC3E}">
        <p14:creationId xmlns:p14="http://schemas.microsoft.com/office/powerpoint/2010/main" val="185330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5094515" y="472232"/>
            <a:ext cx="7097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ÇANAKKALE DENİZ PEM EĞİTİM 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GEMİSİ</a:t>
            </a:r>
          </a:p>
        </p:txBody>
      </p:sp>
      <p:sp>
        <p:nvSpPr>
          <p:cNvPr id="3" name="Dikdörtgen 2"/>
          <p:cNvSpPr/>
          <p:nvPr/>
        </p:nvSpPr>
        <p:spPr>
          <a:xfrm>
            <a:off x="762000" y="2530104"/>
            <a:ext cx="1057871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tr-T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tr-T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4" y="2121500"/>
            <a:ext cx="5559384" cy="4169538"/>
          </a:xfrm>
          <a:prstGeom prst="rect">
            <a:avLst/>
          </a:prstGeom>
        </p:spPr>
      </p:pic>
      <p:pic>
        <p:nvPicPr>
          <p:cNvPr id="7170" name="Picture 2" descr="E:\DENİZ PEM TANITIM\GEMİMİZİN FOTOĞRAFLARI\ODK_0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37" y="2121500"/>
            <a:ext cx="6254600" cy="41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7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528048" y="493560"/>
            <a:ext cx="4921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Yurt Dışı Eğitim Faaliyetleri</a:t>
            </a:r>
            <a:endParaRPr lang="tr-TR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360638" y="1449092"/>
            <a:ext cx="58313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	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Çanakkale Deniz Polisi Eğitim 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Merkezi Müdürlüğünde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;</a:t>
            </a:r>
          </a:p>
          <a:p>
            <a:pPr marL="0" lvl="1"/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2016 yılından 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itibaren;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Karadağ (11 Personel),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Kazakistan (16 Personel),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Sudan (3 Personel), 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Moldova (10 Personel) </a:t>
            </a:r>
          </a:p>
          <a:p>
            <a:pPr lvl="0"/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	Polis 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Teşkilatlarına Temel Polis Dalgıçlık Eğitimi verilmiştir</a:t>
            </a: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tr-TR" altLang="tr-TR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67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744519" y="333903"/>
            <a:ext cx="4921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Yurt Dışı Eğitim Faaliyetleri</a:t>
            </a:r>
            <a:endParaRPr lang="tr-TR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" b="32243"/>
          <a:stretch/>
        </p:blipFill>
        <p:spPr bwMode="auto">
          <a:xfrm>
            <a:off x="5588000" y="1772163"/>
            <a:ext cx="6077803" cy="448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3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862332" y="406474"/>
            <a:ext cx="4921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altLang="tr-TR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Yurt Dışı Eğitim Faaliyetleri</a:t>
            </a:r>
            <a:endParaRPr lang="tr-TR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218" name="Picture 2" descr="E:\YABANCI KURS FOTO\yabancı eğitim ve heyetler\moldava dalış eğitimi\KURSİYER FOTO\FOTOĞRAF\_YVZ0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7" y="2020121"/>
            <a:ext cx="5687616" cy="37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20121"/>
            <a:ext cx="5687616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311900" y="1294408"/>
            <a:ext cx="5651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Kurbağa Adam </a:t>
            </a:r>
          </a:p>
          <a:p>
            <a:pPr algn="just"/>
            <a:endParaRPr lang="tr-TR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just"/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just"/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Satıhtan ikmal edilen veya </a:t>
            </a:r>
          </a:p>
          <a:p>
            <a:pPr algn="just"/>
            <a:r>
              <a:rPr lang="tr-TR" sz="2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Scuba</a:t>
            </a:r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just"/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Açık devre </a:t>
            </a:r>
          </a:p>
          <a:p>
            <a:pPr algn="just"/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Yarı kapalı devre </a:t>
            </a:r>
          </a:p>
          <a:p>
            <a:pPr algn="just"/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Kapalı devre sistemlerle  </a:t>
            </a:r>
          </a:p>
          <a:p>
            <a:pPr algn="just"/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Hava veya karışım gaz ile dalış yapabilen </a:t>
            </a:r>
          </a:p>
          <a:p>
            <a:pPr algn="just"/>
            <a:r>
              <a:rPr lang="tr-TR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EMNİYET HİZMETLERİ sınıfı personeldir</a:t>
            </a:r>
            <a:endParaRPr lang="tr-TR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5151154" y="1401833"/>
            <a:ext cx="5357188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buFont typeface="Wingdings" panose="05000000000000000000" pitchFamily="2" charset="2"/>
              <a:buChar char="v"/>
              <a:defRPr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indent="0">
              <a:buNone/>
            </a:pPr>
            <a:r>
              <a:rPr lang="tr-TR" sz="4400" dirty="0" smtClean="0"/>
              <a:t>Beni Dinlediğiniz için</a:t>
            </a:r>
          </a:p>
          <a:p>
            <a:pPr marL="0" indent="0">
              <a:buNone/>
            </a:pPr>
            <a:r>
              <a:rPr lang="tr-TR" sz="4400" dirty="0"/>
              <a:t> </a:t>
            </a:r>
            <a:r>
              <a:rPr lang="tr-TR" sz="4400" dirty="0" smtClean="0"/>
              <a:t>   Teşekkür ederim.</a:t>
            </a:r>
            <a:endParaRPr lang="tr-TR" sz="44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6245742" y="4522404"/>
            <a:ext cx="5357188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buFont typeface="Wingdings" panose="05000000000000000000" pitchFamily="2" charset="2"/>
              <a:buChar char="v"/>
              <a:defRPr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indent="0">
              <a:buNone/>
            </a:pPr>
            <a:r>
              <a:rPr lang="tr-TR" sz="4400" dirty="0" smtClean="0"/>
              <a:t>Sorularınız varsa alabilirim.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37520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1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aşlık 2"/>
          <p:cNvSpPr txBox="1">
            <a:spLocks/>
          </p:cNvSpPr>
          <p:nvPr/>
        </p:nvSpPr>
        <p:spPr>
          <a:xfrm>
            <a:off x="5334000" y="856357"/>
            <a:ext cx="6858000" cy="60016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buFont typeface="Wingdings" panose="05000000000000000000" pitchFamily="2" charset="2"/>
              <a:buChar char="v"/>
              <a:defRPr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indent="0">
              <a:buNone/>
            </a:pPr>
            <a:r>
              <a:rPr lang="tr-TR" sz="3200" dirty="0" smtClean="0"/>
              <a:t>Görevleri</a:t>
            </a:r>
            <a:r>
              <a:rPr lang="tr-TR" sz="3200" dirty="0"/>
              <a:t>:</a:t>
            </a:r>
          </a:p>
          <a:p>
            <a:endParaRPr lang="tr-TR" sz="3200" dirty="0"/>
          </a:p>
          <a:p>
            <a:r>
              <a:rPr lang="tr-TR" sz="3200" dirty="0"/>
              <a:t>Denizde veya iç sularda kaybolan, atılan veya saklanan </a:t>
            </a:r>
            <a:endParaRPr lang="tr-TR" sz="3200" dirty="0" smtClean="0"/>
          </a:p>
          <a:p>
            <a:endParaRPr lang="tr-TR" sz="3200" dirty="0"/>
          </a:p>
          <a:p>
            <a:r>
              <a:rPr lang="tr-TR" sz="3200" dirty="0" smtClean="0"/>
              <a:t>Suç </a:t>
            </a:r>
            <a:r>
              <a:rPr lang="tr-TR" sz="3200" dirty="0"/>
              <a:t>aletleri, </a:t>
            </a:r>
            <a:r>
              <a:rPr lang="tr-TR" sz="3200" dirty="0" smtClean="0"/>
              <a:t>cesetleri</a:t>
            </a:r>
          </a:p>
          <a:p>
            <a:endParaRPr lang="tr-TR" sz="3200" dirty="0"/>
          </a:p>
          <a:p>
            <a:r>
              <a:rPr lang="tr-TR" sz="3200" dirty="0" smtClean="0"/>
              <a:t>Kaçak </a:t>
            </a:r>
            <a:r>
              <a:rPr lang="tr-TR" sz="3200" dirty="0"/>
              <a:t>mal, silah ve uyuşturucu madde şüphesi bulunan gemilerin, liman sınırlarındaki şüpheli bölgeleri aramak,</a:t>
            </a:r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 Başlık 2"/>
          <p:cNvSpPr txBox="1">
            <a:spLocks/>
          </p:cNvSpPr>
          <p:nvPr/>
        </p:nvSpPr>
        <p:spPr>
          <a:xfrm>
            <a:off x="5486400" y="856357"/>
            <a:ext cx="6705600" cy="60016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buFont typeface="Wingdings" panose="05000000000000000000" pitchFamily="2" charset="2"/>
              <a:buChar char="v"/>
              <a:defRPr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endParaRPr lang="tr-TR" sz="3200" dirty="0"/>
          </a:p>
          <a:p>
            <a:r>
              <a:rPr lang="tr-TR" sz="3200" dirty="0"/>
              <a:t>Sel felaketleri ve su baskınları gibi doğal afetlerde sualtı ve su üstü kurtarma faaliyetlerinde bulunmak, </a:t>
            </a:r>
          </a:p>
          <a:p>
            <a:endParaRPr lang="tr-TR" sz="3200" dirty="0"/>
          </a:p>
          <a:p>
            <a:r>
              <a:rPr lang="tr-TR" sz="3200" dirty="0"/>
              <a:t>Sualtında tarihi eserleri bulunan bölgelerde olası kaçakçılığa engel olmak için dalış yapan ekiplere rehberlik yapmak ve Bilimsel dalışlarda destek olmak</a:t>
            </a:r>
          </a:p>
          <a:p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7939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100000" l="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83" y="1763430"/>
            <a:ext cx="10436612" cy="444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Metin kutusu 1"/>
          <p:cNvSpPr txBox="1"/>
          <p:nvPr/>
        </p:nvSpPr>
        <p:spPr>
          <a:xfrm>
            <a:off x="4248100" y="284004"/>
            <a:ext cx="6397905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tr-TR"/>
            </a:defPPr>
            <a:lvl1pPr algn="ctr">
              <a:defRPr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tr-TR" sz="4400" dirty="0"/>
              <a:t>Sualtı Grup Amirlikleri :24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4763855" y="1246288"/>
            <a:ext cx="6852965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tr-TR"/>
            </a:defPPr>
            <a:lvl1pPr algn="ctr">
              <a:defRPr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tr-TR" sz="3600" dirty="0"/>
              <a:t>Kurbağa Adam Mevcut Sayısı :205</a:t>
            </a:r>
          </a:p>
        </p:txBody>
      </p:sp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Dikdörtgen 1"/>
          <p:cNvSpPr/>
          <p:nvPr/>
        </p:nvSpPr>
        <p:spPr>
          <a:xfrm>
            <a:off x="4075210" y="443077"/>
            <a:ext cx="78443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Kurbağa Adam Nasıl Olunur ?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5892800" y="1761398"/>
            <a:ext cx="5791200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4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tr-TR" sz="2400" dirty="0" smtClean="0"/>
              <a:t>Polis </a:t>
            </a:r>
            <a:r>
              <a:rPr lang="tr-TR" sz="2400" dirty="0"/>
              <a:t>o</a:t>
            </a:r>
            <a:r>
              <a:rPr lang="tr-TR" sz="2400" dirty="0" smtClean="0"/>
              <a:t>lmak</a:t>
            </a:r>
            <a:r>
              <a:rPr lang="tr-TR" sz="2400" dirty="0" smtClean="0"/>
              <a:t>,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tr-TR" sz="2400" dirty="0"/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tr-TR" sz="2400" dirty="0"/>
              <a:t>30 yaşından </a:t>
            </a:r>
            <a:r>
              <a:rPr lang="tr-TR" sz="2400" dirty="0" smtClean="0"/>
              <a:t>küçük </a:t>
            </a:r>
            <a:r>
              <a:rPr lang="tr-TR" sz="2400" dirty="0" smtClean="0"/>
              <a:t>olmak,</a:t>
            </a:r>
            <a:endParaRPr lang="tr-TR" sz="2400" dirty="0" smtClean="0"/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tr-TR" sz="2400" dirty="0"/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tr-TR" sz="2400" dirty="0" smtClean="0"/>
              <a:t>Sağlık </a:t>
            </a:r>
            <a:r>
              <a:rPr lang="tr-TR" sz="2400" dirty="0"/>
              <a:t>açısından havuz/deniz ve kara sporları sınavlarına girmeye bir engeli bulunmadığını doktor raporu ile </a:t>
            </a:r>
            <a:r>
              <a:rPr lang="tr-TR" sz="2400" dirty="0" smtClean="0"/>
              <a:t>belgelemek,</a:t>
            </a:r>
            <a:endParaRPr lang="tr-TR" sz="2400" dirty="0" smtClean="0"/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tr-TR" sz="2400" dirty="0"/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tr-TR" sz="2400" dirty="0" smtClean="0"/>
              <a:t>Başvurunun </a:t>
            </a:r>
            <a:r>
              <a:rPr lang="tr-TR" sz="2400" dirty="0"/>
              <a:t>yapılacağı  tarih itibariyle Daire Başkanlığınca belirlenecek diğer şartlara sahip olmak.</a:t>
            </a:r>
          </a:p>
        </p:txBody>
      </p:sp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87 Düz Bağlayıcı"/>
          <p:cNvCxnSpPr/>
          <p:nvPr/>
        </p:nvCxnSpPr>
        <p:spPr>
          <a:xfrm rot="5400000">
            <a:off x="8794373" y="115966"/>
            <a:ext cx="794" cy="2126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" name="Metin kutusu 1"/>
          <p:cNvSpPr txBox="1"/>
          <p:nvPr/>
        </p:nvSpPr>
        <p:spPr>
          <a:xfrm>
            <a:off x="5769398" y="542198"/>
            <a:ext cx="6422602" cy="82791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r-TR"/>
            </a:defPPr>
            <a:lvl1pPr marL="342900" indent="-342900">
              <a:buFont typeface="Wingdings" panose="05000000000000000000" pitchFamily="2" charset="2"/>
              <a:buChar char="v"/>
              <a:defRPr sz="2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indent="0">
              <a:buNone/>
            </a:pPr>
            <a:r>
              <a:rPr lang="tr-TR" sz="2800" dirty="0" smtClean="0">
                <a:solidFill>
                  <a:schemeClr val="bg1"/>
                </a:solidFill>
              </a:rPr>
              <a:t>Sınav Etapları;</a:t>
            </a:r>
          </a:p>
          <a:p>
            <a:pPr marL="0" indent="0">
              <a:buNone/>
            </a:pPr>
            <a:endParaRPr lang="tr-TR" sz="2800" dirty="0">
              <a:solidFill>
                <a:schemeClr val="bg1"/>
              </a:solidFill>
            </a:endParaRPr>
          </a:p>
          <a:p>
            <a:r>
              <a:rPr lang="tr-TR" sz="2800" dirty="0">
                <a:solidFill>
                  <a:schemeClr val="bg1"/>
                </a:solidFill>
              </a:rPr>
              <a:t>Tek nefeste 30 metre mesafeyi sualtından gitmek</a:t>
            </a:r>
          </a:p>
          <a:p>
            <a:r>
              <a:rPr lang="tr-TR" sz="2800" dirty="0">
                <a:solidFill>
                  <a:schemeClr val="bg1"/>
                </a:solidFill>
              </a:rPr>
              <a:t>5 metre derinlikte aralarında 7 metre mesafe bulunan iki cismi tek nefeste alıp çıkarmak</a:t>
            </a:r>
          </a:p>
          <a:p>
            <a:r>
              <a:rPr lang="tr-TR" sz="2800" dirty="0">
                <a:solidFill>
                  <a:schemeClr val="bg1"/>
                </a:solidFill>
              </a:rPr>
              <a:t>300 metre serbest stilde yüzmek (Süreli )</a:t>
            </a:r>
          </a:p>
          <a:p>
            <a:r>
              <a:rPr lang="tr-TR" sz="2800" dirty="0">
                <a:solidFill>
                  <a:schemeClr val="bg1"/>
                </a:solidFill>
              </a:rPr>
              <a:t>40 şınav çekmek</a:t>
            </a:r>
          </a:p>
          <a:p>
            <a:r>
              <a:rPr lang="tr-TR" sz="2800" dirty="0">
                <a:solidFill>
                  <a:schemeClr val="bg1"/>
                </a:solidFill>
              </a:rPr>
              <a:t>50 mekik çekmek</a:t>
            </a:r>
          </a:p>
          <a:p>
            <a:r>
              <a:rPr lang="tr-TR" sz="2800" dirty="0">
                <a:solidFill>
                  <a:schemeClr val="bg1"/>
                </a:solidFill>
              </a:rPr>
              <a:t>Serçe tekniği ile nizami olarak 8 barfiks çekmek</a:t>
            </a:r>
          </a:p>
          <a:p>
            <a:r>
              <a:rPr lang="tr-TR" sz="2800" dirty="0">
                <a:solidFill>
                  <a:schemeClr val="bg1"/>
                </a:solidFill>
              </a:rPr>
              <a:t>3000 metre mesafeyi koşmak (Süreli)</a:t>
            </a:r>
          </a:p>
          <a:p>
            <a:endParaRPr lang="tr-TR" sz="2800" dirty="0">
              <a:solidFill>
                <a:schemeClr val="bg1"/>
              </a:solidFill>
            </a:endParaRPr>
          </a:p>
          <a:p>
            <a:endParaRPr lang="tr-TR" sz="2800" dirty="0">
              <a:solidFill>
                <a:schemeClr val="bg1"/>
              </a:solidFill>
            </a:endParaRPr>
          </a:p>
          <a:p>
            <a:endParaRPr lang="tr-TR" sz="2800" dirty="0">
              <a:solidFill>
                <a:schemeClr val="bg1"/>
              </a:solidFill>
            </a:endParaRPr>
          </a:p>
          <a:p>
            <a:endParaRPr lang="tr-TR" sz="2800" dirty="0">
              <a:solidFill>
                <a:schemeClr val="bg1"/>
              </a:solidFill>
            </a:endParaRPr>
          </a:p>
          <a:p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3918857" y="429154"/>
            <a:ext cx="9172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Deniz Polisi Eğitim Merkezi Müdürlüğü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7" b="24179"/>
          <a:stretch/>
        </p:blipFill>
        <p:spPr>
          <a:xfrm>
            <a:off x="928997" y="1264171"/>
            <a:ext cx="10319574" cy="461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8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410</Words>
  <Application>Microsoft Office PowerPoint</Application>
  <PresentationFormat>Özel</PresentationFormat>
  <Paragraphs>119</Paragraphs>
  <Slides>31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Slayt Başlıkları</vt:lpstr>
      </vt:variant>
      <vt:variant>
        <vt:i4>31</vt:i4>
      </vt:variant>
    </vt:vector>
  </HeadingPairs>
  <TitlesOfParts>
    <vt:vector size="34" baseType="lpstr">
      <vt:lpstr>Office Teması</vt:lpstr>
      <vt:lpstr>Özel Tasarım</vt:lpstr>
      <vt:lpstr>1_Özel Tasarım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OKTAY EKTİ</dc:creator>
  <cp:lastModifiedBy>Windows Kullanıcısı</cp:lastModifiedBy>
  <cp:revision>48</cp:revision>
  <cp:lastPrinted>2020-06-18T09:33:42Z</cp:lastPrinted>
  <dcterms:created xsi:type="dcterms:W3CDTF">2020-06-18T08:35:50Z</dcterms:created>
  <dcterms:modified xsi:type="dcterms:W3CDTF">2022-10-05T09:58:12Z</dcterms:modified>
</cp:coreProperties>
</file>