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58" r:id="rId5"/>
    <p:sldId id="259" r:id="rId6"/>
    <p:sldId id="274" r:id="rId7"/>
    <p:sldId id="260" r:id="rId8"/>
    <p:sldId id="261" r:id="rId9"/>
    <p:sldId id="278" r:id="rId10"/>
    <p:sldId id="262" r:id="rId11"/>
    <p:sldId id="277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12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6A9D-D164-45EE-A39E-913DF3FB3BE9}" type="datetimeFigureOut">
              <a:rPr lang="tr-TR" smtClean="0"/>
              <a:pPr/>
              <a:t>23.05.2022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B583-4109-4D46-A6B3-6E5D31986BB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6A9D-D164-45EE-A39E-913DF3FB3BE9}" type="datetimeFigureOut">
              <a:rPr lang="tr-TR" smtClean="0"/>
              <a:pPr/>
              <a:t>23.05.2022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B583-4109-4D46-A6B3-6E5D31986BB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6A9D-D164-45EE-A39E-913DF3FB3BE9}" type="datetimeFigureOut">
              <a:rPr lang="tr-TR" smtClean="0"/>
              <a:pPr/>
              <a:t>23.05.2022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B583-4109-4D46-A6B3-6E5D31986BB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6A9D-D164-45EE-A39E-913DF3FB3BE9}" type="datetimeFigureOut">
              <a:rPr lang="tr-TR" smtClean="0"/>
              <a:pPr/>
              <a:t>23.05.2022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B583-4109-4D46-A6B3-6E5D31986BB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6A9D-D164-45EE-A39E-913DF3FB3BE9}" type="datetimeFigureOut">
              <a:rPr lang="tr-TR" smtClean="0"/>
              <a:pPr/>
              <a:t>23.05.2022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B583-4109-4D46-A6B3-6E5D31986BB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6A9D-D164-45EE-A39E-913DF3FB3BE9}" type="datetimeFigureOut">
              <a:rPr lang="tr-TR" smtClean="0"/>
              <a:pPr/>
              <a:t>23.05.2022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B583-4109-4D46-A6B3-6E5D31986BB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6A9D-D164-45EE-A39E-913DF3FB3BE9}" type="datetimeFigureOut">
              <a:rPr lang="tr-TR" smtClean="0"/>
              <a:pPr/>
              <a:t>23.05.2022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B583-4109-4D46-A6B3-6E5D31986BB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6A9D-D164-45EE-A39E-913DF3FB3BE9}" type="datetimeFigureOut">
              <a:rPr lang="tr-TR" smtClean="0"/>
              <a:pPr/>
              <a:t>23.05.2022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B583-4109-4D46-A6B3-6E5D31986BB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6A9D-D164-45EE-A39E-913DF3FB3BE9}" type="datetimeFigureOut">
              <a:rPr lang="tr-TR" smtClean="0"/>
              <a:pPr/>
              <a:t>23.05.2022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B583-4109-4D46-A6B3-6E5D31986BB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6A9D-D164-45EE-A39E-913DF3FB3BE9}" type="datetimeFigureOut">
              <a:rPr lang="tr-TR" smtClean="0"/>
              <a:pPr/>
              <a:t>23.05.2022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B583-4109-4D46-A6B3-6E5D31986BB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6A9D-D164-45EE-A39E-913DF3FB3BE9}" type="datetimeFigureOut">
              <a:rPr lang="tr-TR" smtClean="0"/>
              <a:pPr/>
              <a:t>23.05.2022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B583-4109-4D46-A6B3-6E5D31986BB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76A9D-D164-45EE-A39E-913DF3FB3BE9}" type="datetimeFigureOut">
              <a:rPr lang="tr-TR" smtClean="0"/>
              <a:pPr/>
              <a:t>23.05.2022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CB583-4109-4D46-A6B3-6E5D31986BB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2500306"/>
            <a:ext cx="7772400" cy="142876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BATMAN ÜNİVERSİTESİ</a:t>
            </a:r>
            <a:br>
              <a:rPr lang="tr-TR" b="1" dirty="0" smtClean="0"/>
            </a:br>
            <a:r>
              <a:rPr lang="tr-TR" b="1" dirty="0" smtClean="0"/>
              <a:t>İŞLETME ANABİLİM DALI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500166" y="4214818"/>
            <a:ext cx="6400800" cy="2428892"/>
          </a:xfrm>
        </p:spPr>
        <p:txBody>
          <a:bodyPr/>
          <a:lstStyle/>
          <a:p>
            <a:r>
              <a:rPr lang="tr-TR" sz="4000" b="1" dirty="0" smtClean="0">
                <a:solidFill>
                  <a:schemeClr val="tx1"/>
                </a:solidFill>
              </a:rPr>
              <a:t>İŞLETME TEZSİZ YÜKSEK LİSANS BÖLÜMÜ</a:t>
            </a:r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1026" name="Picture 2" descr="C:\Users\Senator\Desktop\örgüt teorisi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214290"/>
            <a:ext cx="3807033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OKUL YÖNETİMİ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600200"/>
            <a:ext cx="8329642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4400" dirty="0" smtClean="0"/>
              <a:t>       Eğitimsel </a:t>
            </a:r>
            <a:r>
              <a:rPr lang="tr-TR" sz="4400" dirty="0"/>
              <a:t>etkinliklerin düzenli </a:t>
            </a:r>
            <a:r>
              <a:rPr lang="tr-TR" sz="4400" dirty="0" smtClean="0"/>
              <a:t>ve sistematik </a:t>
            </a:r>
            <a:r>
              <a:rPr lang="tr-TR" sz="4400" dirty="0"/>
              <a:t>bir biçimde sürdürülebilmesi amacıyla tasarlanan eğitim ortamları </a:t>
            </a:r>
            <a:r>
              <a:rPr lang="tr-TR" sz="4400" dirty="0" smtClean="0"/>
              <a:t>olan </a:t>
            </a:r>
            <a:r>
              <a:rPr lang="tr-TR" sz="4400" dirty="0"/>
              <a:t>okullar, eğitimsel amaçlara ulaşmak için kurulmuş </a:t>
            </a:r>
            <a:r>
              <a:rPr lang="tr-TR" sz="4400" u="sng" dirty="0">
                <a:solidFill>
                  <a:schemeClr val="accent2">
                    <a:lumMod val="50000"/>
                  </a:schemeClr>
                </a:solidFill>
              </a:rPr>
              <a:t>örgütlerdir</a:t>
            </a:r>
            <a:r>
              <a:rPr lang="tr-TR" sz="4400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enator\Desktop\örgüt teorisi\page_2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428604"/>
            <a:ext cx="8643998" cy="6000792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Okul Yönetiminde Rol Oynayan Öğeler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sz="2400" b="1" dirty="0"/>
              <a:t>Bir okul yönetiminde iç ve dış öğeler birlikte rol oynarlar. </a:t>
            </a:r>
            <a:endParaRPr lang="tr-TR" sz="2400" b="1" dirty="0" smtClean="0"/>
          </a:p>
          <a:p>
            <a:pPr>
              <a:buNone/>
            </a:pPr>
            <a:endParaRPr lang="tr-TR" dirty="0"/>
          </a:p>
        </p:txBody>
      </p:sp>
      <p:pic>
        <p:nvPicPr>
          <p:cNvPr id="4" name="3 Resim" descr="https://cdn-acikogretim.istanbul.edu.tr/auzefcontent/20_21_Bahar/yonetim_ve_liderlik/8/img/yonetimveliderlik.02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3116"/>
            <a:ext cx="8358246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B050"/>
                </a:solidFill>
              </a:rPr>
              <a:t>İÇ ÖĞELER</a:t>
            </a:r>
            <a:endParaRPr lang="tr-TR" b="1" dirty="0">
              <a:solidFill>
                <a:srgbClr val="00B05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/>
          <a:lstStyle/>
          <a:p>
            <a:r>
              <a:rPr lang="tr-TR" b="1" dirty="0" smtClean="0"/>
              <a:t>1-YÖNETİCİ:</a:t>
            </a:r>
          </a:p>
          <a:p>
            <a:pPr>
              <a:buNone/>
            </a:pPr>
            <a:r>
              <a:rPr lang="tr-TR" dirty="0" smtClean="0"/>
              <a:t>Okulun </a:t>
            </a:r>
            <a:r>
              <a:rPr lang="tr-TR" dirty="0"/>
              <a:t>amaçlarını gerçekleştirmek için </a:t>
            </a:r>
            <a:r>
              <a:rPr lang="tr-TR" dirty="0" smtClean="0"/>
              <a:t>okulda yetki </a:t>
            </a:r>
            <a:r>
              <a:rPr lang="tr-TR" dirty="0"/>
              <a:t>sahibi olan </a:t>
            </a:r>
            <a:r>
              <a:rPr lang="tr-TR" dirty="0" smtClean="0"/>
              <a:t>kişidir.</a:t>
            </a:r>
          </a:p>
          <a:p>
            <a:pPr>
              <a:buNone/>
            </a:pPr>
            <a:r>
              <a:rPr lang="tr-TR" dirty="0"/>
              <a:t>Genel olarak yöneticilerde bulunması gereken temel özellikler </a:t>
            </a:r>
            <a:r>
              <a:rPr lang="tr-TR" dirty="0" smtClean="0"/>
              <a:t>şu şekildedir: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  <p:pic>
        <p:nvPicPr>
          <p:cNvPr id="2054" name="Picture 6" descr="C:\Users\Senator\Desktop\örgüt teorisi\okul-yoneticilerinin-atama-ve-istihdam-surecleri-karsilastirmali-bir-perspekti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4071942"/>
            <a:ext cx="5572164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6286544"/>
          </a:xfrm>
        </p:spPr>
        <p:txBody>
          <a:bodyPr>
            <a:normAutofit/>
          </a:bodyPr>
          <a:lstStyle/>
          <a:p>
            <a:r>
              <a:rPr lang="tr-TR" b="1" dirty="0"/>
              <a:t> Adaletli </a:t>
            </a:r>
            <a:r>
              <a:rPr lang="tr-TR" b="1" dirty="0" smtClean="0"/>
              <a:t>olma</a:t>
            </a:r>
            <a:endParaRPr lang="tr-TR" b="1" dirty="0"/>
          </a:p>
          <a:p>
            <a:r>
              <a:rPr lang="tr-TR" b="1" dirty="0"/>
              <a:t> Zamanı etkili </a:t>
            </a:r>
            <a:r>
              <a:rPr lang="tr-TR" b="1" dirty="0" smtClean="0"/>
              <a:t>kullanma</a:t>
            </a:r>
            <a:endParaRPr lang="tr-TR" b="1" dirty="0"/>
          </a:p>
          <a:p>
            <a:r>
              <a:rPr lang="tr-TR" b="1" dirty="0"/>
              <a:t> Mütevazi ve anlayışlı </a:t>
            </a:r>
            <a:r>
              <a:rPr lang="tr-TR" b="1" dirty="0" smtClean="0"/>
              <a:t>olma</a:t>
            </a:r>
            <a:endParaRPr lang="tr-TR" b="1" dirty="0"/>
          </a:p>
          <a:p>
            <a:r>
              <a:rPr lang="tr-TR" b="1" dirty="0"/>
              <a:t> Cesaretli olma ve risk </a:t>
            </a:r>
            <a:r>
              <a:rPr lang="tr-TR" b="1" dirty="0" smtClean="0"/>
              <a:t>alabilme</a:t>
            </a:r>
            <a:endParaRPr lang="tr-TR" b="1" dirty="0"/>
          </a:p>
          <a:p>
            <a:r>
              <a:rPr lang="tr-TR" b="1" dirty="0"/>
              <a:t> Yeni bilgilere açık olma ve yenilikleri takip </a:t>
            </a:r>
            <a:r>
              <a:rPr lang="tr-TR" b="1" dirty="0" smtClean="0"/>
              <a:t>etme</a:t>
            </a:r>
            <a:endParaRPr lang="tr-TR" b="1" dirty="0"/>
          </a:p>
          <a:p>
            <a:r>
              <a:rPr lang="tr-TR" b="1" dirty="0"/>
              <a:t> Çalışmaları planlama, amaç ve hedefleri </a:t>
            </a:r>
            <a:r>
              <a:rPr lang="tr-TR" b="1" dirty="0" smtClean="0"/>
              <a:t>belirleme</a:t>
            </a:r>
            <a:endParaRPr lang="tr-TR" b="1" dirty="0"/>
          </a:p>
          <a:p>
            <a:r>
              <a:rPr lang="tr-TR" b="1" dirty="0"/>
              <a:t> Uygun görev ve sorumluluk dağılımı </a:t>
            </a:r>
            <a:r>
              <a:rPr lang="tr-TR" b="1" dirty="0" smtClean="0"/>
              <a:t>yapma</a:t>
            </a:r>
            <a:endParaRPr lang="tr-TR" b="1" dirty="0"/>
          </a:p>
          <a:p>
            <a:r>
              <a:rPr lang="tr-TR" b="1" dirty="0"/>
              <a:t> Çalışanların fikirlerine ve çeşitliliğe saygılı </a:t>
            </a:r>
            <a:r>
              <a:rPr lang="tr-TR" b="1" dirty="0" smtClean="0"/>
              <a:t>olma</a:t>
            </a:r>
            <a:endParaRPr lang="tr-TR" b="1" dirty="0"/>
          </a:p>
          <a:p>
            <a:r>
              <a:rPr lang="tr-TR" b="1" dirty="0"/>
              <a:t> Denetim mekanizmasını </a:t>
            </a:r>
            <a:r>
              <a:rPr lang="tr-TR" b="1" dirty="0" smtClean="0"/>
              <a:t>çalıştırma vb.</a:t>
            </a:r>
            <a:endParaRPr lang="tr-TR" b="1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    2- ÖĞRETMEN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Okulun en stratejik öğelerinden biri öğretmenlerdir </a:t>
            </a:r>
            <a:r>
              <a:rPr lang="tr-TR" dirty="0" smtClean="0"/>
              <a:t>. </a:t>
            </a:r>
          </a:p>
          <a:p>
            <a:r>
              <a:rPr lang="tr-TR" dirty="0" smtClean="0"/>
              <a:t>Öğretmenlik ; </a:t>
            </a:r>
            <a:r>
              <a:rPr lang="tr-TR" dirty="0"/>
              <a:t>alan bilgisi, öğretmenlik meslek bilgisi ve genel kültür gerektiren özel bir uzmanlık alanıdır.  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Öğretmenler okul içinde öğreticilik, liderlik, temsilcilik, </a:t>
            </a:r>
            <a:r>
              <a:rPr lang="tr-TR" dirty="0" smtClean="0"/>
              <a:t>arabuluculuk</a:t>
            </a:r>
            <a:r>
              <a:rPr lang="tr-TR" dirty="0"/>
              <a:t>, rehberlik, anne-babalık, yöneticilik, araştırma uzmanlığı gibi roller üstlenirler </a:t>
            </a:r>
          </a:p>
        </p:txBody>
      </p:sp>
      <p:pic>
        <p:nvPicPr>
          <p:cNvPr id="3074" name="Picture 2" descr="C:\Users\Senator\Desktop\örgüt teorisi\dWl5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14290"/>
            <a:ext cx="3786182" cy="1357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3- YARDIMCI PERSONEL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         -Yöneticiler </a:t>
            </a:r>
            <a:r>
              <a:rPr lang="tr-TR" dirty="0"/>
              <a:t>ve öğretmenlerin dışında kalan bu gruba, okulda çalışan memurlar, hizmetliler ve diğer işçiler girer. 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  -Memurlar</a:t>
            </a:r>
            <a:r>
              <a:rPr lang="tr-TR" dirty="0"/>
              <a:t>, okulun temizlik, bakım ve korunmasından sorumlu hizmetliler; özellikle yatılı ve pansiyonlu okullarda muhasebeci, şoför, revirlerde görevli sağlık memuru ve hemşire, yemeklerden sorumlu aşçılar, ısınmadan sorumlu kaloriferciler okullarda görev yapan diğer personeldir. </a:t>
            </a:r>
          </a:p>
        </p:txBody>
      </p:sp>
      <p:pic>
        <p:nvPicPr>
          <p:cNvPr id="4099" name="Picture 3" descr="C:\Users\Senator\Desktop\örgüt teorisi\616x321-iskur-okullara-hizmetli-alimi-2021-basvurusu-ne-zaman-iskur-typ-okul-basvurulari-nasil-yapilir-16284921387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14290"/>
            <a:ext cx="2857520" cy="1357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     </a:t>
            </a:r>
            <a:r>
              <a:rPr lang="tr-TR" b="1" dirty="0" smtClean="0"/>
              <a:t>4-ÖĞRENCİ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4400" dirty="0" smtClean="0"/>
              <a:t>        Planlı </a:t>
            </a:r>
            <a:r>
              <a:rPr lang="tr-TR" sz="4400" dirty="0"/>
              <a:t>öğretim yapan bir eğitim yerinde, önceden tasarlanan bir eğitim programının gerektirdiği öğrenme yaşantılarını belli bir sürede kazanmaya çalışan kişiye öğrenci denir.</a:t>
            </a:r>
          </a:p>
        </p:txBody>
      </p:sp>
      <p:pic>
        <p:nvPicPr>
          <p:cNvPr id="5122" name="Picture 2" descr="C:\Users\Senator\Desktop\örgüt teorisi\43679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14290"/>
            <a:ext cx="3786214" cy="1428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B050"/>
                </a:solidFill>
              </a:rPr>
              <a:t>DIŞ ÖĞELER</a:t>
            </a:r>
            <a:endParaRPr lang="tr-TR" b="1" dirty="0">
              <a:solidFill>
                <a:srgbClr val="00B05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1- VELİ</a:t>
            </a:r>
          </a:p>
          <a:p>
            <a:pPr>
              <a:buNone/>
            </a:pPr>
            <a:r>
              <a:rPr lang="tr-TR" sz="4000" dirty="0" smtClean="0"/>
              <a:t>        Öğrencinin</a:t>
            </a:r>
            <a:r>
              <a:rPr lang="tr-TR" sz="4000" dirty="0"/>
              <a:t> anne, baba veya yasal sorumluluğunu üstlenen kişidir” şeklinde </a:t>
            </a:r>
            <a:r>
              <a:rPr lang="tr-TR" sz="4000" dirty="0" smtClean="0"/>
              <a:t>tanımlıyor.</a:t>
            </a:r>
          </a:p>
          <a:p>
            <a:pPr>
              <a:buNone/>
            </a:pPr>
            <a:r>
              <a:rPr lang="tr-TR" sz="4000" dirty="0" smtClean="0"/>
              <a:t>       Anne-baba </a:t>
            </a:r>
            <a:r>
              <a:rPr lang="tr-TR" sz="4000" dirty="0"/>
              <a:t>çocuğun kişiliğinin oluşmasında temel olan özdeşleşme modelleridir. </a:t>
            </a:r>
            <a:endParaRPr lang="tr-TR" sz="4000" dirty="0" smtClean="0"/>
          </a:p>
          <a:p>
            <a:pPr>
              <a:buNone/>
            </a:pPr>
            <a:endParaRPr lang="tr-TR" sz="4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2-BASKI GRUPLARI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4292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4400" b="1" u="sng" dirty="0"/>
              <a:t>Okula baskı yapan gruplar </a:t>
            </a:r>
          </a:p>
          <a:p>
            <a:pPr>
              <a:buNone/>
            </a:pPr>
            <a:r>
              <a:rPr lang="tr-TR" sz="4400" dirty="0"/>
              <a:t>-</a:t>
            </a:r>
            <a:r>
              <a:rPr lang="tr-TR" sz="4400" dirty="0" smtClean="0"/>
              <a:t> aileler</a:t>
            </a:r>
          </a:p>
          <a:p>
            <a:pPr>
              <a:buNone/>
            </a:pPr>
            <a:r>
              <a:rPr lang="tr-TR" sz="4400" dirty="0" smtClean="0"/>
              <a:t>-siyasi partiler</a:t>
            </a:r>
          </a:p>
          <a:p>
            <a:pPr>
              <a:buNone/>
            </a:pPr>
            <a:r>
              <a:rPr lang="tr-TR" sz="4400" dirty="0" smtClean="0"/>
              <a:t> -eğitim sendikaları</a:t>
            </a:r>
          </a:p>
          <a:p>
            <a:pPr>
              <a:buNone/>
            </a:pPr>
            <a:r>
              <a:rPr lang="tr-TR" sz="4400" dirty="0" smtClean="0"/>
              <a:t>-dini kurumlar</a:t>
            </a:r>
          </a:p>
          <a:p>
            <a:pPr>
              <a:buNone/>
            </a:pPr>
            <a:r>
              <a:rPr lang="tr-TR" sz="4400" dirty="0" smtClean="0"/>
              <a:t> -işletmeler</a:t>
            </a:r>
          </a:p>
          <a:p>
            <a:pPr>
              <a:buNone/>
            </a:pPr>
            <a:r>
              <a:rPr lang="tr-TR" sz="4400" dirty="0" smtClean="0"/>
              <a:t>-sivil </a:t>
            </a:r>
            <a:r>
              <a:rPr lang="tr-TR" sz="4400" dirty="0"/>
              <a:t>toplum örgütleri gibi </a:t>
            </a:r>
            <a:r>
              <a:rPr lang="tr-TR" sz="4400" dirty="0" smtClean="0"/>
              <a:t>kurumlardır.</a:t>
            </a:r>
            <a:endParaRPr lang="tr-TR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11420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DERS</a:t>
            </a:r>
            <a:r>
              <a:rPr lang="tr-TR" dirty="0" smtClean="0"/>
              <a:t>: ÖRGÜ TEORİSİ </a:t>
            </a:r>
            <a:br>
              <a:rPr lang="tr-TR" dirty="0" smtClean="0"/>
            </a:br>
            <a:r>
              <a:rPr lang="tr-TR" b="1" dirty="0" smtClean="0"/>
              <a:t>KONU</a:t>
            </a:r>
            <a:r>
              <a:rPr lang="tr-TR" dirty="0" smtClean="0"/>
              <a:t>: TÜRK EĞİTİM SİSTEMİ VE </a:t>
            </a:r>
            <a:br>
              <a:rPr lang="tr-TR" dirty="0" smtClean="0"/>
            </a:br>
            <a:r>
              <a:rPr lang="tr-TR" dirty="0"/>
              <a:t> </a:t>
            </a:r>
            <a:r>
              <a:rPr lang="tr-TR" dirty="0" smtClean="0"/>
              <a:t>             OKUL YÖNETİMİ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3143248"/>
            <a:ext cx="8229600" cy="18573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b="1" dirty="0" smtClean="0"/>
              <a:t>Hazırlayan</a:t>
            </a:r>
            <a:r>
              <a:rPr lang="tr-TR" dirty="0" smtClean="0"/>
              <a:t>: Erdal BOZKUŞ</a:t>
            </a:r>
          </a:p>
          <a:p>
            <a:pPr algn="ctr">
              <a:buNone/>
            </a:pPr>
            <a:r>
              <a:rPr lang="tr-TR" b="1" dirty="0" smtClean="0"/>
              <a:t>                  Ders Hocası</a:t>
            </a:r>
            <a:r>
              <a:rPr lang="tr-TR" dirty="0" smtClean="0"/>
              <a:t>: Doç. Dr. Osman Yılmaz</a:t>
            </a:r>
          </a:p>
          <a:p>
            <a:pPr algn="ctr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7030A0"/>
                </a:solidFill>
              </a:rPr>
              <a:t>TEMEL KAVRAMLAR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SİSTEM NEDİR?</a:t>
            </a:r>
          </a:p>
          <a:p>
            <a:r>
              <a:rPr lang="tr-TR" b="1" dirty="0" smtClean="0"/>
              <a:t>SİSTEM OLARAK EĞİTİM</a:t>
            </a:r>
          </a:p>
          <a:p>
            <a:r>
              <a:rPr lang="tr-TR" b="1" dirty="0" smtClean="0"/>
              <a:t>MEB ÖRGÜT ŞEMASI</a:t>
            </a:r>
          </a:p>
          <a:p>
            <a:r>
              <a:rPr lang="tr-TR" b="1" dirty="0" smtClean="0"/>
              <a:t>TÜRK EĞİTİM SİSTEMİNİN GENEL YAPISI</a:t>
            </a:r>
          </a:p>
          <a:p>
            <a:r>
              <a:rPr lang="tr-TR" b="1" dirty="0" smtClean="0"/>
              <a:t>OKUL YÖNETİMİ</a:t>
            </a:r>
          </a:p>
          <a:p>
            <a:r>
              <a:rPr lang="tr-TR" b="1" dirty="0" smtClean="0"/>
              <a:t>OKUL YÖNETİMİNDE ROL OYNAYAN ÖĞELER</a:t>
            </a:r>
          </a:p>
          <a:p>
            <a:r>
              <a:rPr lang="tr-TR" b="1" dirty="0" smtClean="0"/>
              <a:t>OKUL KÜLTÜRÜ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rgbClr val="FF0000"/>
                </a:solidFill>
              </a:rPr>
              <a:t>SİSTEM NEDİR?</a:t>
            </a:r>
            <a:endParaRPr lang="tr-TR" b="1" u="sng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4800" dirty="0" smtClean="0">
                <a:cs typeface="Arial" pitchFamily="34" charset="0"/>
              </a:rPr>
              <a:t>        Karşılıklı etkileşim </a:t>
            </a:r>
            <a:r>
              <a:rPr lang="tr-TR" sz="4800" dirty="0">
                <a:cs typeface="Arial" pitchFamily="34" charset="0"/>
              </a:rPr>
              <a:t>halinde bulunan </a:t>
            </a:r>
            <a:r>
              <a:rPr lang="tr-TR" sz="4800" dirty="0" smtClean="0">
                <a:cs typeface="Arial" pitchFamily="34" charset="0"/>
              </a:rPr>
              <a:t>öğeler</a:t>
            </a:r>
            <a:r>
              <a:rPr lang="tr-TR" sz="4800" dirty="0">
                <a:cs typeface="Arial" pitchFamily="34" charset="0"/>
              </a:rPr>
              <a:t>, belli bir amacı gerçekleştirmeye dönük olup, anlamlı bir bütün oluşturacak şekilde bir araya gelirlerse buna “</a:t>
            </a:r>
            <a:r>
              <a:rPr lang="tr-TR" sz="4800" b="1" dirty="0">
                <a:solidFill>
                  <a:srgbClr val="FF0000"/>
                </a:solidFill>
                <a:cs typeface="Arial" pitchFamily="34" charset="0"/>
              </a:rPr>
              <a:t>sistem</a:t>
            </a:r>
            <a:r>
              <a:rPr lang="tr-TR" sz="4800" dirty="0">
                <a:cs typeface="Arial" pitchFamily="34" charset="0"/>
              </a:rPr>
              <a:t>” adı verilir.</a:t>
            </a:r>
            <a:r>
              <a:rPr lang="tr-TR" dirty="0"/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enator\Desktop\örgüt teorisi\77679_html_7982aeb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tr-TR" b="1" u="sng" dirty="0" smtClean="0">
                <a:solidFill>
                  <a:srgbClr val="FF0000"/>
                </a:solidFill>
              </a:rPr>
              <a:t>EĞİTİM SİSTEMİNİN ÖZELLİKLERİ</a:t>
            </a:r>
            <a:endParaRPr lang="tr-TR" b="1" u="sng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>
                <a:solidFill>
                  <a:srgbClr val="00B0F0"/>
                </a:solidFill>
              </a:rPr>
              <a:t>1-ÜST SİSTEMLER</a:t>
            </a:r>
            <a:r>
              <a:rPr lang="tr-TR" dirty="0" smtClean="0"/>
              <a:t>: Bakanlık Merkez Örgütü, Yüksek Öğretim Kurumu ve Üniversiteler</a:t>
            </a:r>
          </a:p>
          <a:p>
            <a:pPr>
              <a:buNone/>
            </a:pPr>
            <a:r>
              <a:rPr lang="tr-TR" b="1" dirty="0" smtClean="0">
                <a:solidFill>
                  <a:srgbClr val="00B0F0"/>
                </a:solidFill>
              </a:rPr>
              <a:t>2- ARACI ÜST SİSTEMLER</a:t>
            </a:r>
            <a:r>
              <a:rPr lang="tr-TR" dirty="0" smtClean="0"/>
              <a:t>: İl ve İlçe eğitim örgütleri, yurtdışı temsilcilikleri ve üniversite rektörlükleri.</a:t>
            </a:r>
          </a:p>
          <a:p>
            <a:pPr>
              <a:buNone/>
            </a:pPr>
            <a:r>
              <a:rPr lang="tr-TR" b="1" dirty="0" smtClean="0">
                <a:solidFill>
                  <a:srgbClr val="00B0F0"/>
                </a:solidFill>
              </a:rPr>
              <a:t>3-TEMEL SİSTEMLER</a:t>
            </a:r>
            <a:r>
              <a:rPr lang="tr-TR" dirty="0" smtClean="0"/>
              <a:t>: Okulöncesi, ilköğretim, ortaöğretim okulları, yaygın eğitim ve hizmet içi eğitim merkezleri, fakülteler, yüksekokulları ve benzer eğitim kuruluşları.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enator\Desktop\örgüt teorisi\Milli+Eğitim+Bakanlığı+örgüt+şemas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3" y="-214337"/>
            <a:ext cx="10154971" cy="7340254"/>
          </a:xfrm>
          <a:prstGeom prst="rect">
            <a:avLst/>
          </a:prstGeom>
          <a:noFill/>
        </p:spPr>
      </p:pic>
      <p:sp>
        <p:nvSpPr>
          <p:cNvPr id="2" name="Metin kutusu 1"/>
          <p:cNvSpPr txBox="1"/>
          <p:nvPr/>
        </p:nvSpPr>
        <p:spPr>
          <a:xfrm>
            <a:off x="4355976" y="2348880"/>
            <a:ext cx="1440160" cy="6480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enator\Desktop\örgüt teorisi\TÜRK+MİLLİ+EĞİTİM+SİSTEMİNİN+GENEL+YAPISI+1739+SAYILI+YASA+İLE+BELİRLENMİŞTİR.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71668" y="-214338"/>
            <a:ext cx="12930278" cy="7500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tr-TR" b="1" dirty="0" smtClean="0"/>
              <a:t>OKUL YÖNETİMİ</a:t>
            </a:r>
            <a:endParaRPr lang="tr-TR" b="1" dirty="0"/>
          </a:p>
        </p:txBody>
      </p:sp>
      <p:pic>
        <p:nvPicPr>
          <p:cNvPr id="4" name="3 İçerik Yer Tutucusu" descr="C:\Users\SİNAN\Desktop\okul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00200"/>
            <a:ext cx="7643866" cy="468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483</Words>
  <Application>Microsoft Office PowerPoint</Application>
  <PresentationFormat>Ekran Gösterisi (4:3)</PresentationFormat>
  <Paragraphs>61</Paragraphs>
  <Slides>19</Slides>
  <Notes>0</Notes>
  <HiddenSlides>1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2" baseType="lpstr">
      <vt:lpstr>Arial</vt:lpstr>
      <vt:lpstr>Calibri</vt:lpstr>
      <vt:lpstr>Ofis Teması</vt:lpstr>
      <vt:lpstr>BATMAN ÜNİVERSİTESİ İŞLETME ANABİLİM DALI</vt:lpstr>
      <vt:lpstr> DERS: ÖRGÜ TEORİSİ  KONU: TÜRK EĞİTİM SİSTEMİ VE                OKUL YÖNETİMİ</vt:lpstr>
      <vt:lpstr>TEMEL KAVRAMLAR</vt:lpstr>
      <vt:lpstr>SİSTEM NEDİR?</vt:lpstr>
      <vt:lpstr>PowerPoint Sunusu</vt:lpstr>
      <vt:lpstr>EĞİTİM SİSTEMİNİN ÖZELLİKLERİ</vt:lpstr>
      <vt:lpstr>PowerPoint Sunusu</vt:lpstr>
      <vt:lpstr>PowerPoint Sunusu</vt:lpstr>
      <vt:lpstr>OKUL YÖNETİMİ</vt:lpstr>
      <vt:lpstr>OKUL YÖNETİMİ</vt:lpstr>
      <vt:lpstr>PowerPoint Sunusu</vt:lpstr>
      <vt:lpstr>Okul Yönetiminde Rol Oynayan Öğeler</vt:lpstr>
      <vt:lpstr>İÇ ÖĞELER</vt:lpstr>
      <vt:lpstr>PowerPoint Sunusu</vt:lpstr>
      <vt:lpstr>    2- ÖĞRETMEN</vt:lpstr>
      <vt:lpstr>3- YARDIMCI PERSONEL</vt:lpstr>
      <vt:lpstr>     4-ÖĞRENCİ</vt:lpstr>
      <vt:lpstr>DIŞ ÖĞELER</vt:lpstr>
      <vt:lpstr>2-BASKI GRUPLARI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BATMAN ÜNİVERSİTESİ İŞLETME ANABİLİM DALI</dc:title>
  <dc:creator>Senator</dc:creator>
  <cp:lastModifiedBy>Administrator</cp:lastModifiedBy>
  <cp:revision>23</cp:revision>
  <dcterms:created xsi:type="dcterms:W3CDTF">2022-05-13T18:46:22Z</dcterms:created>
  <dcterms:modified xsi:type="dcterms:W3CDTF">2022-05-23T12:56:44Z</dcterms:modified>
</cp:coreProperties>
</file>